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78" r:id="rId4"/>
    <p:sldId id="279" r:id="rId5"/>
    <p:sldId id="280" r:id="rId6"/>
    <p:sldId id="281" r:id="rId7"/>
    <p:sldId id="282" r:id="rId8"/>
    <p:sldId id="283" r:id="rId9"/>
    <p:sldId id="284" r:id="rId10"/>
    <p:sldId id="285" r:id="rId11"/>
    <p:sldId id="286" r:id="rId12"/>
    <p:sldId id="287" r:id="rId13"/>
    <p:sldId id="288" r:id="rId14"/>
    <p:sldId id="258" r:id="rId15"/>
    <p:sldId id="289" r:id="rId16"/>
    <p:sldId id="298" r:id="rId17"/>
    <p:sldId id="292" r:id="rId18"/>
    <p:sldId id="293" r:id="rId19"/>
    <p:sldId id="299" r:id="rId20"/>
    <p:sldId id="294" r:id="rId21"/>
    <p:sldId id="295" r:id="rId22"/>
    <p:sldId id="300" r:id="rId23"/>
    <p:sldId id="296" r:id="rId24"/>
    <p:sldId id="297" r:id="rId25"/>
    <p:sldId id="301"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95" autoAdjust="0"/>
    <p:restoredTop sz="94660"/>
  </p:normalViewPr>
  <p:slideViewPr>
    <p:cSldViewPr snapToGrid="0">
      <p:cViewPr varScale="1">
        <p:scale>
          <a:sx n="74" d="100"/>
          <a:sy n="74" d="100"/>
        </p:scale>
        <p:origin x="13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02B569-40B7-401D-9679-74FB18C234DF}" type="datetimeFigureOut">
              <a:rPr lang="en-CA" smtClean="0"/>
              <a:t>2017-04-08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1260193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02B569-40B7-401D-9679-74FB18C234DF}" type="datetimeFigureOut">
              <a:rPr lang="en-CA" smtClean="0"/>
              <a:t>2017-04-08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2677403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02B569-40B7-401D-9679-74FB18C234DF}" type="datetimeFigureOut">
              <a:rPr lang="en-CA" smtClean="0"/>
              <a:t>2017-04-08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602321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02B569-40B7-401D-9679-74FB18C234DF}" type="datetimeFigureOut">
              <a:rPr lang="en-CA" smtClean="0"/>
              <a:t>2017-04-08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620849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02B569-40B7-401D-9679-74FB18C234DF}" type="datetimeFigureOut">
              <a:rPr lang="en-CA" smtClean="0"/>
              <a:t>2017-04-08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14256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02B569-40B7-401D-9679-74FB18C234DF}" type="datetimeFigureOut">
              <a:rPr lang="en-CA" smtClean="0"/>
              <a:t>2017-04-08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256245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02B569-40B7-401D-9679-74FB18C234DF}" type="datetimeFigureOut">
              <a:rPr lang="en-CA" smtClean="0"/>
              <a:t>2017-04-08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168295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02B569-40B7-401D-9679-74FB18C234DF}" type="datetimeFigureOut">
              <a:rPr lang="en-CA" smtClean="0"/>
              <a:t>2017-04-08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248269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02B569-40B7-401D-9679-74FB18C234DF}" type="datetimeFigureOut">
              <a:rPr lang="en-CA" smtClean="0"/>
              <a:t>2017-04-08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351298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02B569-40B7-401D-9679-74FB18C234DF}" type="datetimeFigureOut">
              <a:rPr lang="en-CA" smtClean="0"/>
              <a:t>2017-04-08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4127876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02B569-40B7-401D-9679-74FB18C234DF}" type="datetimeFigureOut">
              <a:rPr lang="en-CA" smtClean="0"/>
              <a:t>2017-04-08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64E80F2-5202-4F76-BE22-E22269273537}" type="slidenum">
              <a:rPr lang="en-CA" smtClean="0"/>
              <a:t>‹#›</a:t>
            </a:fld>
            <a:endParaRPr lang="en-CA"/>
          </a:p>
        </p:txBody>
      </p:sp>
    </p:spTree>
    <p:extLst>
      <p:ext uri="{BB962C8B-B14F-4D97-AF65-F5344CB8AC3E}">
        <p14:creationId xmlns:p14="http://schemas.microsoft.com/office/powerpoint/2010/main" val="172866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2B569-40B7-401D-9679-74FB18C234DF}" type="datetimeFigureOut">
              <a:rPr lang="en-CA" smtClean="0"/>
              <a:t>2017-04-08</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E80F2-5202-4F76-BE22-E22269273537}" type="slidenum">
              <a:rPr lang="en-CA" smtClean="0"/>
              <a:t>‹#›</a:t>
            </a:fld>
            <a:endParaRPr lang="en-CA"/>
          </a:p>
        </p:txBody>
      </p:sp>
    </p:spTree>
    <p:extLst>
      <p:ext uri="{BB962C8B-B14F-4D97-AF65-F5344CB8AC3E}">
        <p14:creationId xmlns:p14="http://schemas.microsoft.com/office/powerpoint/2010/main" val="1373715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CA" dirty="0"/>
          </a:p>
        </p:txBody>
      </p:sp>
      <p:sp>
        <p:nvSpPr>
          <p:cNvPr id="3" name="Subtitle 2"/>
          <p:cNvSpPr>
            <a:spLocks noGrp="1"/>
          </p:cNvSpPr>
          <p:nvPr>
            <p:ph type="subTitle" idx="1"/>
          </p:nvPr>
        </p:nvSpPr>
        <p:spPr/>
        <p:txBody>
          <a:bodyPr/>
          <a:lstStyle/>
          <a:p>
            <a:endParaRPr lang="en-CA"/>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Tree>
    <p:extLst>
      <p:ext uri="{BB962C8B-B14F-4D97-AF65-F5344CB8AC3E}">
        <p14:creationId xmlns:p14="http://schemas.microsoft.com/office/powerpoint/2010/main" val="2023852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397894"/>
            <a:ext cx="8809149" cy="6001643"/>
          </a:xfrm>
          <a:prstGeom prst="rect">
            <a:avLst/>
          </a:prstGeom>
        </p:spPr>
        <p:txBody>
          <a:bodyPr wrap="square">
            <a:spAutoFit/>
          </a:bodyPr>
          <a:lstStyle/>
          <a:p>
            <a:r>
              <a:rPr lang="en-US" sz="3200" dirty="0">
                <a:solidFill>
                  <a:schemeClr val="bg1"/>
                </a:solidFill>
                <a:latin typeface="Century Gothic" panose="020B0502020202020204" pitchFamily="34" charset="0"/>
              </a:rPr>
              <a:t>“Now leave him alone. Let’s see if Elijah comes to take him down,” he said. </a:t>
            </a:r>
            <a:r>
              <a:rPr lang="en-CA" sz="3200" baseline="30000" dirty="0">
                <a:solidFill>
                  <a:schemeClr val="bg1"/>
                </a:solidFill>
                <a:latin typeface="Century Gothic" panose="020B0502020202020204" pitchFamily="34" charset="0"/>
              </a:rPr>
              <a:t>37</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With a loud cry, Jesus breathed his last. </a:t>
            </a:r>
            <a:r>
              <a:rPr lang="en-CA" sz="3200" baseline="30000" dirty="0">
                <a:solidFill>
                  <a:schemeClr val="bg1"/>
                </a:solidFill>
                <a:latin typeface="Century Gothic" panose="020B0502020202020204" pitchFamily="34" charset="0"/>
              </a:rPr>
              <a:t>38</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The curtain of the temple was torn in two from top to bottom. </a:t>
            </a:r>
            <a:r>
              <a:rPr lang="en-CA" sz="3200" baseline="30000" dirty="0">
                <a:solidFill>
                  <a:schemeClr val="bg1"/>
                </a:solidFill>
                <a:latin typeface="Century Gothic" panose="020B0502020202020204" pitchFamily="34" charset="0"/>
              </a:rPr>
              <a:t>39</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And when the centurion, who stood there in front of Jesus, saw how he died, he said, “Surely this man was the Son of God!” </a:t>
            </a:r>
            <a:r>
              <a:rPr lang="en-CA" sz="3200" baseline="30000" dirty="0">
                <a:solidFill>
                  <a:schemeClr val="bg1"/>
                </a:solidFill>
                <a:latin typeface="Century Gothic" panose="020B0502020202020204" pitchFamily="34" charset="0"/>
              </a:rPr>
              <a:t>40</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Some women were watching from a distance. Among them were Mary Magdalene, Mary the mother of James the younger and of Joseph, and Salome.</a:t>
            </a:r>
            <a:endParaRPr lang="en-CA"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405983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397894"/>
            <a:ext cx="8809149" cy="6001643"/>
          </a:xfrm>
          <a:prstGeom prst="rect">
            <a:avLst/>
          </a:prstGeom>
        </p:spPr>
        <p:txBody>
          <a:bodyPr wrap="square">
            <a:spAutoFit/>
          </a:bodyPr>
          <a:lstStyle/>
          <a:p>
            <a:r>
              <a:rPr lang="en-CA" sz="3200" baseline="30000" dirty="0">
                <a:solidFill>
                  <a:schemeClr val="bg1"/>
                </a:solidFill>
                <a:latin typeface="Century Gothic" panose="020B0502020202020204" pitchFamily="34" charset="0"/>
              </a:rPr>
              <a:t>41</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In Galilee these women had followed him and cared for his needs. Many other women who had come up with him to Jerusalem were also there. </a:t>
            </a:r>
            <a:r>
              <a:rPr lang="en-CA" sz="3200" baseline="30000" dirty="0">
                <a:solidFill>
                  <a:schemeClr val="bg1"/>
                </a:solidFill>
                <a:latin typeface="Century Gothic" panose="020B0502020202020204" pitchFamily="34" charset="0"/>
              </a:rPr>
              <a:t>42</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It was Preparation Day (that is, the day before the Sabbath). So as evening approached, </a:t>
            </a:r>
            <a:r>
              <a:rPr lang="en-CA" sz="3200" baseline="30000" dirty="0">
                <a:solidFill>
                  <a:schemeClr val="bg1"/>
                </a:solidFill>
                <a:latin typeface="Century Gothic" panose="020B0502020202020204" pitchFamily="34" charset="0"/>
              </a:rPr>
              <a:t>43</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Joseph of Arimathea, a prominent member of the Council, who was himself waiting for the kingdom of God, went boldly to Pilate and asked for Jesus’ body. </a:t>
            </a:r>
            <a:r>
              <a:rPr lang="en-CA" sz="3200" baseline="30000" dirty="0">
                <a:solidFill>
                  <a:schemeClr val="bg1"/>
                </a:solidFill>
                <a:latin typeface="Century Gothic" panose="020B0502020202020204" pitchFamily="34" charset="0"/>
              </a:rPr>
              <a:t>44</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Pilate was surprised to hear that he was already dead. Summoning the centurion, he asked </a:t>
            </a:r>
            <a:r>
              <a:rPr lang="en-US" sz="3200" dirty="0" smtClean="0">
                <a:solidFill>
                  <a:schemeClr val="bg1"/>
                </a:solidFill>
                <a:latin typeface="Century Gothic" panose="020B0502020202020204" pitchFamily="34" charset="0"/>
              </a:rPr>
              <a:t>him</a:t>
            </a:r>
            <a:endParaRPr lang="en-CA"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641404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397894"/>
            <a:ext cx="8809149" cy="4524315"/>
          </a:xfrm>
          <a:prstGeom prst="rect">
            <a:avLst/>
          </a:prstGeom>
        </p:spPr>
        <p:txBody>
          <a:bodyPr wrap="square">
            <a:spAutoFit/>
          </a:bodyPr>
          <a:lstStyle/>
          <a:p>
            <a:r>
              <a:rPr lang="en-US" sz="3200" dirty="0" smtClean="0">
                <a:solidFill>
                  <a:schemeClr val="bg1"/>
                </a:solidFill>
                <a:latin typeface="Century Gothic" panose="020B0502020202020204" pitchFamily="34" charset="0"/>
              </a:rPr>
              <a:t>if </a:t>
            </a:r>
            <a:r>
              <a:rPr lang="en-US" sz="3200" dirty="0">
                <a:solidFill>
                  <a:schemeClr val="bg1"/>
                </a:solidFill>
                <a:latin typeface="Century Gothic" panose="020B0502020202020204" pitchFamily="34" charset="0"/>
              </a:rPr>
              <a:t>Jesus had already died. </a:t>
            </a:r>
            <a:r>
              <a:rPr lang="en-CA" sz="3200" baseline="30000" dirty="0">
                <a:solidFill>
                  <a:schemeClr val="bg1"/>
                </a:solidFill>
                <a:latin typeface="Century Gothic" panose="020B0502020202020204" pitchFamily="34" charset="0"/>
              </a:rPr>
              <a:t>45</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When he learned from the centurion that it was so, he gave the body to Joseph. </a:t>
            </a:r>
            <a:r>
              <a:rPr lang="en-CA" sz="3200" baseline="30000" dirty="0">
                <a:solidFill>
                  <a:schemeClr val="bg1"/>
                </a:solidFill>
                <a:latin typeface="Century Gothic" panose="020B0502020202020204" pitchFamily="34" charset="0"/>
              </a:rPr>
              <a:t>46</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So Joseph bought some linen cloth, took down the body, wrapped it in the linen, and placed it in a tomb cut out of rock. Then he rolled a stone against the entrance of the tomb. </a:t>
            </a:r>
            <a:r>
              <a:rPr lang="en-CA" sz="3200" baseline="30000" dirty="0">
                <a:solidFill>
                  <a:schemeClr val="bg1"/>
                </a:solidFill>
                <a:latin typeface="Century Gothic" panose="020B0502020202020204" pitchFamily="34" charset="0"/>
              </a:rPr>
              <a:t>47</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Mary Magdalene and Mary the mother of Joseph saw where he was laid. </a:t>
            </a:r>
            <a:endParaRPr lang="en-CA"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303637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3" name="TextBox 2"/>
          <p:cNvSpPr txBox="1"/>
          <p:nvPr/>
        </p:nvSpPr>
        <p:spPr>
          <a:xfrm>
            <a:off x="3311506" y="2890567"/>
            <a:ext cx="5832494" cy="1446550"/>
          </a:xfrm>
          <a:prstGeom prst="rect">
            <a:avLst/>
          </a:prstGeom>
          <a:noFill/>
        </p:spPr>
        <p:txBody>
          <a:bodyPr wrap="square" rtlCol="0">
            <a:spAutoFit/>
          </a:bodyPr>
          <a:lstStyle/>
          <a:p>
            <a:pPr algn="ctr"/>
            <a:r>
              <a:rPr lang="en-CA" sz="4400" dirty="0" smtClean="0">
                <a:solidFill>
                  <a:schemeClr val="bg1"/>
                </a:solidFill>
                <a:latin typeface="Century Gothic" panose="020B0502020202020204" pitchFamily="34" charset="0"/>
              </a:rPr>
              <a:t>How the Cross Can Change Your Life</a:t>
            </a:r>
            <a:endParaRPr lang="en-CA" sz="44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111542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4" name="TextBox 3"/>
          <p:cNvSpPr txBox="1"/>
          <p:nvPr/>
        </p:nvSpPr>
        <p:spPr>
          <a:xfrm>
            <a:off x="435429" y="2351314"/>
            <a:ext cx="8040914" cy="1477328"/>
          </a:xfrm>
          <a:prstGeom prst="rect">
            <a:avLst/>
          </a:prstGeom>
          <a:noFill/>
        </p:spPr>
        <p:txBody>
          <a:bodyPr wrap="square" rtlCol="0">
            <a:spAutoFit/>
          </a:bodyPr>
          <a:lstStyle/>
          <a:p>
            <a:pPr algn="ctr"/>
            <a:r>
              <a:rPr lang="en-CA" sz="4500" dirty="0" smtClean="0">
                <a:solidFill>
                  <a:schemeClr val="bg1"/>
                </a:solidFill>
                <a:latin typeface="Century Gothic" panose="020B0502020202020204" pitchFamily="34" charset="0"/>
              </a:rPr>
              <a:t>1. At the cross Jesus was taking your place.</a:t>
            </a:r>
            <a:endParaRPr lang="en-CA" sz="45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70506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4" name="TextBox 3"/>
          <p:cNvSpPr txBox="1"/>
          <p:nvPr/>
        </p:nvSpPr>
        <p:spPr>
          <a:xfrm>
            <a:off x="449943" y="2409371"/>
            <a:ext cx="8040914" cy="1477328"/>
          </a:xfrm>
          <a:prstGeom prst="rect">
            <a:avLst/>
          </a:prstGeom>
          <a:noFill/>
        </p:spPr>
        <p:txBody>
          <a:bodyPr wrap="square" rtlCol="0">
            <a:spAutoFit/>
          </a:bodyPr>
          <a:lstStyle/>
          <a:p>
            <a:pPr algn="ctr"/>
            <a:r>
              <a:rPr lang="en-CA" sz="4500" dirty="0" smtClean="0">
                <a:solidFill>
                  <a:schemeClr val="bg1"/>
                </a:solidFill>
                <a:latin typeface="Century Gothic" panose="020B0502020202020204" pitchFamily="34" charset="0"/>
              </a:rPr>
              <a:t>If this is true, it means God loves you.</a:t>
            </a:r>
            <a:endParaRPr lang="en-CA" sz="45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553871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84807"/>
            <a:ext cx="9144000" cy="5189838"/>
          </a:xfrm>
          <a:prstGeom prst="rect">
            <a:avLst/>
          </a:prstGeom>
        </p:spPr>
      </p:pic>
    </p:spTree>
    <p:extLst>
      <p:ext uri="{BB962C8B-B14F-4D97-AF65-F5344CB8AC3E}">
        <p14:creationId xmlns:p14="http://schemas.microsoft.com/office/powerpoint/2010/main" val="605068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4" name="TextBox 3"/>
          <p:cNvSpPr txBox="1"/>
          <p:nvPr/>
        </p:nvSpPr>
        <p:spPr>
          <a:xfrm>
            <a:off x="435429" y="2351314"/>
            <a:ext cx="8040914" cy="1477328"/>
          </a:xfrm>
          <a:prstGeom prst="rect">
            <a:avLst/>
          </a:prstGeom>
          <a:noFill/>
        </p:spPr>
        <p:txBody>
          <a:bodyPr wrap="square" rtlCol="0">
            <a:spAutoFit/>
          </a:bodyPr>
          <a:lstStyle/>
          <a:p>
            <a:pPr algn="ctr"/>
            <a:r>
              <a:rPr lang="en-CA" sz="4500" dirty="0">
                <a:solidFill>
                  <a:schemeClr val="bg1"/>
                </a:solidFill>
                <a:latin typeface="Century Gothic" panose="020B0502020202020204" pitchFamily="34" charset="0"/>
              </a:rPr>
              <a:t>2</a:t>
            </a:r>
            <a:r>
              <a:rPr lang="en-CA" sz="4500" dirty="0" smtClean="0">
                <a:solidFill>
                  <a:schemeClr val="bg1"/>
                </a:solidFill>
                <a:latin typeface="Century Gothic" panose="020B0502020202020204" pitchFamily="34" charset="0"/>
              </a:rPr>
              <a:t>. At the cross Jesus was taking your curse.</a:t>
            </a:r>
            <a:endParaRPr lang="en-CA" sz="45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077885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4" name="TextBox 3"/>
          <p:cNvSpPr txBox="1"/>
          <p:nvPr/>
        </p:nvSpPr>
        <p:spPr>
          <a:xfrm>
            <a:off x="551543" y="2002971"/>
            <a:ext cx="8040914" cy="2169825"/>
          </a:xfrm>
          <a:prstGeom prst="rect">
            <a:avLst/>
          </a:prstGeom>
          <a:noFill/>
        </p:spPr>
        <p:txBody>
          <a:bodyPr wrap="square" rtlCol="0">
            <a:spAutoFit/>
          </a:bodyPr>
          <a:lstStyle/>
          <a:p>
            <a:pPr algn="ctr"/>
            <a:r>
              <a:rPr lang="en-CA" sz="4500" dirty="0" smtClean="0">
                <a:solidFill>
                  <a:schemeClr val="bg1"/>
                </a:solidFill>
                <a:latin typeface="Century Gothic" panose="020B0502020202020204" pitchFamily="34" charset="0"/>
              </a:rPr>
              <a:t>If this is true, it means you can live with God’s forgiveness and blessing.</a:t>
            </a:r>
            <a:endParaRPr lang="en-CA" sz="45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960800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Tree>
    <p:extLst>
      <p:ext uri="{BB962C8B-B14F-4D97-AF65-F5344CB8AC3E}">
        <p14:creationId xmlns:p14="http://schemas.microsoft.com/office/powerpoint/2010/main" val="3352015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3" name="TextBox 2"/>
          <p:cNvSpPr txBox="1"/>
          <p:nvPr/>
        </p:nvSpPr>
        <p:spPr>
          <a:xfrm>
            <a:off x="4288664" y="3021196"/>
            <a:ext cx="4301544" cy="815608"/>
          </a:xfrm>
          <a:prstGeom prst="rect">
            <a:avLst/>
          </a:prstGeom>
          <a:noFill/>
        </p:spPr>
        <p:txBody>
          <a:bodyPr wrap="square" rtlCol="0">
            <a:spAutoFit/>
          </a:bodyPr>
          <a:lstStyle/>
          <a:p>
            <a:pPr algn="ctr"/>
            <a:r>
              <a:rPr lang="en-CA" sz="4700" dirty="0" smtClean="0">
                <a:solidFill>
                  <a:schemeClr val="bg1"/>
                </a:solidFill>
                <a:latin typeface="Century Gothic" panose="020B0502020202020204" pitchFamily="34" charset="0"/>
              </a:rPr>
              <a:t>Mark </a:t>
            </a:r>
            <a:r>
              <a:rPr lang="en-CA" sz="4700" dirty="0" smtClean="0">
                <a:solidFill>
                  <a:schemeClr val="bg1"/>
                </a:solidFill>
                <a:latin typeface="Century Gothic" panose="020B0502020202020204" pitchFamily="34" charset="0"/>
              </a:rPr>
              <a:t>15</a:t>
            </a:r>
            <a:endParaRPr lang="en-CA" sz="47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500442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4" name="TextBox 3"/>
          <p:cNvSpPr txBox="1"/>
          <p:nvPr/>
        </p:nvSpPr>
        <p:spPr>
          <a:xfrm>
            <a:off x="435429" y="2351314"/>
            <a:ext cx="8040914" cy="1477328"/>
          </a:xfrm>
          <a:prstGeom prst="rect">
            <a:avLst/>
          </a:prstGeom>
          <a:noFill/>
        </p:spPr>
        <p:txBody>
          <a:bodyPr wrap="square" rtlCol="0">
            <a:spAutoFit/>
          </a:bodyPr>
          <a:lstStyle/>
          <a:p>
            <a:pPr algn="ctr"/>
            <a:r>
              <a:rPr lang="en-CA" sz="4500" dirty="0">
                <a:solidFill>
                  <a:schemeClr val="bg1"/>
                </a:solidFill>
                <a:latin typeface="Century Gothic" panose="020B0502020202020204" pitchFamily="34" charset="0"/>
              </a:rPr>
              <a:t>3</a:t>
            </a:r>
            <a:r>
              <a:rPr lang="en-CA" sz="4500" dirty="0" smtClean="0">
                <a:solidFill>
                  <a:schemeClr val="bg1"/>
                </a:solidFill>
                <a:latin typeface="Century Gothic" panose="020B0502020202020204" pitchFamily="34" charset="0"/>
              </a:rPr>
              <a:t>. At the cross Jesus was offering to clothe you.</a:t>
            </a:r>
            <a:endParaRPr lang="en-CA" sz="45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153638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4" name="TextBox 3"/>
          <p:cNvSpPr txBox="1"/>
          <p:nvPr/>
        </p:nvSpPr>
        <p:spPr>
          <a:xfrm>
            <a:off x="449943" y="2191657"/>
            <a:ext cx="8040914" cy="2169825"/>
          </a:xfrm>
          <a:prstGeom prst="rect">
            <a:avLst/>
          </a:prstGeom>
          <a:noFill/>
        </p:spPr>
        <p:txBody>
          <a:bodyPr wrap="square" rtlCol="0">
            <a:spAutoFit/>
          </a:bodyPr>
          <a:lstStyle/>
          <a:p>
            <a:pPr algn="ctr"/>
            <a:r>
              <a:rPr lang="en-CA" sz="4500" dirty="0" smtClean="0">
                <a:solidFill>
                  <a:schemeClr val="bg1"/>
                </a:solidFill>
                <a:latin typeface="Century Gothic" panose="020B0502020202020204" pitchFamily="34" charset="0"/>
              </a:rPr>
              <a:t>If this is true, it means you can live with a new identity and mission.</a:t>
            </a:r>
            <a:endParaRPr lang="en-CA" sz="45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293358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85611"/>
            <a:ext cx="9153280" cy="5272289"/>
          </a:xfrm>
          <a:prstGeom prst="rect">
            <a:avLst/>
          </a:prstGeom>
        </p:spPr>
      </p:pic>
    </p:spTree>
    <p:extLst>
      <p:ext uri="{BB962C8B-B14F-4D97-AF65-F5344CB8AC3E}">
        <p14:creationId xmlns:p14="http://schemas.microsoft.com/office/powerpoint/2010/main" val="2623595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4" name="TextBox 3"/>
          <p:cNvSpPr txBox="1"/>
          <p:nvPr/>
        </p:nvSpPr>
        <p:spPr>
          <a:xfrm>
            <a:off x="435429" y="2351314"/>
            <a:ext cx="8040914" cy="2169825"/>
          </a:xfrm>
          <a:prstGeom prst="rect">
            <a:avLst/>
          </a:prstGeom>
          <a:noFill/>
        </p:spPr>
        <p:txBody>
          <a:bodyPr wrap="square" rtlCol="0">
            <a:spAutoFit/>
          </a:bodyPr>
          <a:lstStyle/>
          <a:p>
            <a:pPr algn="ctr"/>
            <a:r>
              <a:rPr lang="en-CA" sz="4500" dirty="0">
                <a:solidFill>
                  <a:schemeClr val="bg1"/>
                </a:solidFill>
                <a:latin typeface="Century Gothic" panose="020B0502020202020204" pitchFamily="34" charset="0"/>
              </a:rPr>
              <a:t>4</a:t>
            </a:r>
            <a:r>
              <a:rPr lang="en-CA" sz="4500" dirty="0" smtClean="0">
                <a:solidFill>
                  <a:schemeClr val="bg1"/>
                </a:solidFill>
                <a:latin typeface="Century Gothic" panose="020B0502020202020204" pitchFamily="34" charset="0"/>
              </a:rPr>
              <a:t>. At the cross Jesus was tearing open heaven for you.</a:t>
            </a:r>
            <a:endParaRPr lang="en-CA" sz="45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182101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
        <p:nvSpPr>
          <p:cNvPr id="4" name="TextBox 3"/>
          <p:cNvSpPr txBox="1"/>
          <p:nvPr/>
        </p:nvSpPr>
        <p:spPr>
          <a:xfrm>
            <a:off x="551543" y="2344087"/>
            <a:ext cx="8040914" cy="2169825"/>
          </a:xfrm>
          <a:prstGeom prst="rect">
            <a:avLst/>
          </a:prstGeom>
          <a:noFill/>
        </p:spPr>
        <p:txBody>
          <a:bodyPr wrap="square" rtlCol="0">
            <a:spAutoFit/>
          </a:bodyPr>
          <a:lstStyle/>
          <a:p>
            <a:pPr algn="ctr"/>
            <a:r>
              <a:rPr lang="en-CA" sz="4500" dirty="0" smtClean="0">
                <a:solidFill>
                  <a:schemeClr val="bg1"/>
                </a:solidFill>
                <a:latin typeface="Century Gothic" panose="020B0502020202020204" pitchFamily="34" charset="0"/>
              </a:rPr>
              <a:t>If this is true, it means you can have “eternal life” right now</a:t>
            </a:r>
            <a:endParaRPr lang="en-CA" sz="45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135675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12" y="1313645"/>
            <a:ext cx="9120188" cy="4417185"/>
          </a:xfrm>
          <a:prstGeom prst="rect">
            <a:avLst/>
          </a:prstGeom>
        </p:spPr>
      </p:pic>
    </p:spTree>
    <p:extLst>
      <p:ext uri="{BB962C8B-B14F-4D97-AF65-F5344CB8AC3E}">
        <p14:creationId xmlns:p14="http://schemas.microsoft.com/office/powerpoint/2010/main" val="3577924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CA" dirty="0"/>
          </a:p>
        </p:txBody>
      </p:sp>
      <p:sp>
        <p:nvSpPr>
          <p:cNvPr id="3" name="Subtitle 2"/>
          <p:cNvSpPr>
            <a:spLocks noGrp="1"/>
          </p:cNvSpPr>
          <p:nvPr>
            <p:ph type="subTitle" idx="1"/>
          </p:nvPr>
        </p:nvSpPr>
        <p:spPr/>
        <p:txBody>
          <a:bodyPr/>
          <a:lstStyle/>
          <a:p>
            <a:endParaRPr lang="en-CA"/>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96" y="0"/>
            <a:ext cx="8565808" cy="6858000"/>
          </a:xfrm>
          <a:prstGeom prst="rect">
            <a:avLst/>
          </a:prstGeom>
        </p:spPr>
      </p:pic>
    </p:spTree>
    <p:extLst>
      <p:ext uri="{BB962C8B-B14F-4D97-AF65-F5344CB8AC3E}">
        <p14:creationId xmlns:p14="http://schemas.microsoft.com/office/powerpoint/2010/main" val="30879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5" y="494179"/>
            <a:ext cx="8809149" cy="6001643"/>
          </a:xfrm>
          <a:prstGeom prst="rect">
            <a:avLst/>
          </a:prstGeom>
        </p:spPr>
        <p:txBody>
          <a:bodyPr wrap="square">
            <a:spAutoFit/>
          </a:bodyPr>
          <a:lstStyle/>
          <a:p>
            <a:r>
              <a:rPr lang="en-CA" sz="3200" baseline="30000" dirty="0">
                <a:solidFill>
                  <a:schemeClr val="bg1"/>
                </a:solidFill>
                <a:latin typeface="Century Gothic" panose="020B0502020202020204" pitchFamily="34" charset="0"/>
                <a:ea typeface="Times New Roman" panose="02020603050405020304" pitchFamily="18" charset="0"/>
              </a:rPr>
              <a:t>1</a:t>
            </a:r>
            <a:r>
              <a:rPr lang="en-CA" sz="3200" dirty="0">
                <a:solidFill>
                  <a:schemeClr val="bg1"/>
                </a:solidFill>
                <a:latin typeface="Century Gothic" panose="020B0502020202020204" pitchFamily="34" charset="0"/>
                <a:ea typeface="Times New Roman" panose="02020603050405020304" pitchFamily="18" charset="0"/>
              </a:rPr>
              <a:t> </a:t>
            </a:r>
            <a:r>
              <a:rPr lang="en-US" sz="3200" dirty="0">
                <a:solidFill>
                  <a:schemeClr val="bg1"/>
                </a:solidFill>
                <a:latin typeface="Century Gothic" panose="020B0502020202020204" pitchFamily="34" charset="0"/>
                <a:ea typeface="Times New Roman" panose="02020603050405020304" pitchFamily="18" charset="0"/>
              </a:rPr>
              <a:t>Very early in the morning, the chief priests, with the elders, the teachers of the law and the whole Sanhedrin, made their plans. So they bound Jesus, led him away and handed him over to Pilate. </a:t>
            </a:r>
            <a:r>
              <a:rPr lang="en-CA" sz="3200" baseline="30000" dirty="0">
                <a:solidFill>
                  <a:schemeClr val="bg1"/>
                </a:solidFill>
                <a:latin typeface="Century Gothic" panose="020B0502020202020204" pitchFamily="34" charset="0"/>
                <a:ea typeface="Times New Roman" panose="02020603050405020304" pitchFamily="18" charset="0"/>
              </a:rPr>
              <a:t>2</a:t>
            </a:r>
            <a:r>
              <a:rPr lang="en-CA" sz="3200" dirty="0">
                <a:solidFill>
                  <a:schemeClr val="bg1"/>
                </a:solidFill>
                <a:latin typeface="Century Gothic" panose="020B0502020202020204" pitchFamily="34" charset="0"/>
                <a:ea typeface="Times New Roman" panose="02020603050405020304" pitchFamily="18" charset="0"/>
              </a:rPr>
              <a:t> </a:t>
            </a:r>
            <a:r>
              <a:rPr lang="en-US" sz="3200" dirty="0">
                <a:solidFill>
                  <a:schemeClr val="bg1"/>
                </a:solidFill>
                <a:latin typeface="Century Gothic" panose="020B0502020202020204" pitchFamily="34" charset="0"/>
                <a:ea typeface="Times New Roman" panose="02020603050405020304" pitchFamily="18" charset="0"/>
              </a:rPr>
              <a:t>“Are you the king of the Jews?” asked Pilate. “You have said so,” Jesus replied. </a:t>
            </a:r>
            <a:r>
              <a:rPr lang="en-CA" sz="3200" baseline="30000" dirty="0">
                <a:solidFill>
                  <a:schemeClr val="bg1"/>
                </a:solidFill>
                <a:latin typeface="Century Gothic" panose="020B0502020202020204" pitchFamily="34" charset="0"/>
                <a:ea typeface="Times New Roman" panose="02020603050405020304" pitchFamily="18" charset="0"/>
              </a:rPr>
              <a:t>3</a:t>
            </a:r>
            <a:r>
              <a:rPr lang="en-CA" sz="3200" dirty="0">
                <a:solidFill>
                  <a:schemeClr val="bg1"/>
                </a:solidFill>
                <a:latin typeface="Century Gothic" panose="020B0502020202020204" pitchFamily="34" charset="0"/>
                <a:ea typeface="Times New Roman" panose="02020603050405020304" pitchFamily="18" charset="0"/>
              </a:rPr>
              <a:t> </a:t>
            </a:r>
            <a:r>
              <a:rPr lang="en-US" sz="3200" dirty="0">
                <a:solidFill>
                  <a:schemeClr val="bg1"/>
                </a:solidFill>
                <a:latin typeface="Century Gothic" panose="020B0502020202020204" pitchFamily="34" charset="0"/>
                <a:ea typeface="Times New Roman" panose="02020603050405020304" pitchFamily="18" charset="0"/>
              </a:rPr>
              <a:t>The chief priests accused him of many things. </a:t>
            </a:r>
            <a:r>
              <a:rPr lang="en-CA" sz="3200" baseline="30000" dirty="0">
                <a:solidFill>
                  <a:schemeClr val="bg1"/>
                </a:solidFill>
                <a:latin typeface="Century Gothic" panose="020B0502020202020204" pitchFamily="34" charset="0"/>
                <a:ea typeface="Times New Roman" panose="02020603050405020304" pitchFamily="18" charset="0"/>
              </a:rPr>
              <a:t>4</a:t>
            </a:r>
            <a:r>
              <a:rPr lang="en-CA" sz="3200" dirty="0">
                <a:solidFill>
                  <a:schemeClr val="bg1"/>
                </a:solidFill>
                <a:latin typeface="Century Gothic" panose="020B0502020202020204" pitchFamily="34" charset="0"/>
                <a:ea typeface="Times New Roman" panose="02020603050405020304" pitchFamily="18" charset="0"/>
              </a:rPr>
              <a:t> </a:t>
            </a:r>
            <a:r>
              <a:rPr lang="en-US" sz="3200" dirty="0">
                <a:solidFill>
                  <a:schemeClr val="bg1"/>
                </a:solidFill>
                <a:latin typeface="Century Gothic" panose="020B0502020202020204" pitchFamily="34" charset="0"/>
                <a:ea typeface="Times New Roman" panose="02020603050405020304" pitchFamily="18" charset="0"/>
              </a:rPr>
              <a:t>So again Pilate asked him, “Aren’t you going to answer? See how many things they are accusing you of.” </a:t>
            </a:r>
            <a:r>
              <a:rPr lang="en-CA" sz="3200" baseline="30000" dirty="0">
                <a:solidFill>
                  <a:schemeClr val="bg1"/>
                </a:solidFill>
                <a:latin typeface="Century Gothic" panose="020B0502020202020204" pitchFamily="34" charset="0"/>
                <a:ea typeface="Times New Roman" panose="02020603050405020304" pitchFamily="18" charset="0"/>
              </a:rPr>
              <a:t>5</a:t>
            </a:r>
            <a:r>
              <a:rPr lang="en-CA" sz="3200" dirty="0">
                <a:solidFill>
                  <a:schemeClr val="bg1"/>
                </a:solidFill>
                <a:latin typeface="Century Gothic" panose="020B0502020202020204" pitchFamily="34" charset="0"/>
                <a:ea typeface="Times New Roman" panose="02020603050405020304" pitchFamily="18" charset="0"/>
              </a:rPr>
              <a:t> </a:t>
            </a:r>
            <a:r>
              <a:rPr lang="en-US" sz="3200" dirty="0">
                <a:solidFill>
                  <a:schemeClr val="bg1"/>
                </a:solidFill>
                <a:latin typeface="Century Gothic" panose="020B0502020202020204" pitchFamily="34" charset="0"/>
                <a:ea typeface="Times New Roman" panose="02020603050405020304" pitchFamily="18" charset="0"/>
              </a:rPr>
              <a:t>But Jesus still made no reply, and Pilate was amazed. </a:t>
            </a:r>
            <a:endParaRPr lang="en-CA" sz="32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735298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223723"/>
            <a:ext cx="8809149" cy="6494085"/>
          </a:xfrm>
          <a:prstGeom prst="rect">
            <a:avLst/>
          </a:prstGeom>
        </p:spPr>
        <p:txBody>
          <a:bodyPr wrap="square">
            <a:spAutoFit/>
          </a:bodyPr>
          <a:lstStyle/>
          <a:p>
            <a:r>
              <a:rPr lang="en-CA" sz="3200" baseline="30000" dirty="0">
                <a:solidFill>
                  <a:schemeClr val="bg1"/>
                </a:solidFill>
                <a:latin typeface="Century Gothic" panose="020B0502020202020204" pitchFamily="34" charset="0"/>
              </a:rPr>
              <a:t>6</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Now it was the custom at the festival to release a prisoner whom the people requested. </a:t>
            </a:r>
            <a:r>
              <a:rPr lang="en-CA" sz="3200" baseline="30000" dirty="0">
                <a:solidFill>
                  <a:schemeClr val="bg1"/>
                </a:solidFill>
                <a:latin typeface="Century Gothic" panose="020B0502020202020204" pitchFamily="34" charset="0"/>
              </a:rPr>
              <a:t>7</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A man called Barabbas was in prison with the insurrectionists who had committed murder in the uprising. </a:t>
            </a:r>
            <a:r>
              <a:rPr lang="en-CA" sz="3200" baseline="30000" dirty="0">
                <a:solidFill>
                  <a:schemeClr val="bg1"/>
                </a:solidFill>
                <a:latin typeface="Century Gothic" panose="020B0502020202020204" pitchFamily="34" charset="0"/>
              </a:rPr>
              <a:t>8</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The crowd came up and asked Pilate to do for them what he usually did. </a:t>
            </a:r>
            <a:r>
              <a:rPr lang="en-CA" sz="3200" baseline="30000" dirty="0">
                <a:solidFill>
                  <a:schemeClr val="bg1"/>
                </a:solidFill>
                <a:latin typeface="Century Gothic" panose="020B0502020202020204" pitchFamily="34" charset="0"/>
              </a:rPr>
              <a:t>9</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“Do you want me to release to you the king of the Jews?” asked Pilate, </a:t>
            </a:r>
            <a:r>
              <a:rPr lang="en-CA" sz="3200" baseline="30000" dirty="0">
                <a:solidFill>
                  <a:schemeClr val="bg1"/>
                </a:solidFill>
                <a:latin typeface="Century Gothic" panose="020B0502020202020204" pitchFamily="34" charset="0"/>
              </a:rPr>
              <a:t>10</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knowing it was out of self-interest that the chief priests had handed Jesus over to him. </a:t>
            </a:r>
            <a:r>
              <a:rPr lang="en-CA" sz="3200" baseline="30000" dirty="0">
                <a:solidFill>
                  <a:schemeClr val="bg1"/>
                </a:solidFill>
                <a:latin typeface="Century Gothic" panose="020B0502020202020204" pitchFamily="34" charset="0"/>
              </a:rPr>
              <a:t>11</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But the chief priests stirred up the crowd to have Pilate release Barabbas instead. </a:t>
            </a:r>
            <a:endParaRPr lang="en-CA"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543285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378269"/>
            <a:ext cx="8809149" cy="6001643"/>
          </a:xfrm>
          <a:prstGeom prst="rect">
            <a:avLst/>
          </a:prstGeom>
        </p:spPr>
        <p:txBody>
          <a:bodyPr wrap="square">
            <a:spAutoFit/>
          </a:bodyPr>
          <a:lstStyle/>
          <a:p>
            <a:r>
              <a:rPr lang="en-CA" sz="3200" baseline="30000" dirty="0">
                <a:solidFill>
                  <a:schemeClr val="bg1"/>
                </a:solidFill>
                <a:latin typeface="Century Gothic" panose="020B0502020202020204" pitchFamily="34" charset="0"/>
              </a:rPr>
              <a:t>12</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“What shall I do, then, with the one you call the king of the Jews?” Pilate asked them. </a:t>
            </a:r>
            <a:r>
              <a:rPr lang="en-CA" sz="3200" baseline="30000" dirty="0">
                <a:solidFill>
                  <a:schemeClr val="bg1"/>
                </a:solidFill>
                <a:latin typeface="Century Gothic" panose="020B0502020202020204" pitchFamily="34" charset="0"/>
              </a:rPr>
              <a:t>13</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“Crucify him!” they shouted. </a:t>
            </a:r>
            <a:r>
              <a:rPr lang="en-CA" sz="3200" baseline="30000" dirty="0">
                <a:solidFill>
                  <a:schemeClr val="bg1"/>
                </a:solidFill>
                <a:latin typeface="Century Gothic" panose="020B0502020202020204" pitchFamily="34" charset="0"/>
              </a:rPr>
              <a:t>14</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“Why? What crime has he committed?” asked Pilate. But they shouted all the louder, “Crucify him!” </a:t>
            </a:r>
            <a:r>
              <a:rPr lang="en-CA" sz="3200" baseline="30000" dirty="0">
                <a:solidFill>
                  <a:schemeClr val="bg1"/>
                </a:solidFill>
                <a:latin typeface="Century Gothic" panose="020B0502020202020204" pitchFamily="34" charset="0"/>
              </a:rPr>
              <a:t>15</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Wanting to satisfy the crowd, Pilate released Barabbas to them. He had Jesus flogged, and handed him over to be crucified. </a:t>
            </a:r>
            <a:r>
              <a:rPr lang="en-CA" sz="3200" baseline="30000" dirty="0">
                <a:solidFill>
                  <a:schemeClr val="bg1"/>
                </a:solidFill>
                <a:latin typeface="Century Gothic" panose="020B0502020202020204" pitchFamily="34" charset="0"/>
              </a:rPr>
              <a:t>16</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The soldiers led Jesus away into the palace (that is, the </a:t>
            </a:r>
            <a:r>
              <a:rPr lang="en-US" sz="3200" dirty="0" err="1">
                <a:solidFill>
                  <a:schemeClr val="bg1"/>
                </a:solidFill>
                <a:latin typeface="Century Gothic" panose="020B0502020202020204" pitchFamily="34" charset="0"/>
              </a:rPr>
              <a:t>Praetorium</a:t>
            </a:r>
            <a:r>
              <a:rPr lang="en-US" sz="3200" dirty="0">
                <a:solidFill>
                  <a:schemeClr val="bg1"/>
                </a:solidFill>
                <a:latin typeface="Century Gothic" panose="020B0502020202020204" pitchFamily="34" charset="0"/>
              </a:rPr>
              <a:t>) and called together the whole company of soldiers. </a:t>
            </a:r>
            <a:endParaRPr lang="en-CA"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714020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397894"/>
            <a:ext cx="8809149" cy="6001643"/>
          </a:xfrm>
          <a:prstGeom prst="rect">
            <a:avLst/>
          </a:prstGeom>
        </p:spPr>
        <p:txBody>
          <a:bodyPr wrap="square">
            <a:spAutoFit/>
          </a:bodyPr>
          <a:lstStyle/>
          <a:p>
            <a:r>
              <a:rPr lang="en-CA" sz="3200" baseline="30000" dirty="0">
                <a:solidFill>
                  <a:schemeClr val="bg1"/>
                </a:solidFill>
                <a:latin typeface="Century Gothic" panose="020B0502020202020204" pitchFamily="34" charset="0"/>
              </a:rPr>
              <a:t>17</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They put a purple robe on him, then twisted together a crown of thorns and set it on him. </a:t>
            </a:r>
            <a:r>
              <a:rPr lang="en-CA" sz="3200" baseline="30000" dirty="0">
                <a:solidFill>
                  <a:schemeClr val="bg1"/>
                </a:solidFill>
                <a:latin typeface="Century Gothic" panose="020B0502020202020204" pitchFamily="34" charset="0"/>
              </a:rPr>
              <a:t>18</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And they began to call out to him, “Hail, king of the Jews!” </a:t>
            </a:r>
            <a:r>
              <a:rPr lang="en-CA" sz="3200" baseline="30000" dirty="0">
                <a:solidFill>
                  <a:schemeClr val="bg1"/>
                </a:solidFill>
                <a:latin typeface="Century Gothic" panose="020B0502020202020204" pitchFamily="34" charset="0"/>
              </a:rPr>
              <a:t>19</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Again and again they struck him on the head with a staff and spit on him. Falling on their knees, they paid homage to him. </a:t>
            </a:r>
            <a:r>
              <a:rPr lang="en-CA" sz="3200" baseline="30000" dirty="0">
                <a:solidFill>
                  <a:schemeClr val="bg1"/>
                </a:solidFill>
                <a:latin typeface="Century Gothic" panose="020B0502020202020204" pitchFamily="34" charset="0"/>
              </a:rPr>
              <a:t>20</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And when they had mocked him, they took off the purple robe and put his own clothes on him. Then they led him out to crucify him. </a:t>
            </a:r>
            <a:r>
              <a:rPr lang="en-CA" sz="3200" baseline="30000" dirty="0">
                <a:solidFill>
                  <a:schemeClr val="bg1"/>
                </a:solidFill>
                <a:latin typeface="Century Gothic" panose="020B0502020202020204" pitchFamily="34" charset="0"/>
              </a:rPr>
              <a:t>21</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A certain man from Cyrene, Simon, the father of Alexander and Rufus, was </a:t>
            </a:r>
            <a:r>
              <a:rPr lang="en-US" sz="3200" dirty="0" smtClean="0">
                <a:solidFill>
                  <a:schemeClr val="bg1"/>
                </a:solidFill>
                <a:latin typeface="Century Gothic" panose="020B0502020202020204" pitchFamily="34" charset="0"/>
              </a:rPr>
              <a:t>passing</a:t>
            </a:r>
            <a:endParaRPr lang="en-CA"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48482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397894"/>
            <a:ext cx="8809149" cy="6001643"/>
          </a:xfrm>
          <a:prstGeom prst="rect">
            <a:avLst/>
          </a:prstGeom>
        </p:spPr>
        <p:txBody>
          <a:bodyPr wrap="square">
            <a:spAutoFit/>
          </a:bodyPr>
          <a:lstStyle/>
          <a:p>
            <a:r>
              <a:rPr lang="en-US" sz="3200" dirty="0">
                <a:solidFill>
                  <a:schemeClr val="bg1"/>
                </a:solidFill>
                <a:latin typeface="Century Gothic" panose="020B0502020202020204" pitchFamily="34" charset="0"/>
              </a:rPr>
              <a:t>on his way in from the country, and they forced him to carry the cross. </a:t>
            </a:r>
            <a:r>
              <a:rPr lang="en-CA" sz="3200" baseline="30000" dirty="0">
                <a:solidFill>
                  <a:schemeClr val="bg1"/>
                </a:solidFill>
                <a:latin typeface="Century Gothic" panose="020B0502020202020204" pitchFamily="34" charset="0"/>
              </a:rPr>
              <a:t>22</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They brought Jesus to the place called Golgotha (which means “the place of the skull”). </a:t>
            </a:r>
            <a:r>
              <a:rPr lang="en-CA" sz="3200" baseline="30000" dirty="0">
                <a:solidFill>
                  <a:schemeClr val="bg1"/>
                </a:solidFill>
                <a:latin typeface="Century Gothic" panose="020B0502020202020204" pitchFamily="34" charset="0"/>
              </a:rPr>
              <a:t>23</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Then they offered him wine mixed with myrrh, but he did not take it. </a:t>
            </a:r>
            <a:r>
              <a:rPr lang="en-CA" sz="3200" baseline="30000" dirty="0">
                <a:solidFill>
                  <a:schemeClr val="bg1"/>
                </a:solidFill>
                <a:latin typeface="Century Gothic" panose="020B0502020202020204" pitchFamily="34" charset="0"/>
              </a:rPr>
              <a:t>24</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And they crucified him. Dividing up his clothes, they cast lots to see what each would get. </a:t>
            </a:r>
            <a:r>
              <a:rPr lang="en-CA" sz="3200" baseline="30000" dirty="0">
                <a:solidFill>
                  <a:schemeClr val="bg1"/>
                </a:solidFill>
                <a:latin typeface="Century Gothic" panose="020B0502020202020204" pitchFamily="34" charset="0"/>
              </a:rPr>
              <a:t>25</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It was nine in the morning when they crucified him. </a:t>
            </a:r>
            <a:r>
              <a:rPr lang="en-CA" sz="3200" baseline="30000" dirty="0">
                <a:solidFill>
                  <a:schemeClr val="bg1"/>
                </a:solidFill>
                <a:latin typeface="Century Gothic" panose="020B0502020202020204" pitchFamily="34" charset="0"/>
              </a:rPr>
              <a:t>26</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The written notice of the charge against him read: </a:t>
            </a:r>
            <a:r>
              <a:rPr lang="en-US" sz="3200" cap="small" dirty="0">
                <a:solidFill>
                  <a:schemeClr val="bg1"/>
                </a:solidFill>
                <a:latin typeface="Century Gothic" panose="020B0502020202020204" pitchFamily="34" charset="0"/>
              </a:rPr>
              <a:t>the king of the </a:t>
            </a:r>
            <a:r>
              <a:rPr lang="en-US" sz="3200" cap="small" dirty="0" err="1">
                <a:solidFill>
                  <a:schemeClr val="bg1"/>
                </a:solidFill>
                <a:latin typeface="Century Gothic" panose="020B0502020202020204" pitchFamily="34" charset="0"/>
              </a:rPr>
              <a:t>jews</a:t>
            </a:r>
            <a:r>
              <a:rPr lang="en-US" sz="3200" dirty="0">
                <a:solidFill>
                  <a:schemeClr val="bg1"/>
                </a:solidFill>
                <a:latin typeface="Century Gothic" panose="020B0502020202020204" pitchFamily="34" charset="0"/>
              </a:rPr>
              <a:t>. </a:t>
            </a:r>
            <a:endParaRPr lang="en-CA"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946077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397894"/>
            <a:ext cx="8809149" cy="6001643"/>
          </a:xfrm>
          <a:prstGeom prst="rect">
            <a:avLst/>
          </a:prstGeom>
        </p:spPr>
        <p:txBody>
          <a:bodyPr wrap="square">
            <a:spAutoFit/>
          </a:bodyPr>
          <a:lstStyle/>
          <a:p>
            <a:r>
              <a:rPr lang="en-CA" sz="3200" baseline="30000" dirty="0">
                <a:solidFill>
                  <a:schemeClr val="bg1"/>
                </a:solidFill>
                <a:latin typeface="Century Gothic" panose="020B0502020202020204" pitchFamily="34" charset="0"/>
              </a:rPr>
              <a:t>27</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They crucified two rebels with him, one on his right and one on his left. </a:t>
            </a:r>
            <a:r>
              <a:rPr lang="en-CA" sz="3200" baseline="30000" dirty="0">
                <a:solidFill>
                  <a:schemeClr val="bg1"/>
                </a:solidFill>
                <a:latin typeface="Century Gothic" panose="020B0502020202020204" pitchFamily="34" charset="0"/>
              </a:rPr>
              <a:t>28</a:t>
            </a:r>
            <a:r>
              <a:rPr lang="en-CA" sz="3200" dirty="0">
                <a:solidFill>
                  <a:schemeClr val="bg1"/>
                </a:solidFill>
                <a:latin typeface="Century Gothic" panose="020B0502020202020204" pitchFamily="34" charset="0"/>
              </a:rPr>
              <a:t> </a:t>
            </a:r>
            <a:r>
              <a:rPr lang="en-CA" sz="3200" baseline="30000" dirty="0">
                <a:solidFill>
                  <a:schemeClr val="bg1"/>
                </a:solidFill>
                <a:latin typeface="Century Gothic" panose="020B0502020202020204" pitchFamily="34" charset="0"/>
              </a:rPr>
              <a:t>29</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Those who passed by hurled insults at him, shaking their heads and saying, “So! You who are going to destroy the temple and build it in three days, </a:t>
            </a:r>
            <a:r>
              <a:rPr lang="en-CA" sz="3200" baseline="30000" dirty="0">
                <a:solidFill>
                  <a:schemeClr val="bg1"/>
                </a:solidFill>
                <a:latin typeface="Century Gothic" panose="020B0502020202020204" pitchFamily="34" charset="0"/>
              </a:rPr>
              <a:t>30</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come down from the cross and save yourself!” </a:t>
            </a:r>
            <a:r>
              <a:rPr lang="en-CA" sz="3200" baseline="30000" dirty="0">
                <a:solidFill>
                  <a:schemeClr val="bg1"/>
                </a:solidFill>
                <a:latin typeface="Century Gothic" panose="020B0502020202020204" pitchFamily="34" charset="0"/>
              </a:rPr>
              <a:t>31</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In the same way the chief priests and the teachers of the law mocked him among themselves. “He saved others,” they said, “but he can’t save himself</a:t>
            </a:r>
            <a:r>
              <a:rPr lang="en-US" sz="3200" dirty="0" smtClean="0">
                <a:solidFill>
                  <a:schemeClr val="bg1"/>
                </a:solidFill>
                <a:latin typeface="Century Gothic" panose="020B0502020202020204" pitchFamily="34" charset="0"/>
              </a:rPr>
              <a:t>!</a:t>
            </a:r>
            <a:r>
              <a:rPr lang="en-CA" sz="3200" baseline="30000" dirty="0">
                <a:solidFill>
                  <a:schemeClr val="bg1"/>
                </a:solidFill>
                <a:latin typeface="Century Gothic" panose="020B0502020202020204" pitchFamily="34" charset="0"/>
              </a:rPr>
              <a:t> 32</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Let this Messiah, this king of Israel, come down now from the cross, that </a:t>
            </a:r>
            <a:r>
              <a:rPr lang="en-US" sz="3200" dirty="0" smtClean="0">
                <a:solidFill>
                  <a:schemeClr val="bg1"/>
                </a:solidFill>
                <a:latin typeface="Century Gothic" panose="020B0502020202020204" pitchFamily="34" charset="0"/>
              </a:rPr>
              <a:t>we</a:t>
            </a:r>
            <a:endParaRPr lang="en-CA"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630069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397894"/>
            <a:ext cx="8809149" cy="6001643"/>
          </a:xfrm>
          <a:prstGeom prst="rect">
            <a:avLst/>
          </a:prstGeom>
        </p:spPr>
        <p:txBody>
          <a:bodyPr wrap="square">
            <a:spAutoFit/>
          </a:bodyPr>
          <a:lstStyle/>
          <a:p>
            <a:r>
              <a:rPr lang="en-US" sz="3200" dirty="0">
                <a:solidFill>
                  <a:schemeClr val="bg1"/>
                </a:solidFill>
                <a:latin typeface="Century Gothic" panose="020B0502020202020204" pitchFamily="34" charset="0"/>
              </a:rPr>
              <a:t>may see and believe.” Those crucified with him also heaped insults on him. </a:t>
            </a:r>
            <a:r>
              <a:rPr lang="en-CA" sz="3200" baseline="30000" dirty="0">
                <a:solidFill>
                  <a:schemeClr val="bg1"/>
                </a:solidFill>
                <a:latin typeface="Century Gothic" panose="020B0502020202020204" pitchFamily="34" charset="0"/>
              </a:rPr>
              <a:t>33</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At noon, darkness came over the whole land until three in the afternoon. </a:t>
            </a:r>
            <a:r>
              <a:rPr lang="en-CA" sz="3200" baseline="30000" dirty="0">
                <a:solidFill>
                  <a:schemeClr val="bg1"/>
                </a:solidFill>
                <a:latin typeface="Century Gothic" panose="020B0502020202020204" pitchFamily="34" charset="0"/>
              </a:rPr>
              <a:t>34</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And at three in the afternoon Jesus cried out in a loud voice, </a:t>
            </a:r>
            <a:r>
              <a:rPr lang="en-CA" sz="3200" i="1" dirty="0">
                <a:solidFill>
                  <a:schemeClr val="bg1"/>
                </a:solidFill>
                <a:latin typeface="Century Gothic" panose="020B0502020202020204" pitchFamily="34" charset="0"/>
              </a:rPr>
              <a:t>“Eloi, Eloi, </a:t>
            </a:r>
            <a:r>
              <a:rPr lang="en-CA" sz="3200" i="1" dirty="0" err="1">
                <a:solidFill>
                  <a:schemeClr val="bg1"/>
                </a:solidFill>
                <a:latin typeface="Century Gothic" panose="020B0502020202020204" pitchFamily="34" charset="0"/>
              </a:rPr>
              <a:t>lema</a:t>
            </a:r>
            <a:r>
              <a:rPr lang="en-CA" sz="3200" i="1" dirty="0">
                <a:solidFill>
                  <a:schemeClr val="bg1"/>
                </a:solidFill>
                <a:latin typeface="Century Gothic" panose="020B0502020202020204" pitchFamily="34" charset="0"/>
              </a:rPr>
              <a:t> </a:t>
            </a:r>
            <a:r>
              <a:rPr lang="en-CA" sz="3200" i="1" dirty="0" err="1">
                <a:solidFill>
                  <a:schemeClr val="bg1"/>
                </a:solidFill>
                <a:latin typeface="Century Gothic" panose="020B0502020202020204" pitchFamily="34" charset="0"/>
              </a:rPr>
              <a:t>sabachthani</a:t>
            </a:r>
            <a:r>
              <a:rPr lang="en-US" sz="3200" dirty="0">
                <a:solidFill>
                  <a:schemeClr val="bg1"/>
                </a:solidFill>
                <a:latin typeface="Century Gothic" panose="020B0502020202020204" pitchFamily="34" charset="0"/>
              </a:rPr>
              <a:t>?” (which means “My God, my God, why have you forsaken me?”). </a:t>
            </a:r>
            <a:r>
              <a:rPr lang="en-CA" sz="3200" baseline="30000" dirty="0">
                <a:solidFill>
                  <a:schemeClr val="bg1"/>
                </a:solidFill>
                <a:latin typeface="Century Gothic" panose="020B0502020202020204" pitchFamily="34" charset="0"/>
              </a:rPr>
              <a:t>35</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When some of those standing near heard this, they said, “Listen, he’s calling Elijah.” </a:t>
            </a:r>
            <a:r>
              <a:rPr lang="en-CA" sz="3200" baseline="30000" dirty="0">
                <a:solidFill>
                  <a:schemeClr val="bg1"/>
                </a:solidFill>
                <a:latin typeface="Century Gothic" panose="020B0502020202020204" pitchFamily="34" charset="0"/>
              </a:rPr>
              <a:t>36</a:t>
            </a:r>
            <a:r>
              <a:rPr lang="en-CA" sz="3200" dirty="0">
                <a:solidFill>
                  <a:schemeClr val="bg1"/>
                </a:solidFill>
                <a:latin typeface="Century Gothic" panose="020B0502020202020204" pitchFamily="34" charset="0"/>
              </a:rPr>
              <a:t> </a:t>
            </a:r>
            <a:r>
              <a:rPr lang="en-US" sz="3200" dirty="0">
                <a:solidFill>
                  <a:schemeClr val="bg1"/>
                </a:solidFill>
                <a:latin typeface="Century Gothic" panose="020B0502020202020204" pitchFamily="34" charset="0"/>
              </a:rPr>
              <a:t>Someone ran, filled a sponge with wine vinegar, put it on a staff, and offered it to Jesus to drink. </a:t>
            </a:r>
            <a:endParaRPr lang="en-CA"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0477525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TotalTime>
  <Words>1184</Words>
  <Application>Microsoft Office PowerPoint</Application>
  <PresentationFormat>On-screen Show (4:3)</PresentationFormat>
  <Paragraphs>20</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Strong</dc:creator>
  <cp:lastModifiedBy>Jeff Strong</cp:lastModifiedBy>
  <cp:revision>13</cp:revision>
  <dcterms:created xsi:type="dcterms:W3CDTF">2017-03-26T03:22:15Z</dcterms:created>
  <dcterms:modified xsi:type="dcterms:W3CDTF">2017-04-09T00:04:26Z</dcterms:modified>
</cp:coreProperties>
</file>