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6" r:id="rId4"/>
    <p:sldId id="258" r:id="rId5"/>
    <p:sldId id="262" r:id="rId6"/>
    <p:sldId id="265" r:id="rId7"/>
    <p:sldId id="266" r:id="rId8"/>
    <p:sldId id="263"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4" d="100"/>
          <a:sy n="74" d="100"/>
        </p:scale>
        <p:origin x="12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E487BC-4D5D-4DF0-80FB-909A63392CE8}" type="datetimeFigureOut">
              <a:rPr lang="en-CA" smtClean="0"/>
              <a:t>2016-11-20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298837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E487BC-4D5D-4DF0-80FB-909A63392CE8}" type="datetimeFigureOut">
              <a:rPr lang="en-CA" smtClean="0"/>
              <a:t>2016-11-20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140310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E487BC-4D5D-4DF0-80FB-909A63392CE8}" type="datetimeFigureOut">
              <a:rPr lang="en-CA" smtClean="0"/>
              <a:t>2016-11-20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232642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E487BC-4D5D-4DF0-80FB-909A63392CE8}" type="datetimeFigureOut">
              <a:rPr lang="en-CA" smtClean="0"/>
              <a:t>2016-11-20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162191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487BC-4D5D-4DF0-80FB-909A63392CE8}" type="datetimeFigureOut">
              <a:rPr lang="en-CA" smtClean="0"/>
              <a:t>2016-11-20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249411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E487BC-4D5D-4DF0-80FB-909A63392CE8}" type="datetimeFigureOut">
              <a:rPr lang="en-CA" smtClean="0"/>
              <a:t>2016-11-20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406756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E487BC-4D5D-4DF0-80FB-909A63392CE8}" type="datetimeFigureOut">
              <a:rPr lang="en-CA" smtClean="0"/>
              <a:t>2016-11-20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252273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E487BC-4D5D-4DF0-80FB-909A63392CE8}" type="datetimeFigureOut">
              <a:rPr lang="en-CA" smtClean="0"/>
              <a:t>2016-11-20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113205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487BC-4D5D-4DF0-80FB-909A63392CE8}" type="datetimeFigureOut">
              <a:rPr lang="en-CA" smtClean="0"/>
              <a:t>2016-11-20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170708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487BC-4D5D-4DF0-80FB-909A63392CE8}" type="datetimeFigureOut">
              <a:rPr lang="en-CA" smtClean="0"/>
              <a:t>2016-11-20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14979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487BC-4D5D-4DF0-80FB-909A63392CE8}" type="datetimeFigureOut">
              <a:rPr lang="en-CA" smtClean="0"/>
              <a:t>2016-11-20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B316B4-C00B-4C39-B798-4B5453D58297}" type="slidenum">
              <a:rPr lang="en-CA" smtClean="0"/>
              <a:t>‹#›</a:t>
            </a:fld>
            <a:endParaRPr lang="en-CA"/>
          </a:p>
        </p:txBody>
      </p:sp>
    </p:spTree>
    <p:extLst>
      <p:ext uri="{BB962C8B-B14F-4D97-AF65-F5344CB8AC3E}">
        <p14:creationId xmlns:p14="http://schemas.microsoft.com/office/powerpoint/2010/main" val="265062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487BC-4D5D-4DF0-80FB-909A63392CE8}" type="datetimeFigureOut">
              <a:rPr lang="en-CA" smtClean="0"/>
              <a:t>2016-11-20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316B4-C00B-4C39-B798-4B5453D58297}" type="slidenum">
              <a:rPr lang="en-CA" smtClean="0"/>
              <a:t>‹#›</a:t>
            </a:fld>
            <a:endParaRPr lang="en-CA"/>
          </a:p>
        </p:txBody>
      </p:sp>
    </p:spTree>
    <p:extLst>
      <p:ext uri="{BB962C8B-B14F-4D97-AF65-F5344CB8AC3E}">
        <p14:creationId xmlns:p14="http://schemas.microsoft.com/office/powerpoint/2010/main" val="3405999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844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15910" y="55925"/>
            <a:ext cx="8912180" cy="6695936"/>
          </a:xfrm>
          <a:prstGeom prst="rect">
            <a:avLst/>
          </a:prstGeom>
        </p:spPr>
        <p:txBody>
          <a:bodyPr wrap="square">
            <a:spAutoFit/>
          </a:bodyPr>
          <a:lstStyle/>
          <a:p>
            <a:pPr>
              <a:lnSpc>
                <a:spcPct val="107000"/>
              </a:lnSpc>
              <a:spcAft>
                <a:spcPts val="800"/>
              </a:spcAft>
            </a:pP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1 Thessalonians 4:13-18</a:t>
            </a:r>
            <a:endParaRPr lang="en-CA" sz="3500"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r>
              <a:rPr lang="en-CA" sz="3500" baseline="30000" dirty="0" smtClean="0">
                <a:solidFill>
                  <a:schemeClr val="bg1"/>
                </a:solidFill>
                <a:effectLst>
                  <a:outerShdw blurRad="38100" dist="38100" dir="2700000" algn="tl">
                    <a:srgbClr val="000000">
                      <a:alpha val="43137"/>
                    </a:srgbClr>
                  </a:outerShdw>
                </a:effectLst>
                <a:ea typeface="Calibri" panose="020F0502020204030204" pitchFamily="34" charset="0"/>
              </a:rPr>
              <a:t>13 </a:t>
            </a: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rPr>
              <a:t>Brothers and sisters, we do not want you to be uninformed about those who sleep in death, so that you do not grieve like the rest of mankind, who have no hope. </a:t>
            </a:r>
            <a:r>
              <a:rPr lang="en-CA" sz="3500" baseline="30000" dirty="0" smtClean="0">
                <a:solidFill>
                  <a:schemeClr val="bg1"/>
                </a:solidFill>
                <a:effectLst>
                  <a:outerShdw blurRad="38100" dist="38100" dir="2700000" algn="tl">
                    <a:srgbClr val="000000">
                      <a:alpha val="43137"/>
                    </a:srgbClr>
                  </a:outerShdw>
                </a:effectLst>
                <a:ea typeface="Calibri" panose="020F0502020204030204" pitchFamily="34" charset="0"/>
              </a:rPr>
              <a:t>14 </a:t>
            </a: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rPr>
              <a:t>For we believe that Jesus died and rose again, and so we believe that God will bring with Jesus those who have fallen asleep in him. </a:t>
            </a:r>
            <a:r>
              <a:rPr lang="en-CA" sz="3500" baseline="30000" dirty="0" smtClean="0">
                <a:solidFill>
                  <a:schemeClr val="bg1"/>
                </a:solidFill>
                <a:effectLst>
                  <a:outerShdw blurRad="38100" dist="38100" dir="2700000" algn="tl">
                    <a:srgbClr val="000000">
                      <a:alpha val="43137"/>
                    </a:srgbClr>
                  </a:outerShdw>
                </a:effectLst>
                <a:ea typeface="Calibri" panose="020F0502020204030204" pitchFamily="34" charset="0"/>
              </a:rPr>
              <a:t>15 </a:t>
            </a: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rPr>
              <a:t>According to the Lord’s word, we tell you that we who are still alive, who are left until the coming of the Lord, will certainly not precede those who have fallen asleep. </a:t>
            </a:r>
            <a:endParaRPr lang="en-CA" sz="3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09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15910" y="274868"/>
            <a:ext cx="8912180" cy="5253554"/>
          </a:xfrm>
          <a:prstGeom prst="rect">
            <a:avLst/>
          </a:prstGeom>
        </p:spPr>
        <p:txBody>
          <a:bodyPr wrap="square">
            <a:spAutoFit/>
          </a:bodyPr>
          <a:lstStyle/>
          <a:p>
            <a:pPr>
              <a:lnSpc>
                <a:spcPct val="107000"/>
              </a:lnSpc>
              <a:spcAft>
                <a:spcPts val="800"/>
              </a:spcAft>
            </a:pPr>
            <a:r>
              <a:rPr lang="en-CA" sz="3500" baseline="30000" dirty="0" smtClean="0">
                <a:solidFill>
                  <a:schemeClr val="bg1"/>
                </a:solidFill>
                <a:effectLst>
                  <a:outerShdw blurRad="38100" dist="38100" dir="2700000" algn="tl">
                    <a:srgbClr val="000000">
                      <a:alpha val="43137"/>
                    </a:srgbClr>
                  </a:outerShdw>
                </a:effectLst>
                <a:ea typeface="Calibri" panose="020F0502020204030204" pitchFamily="34" charset="0"/>
              </a:rPr>
              <a:t>16 </a:t>
            </a: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rPr>
              <a:t>For the Lord himself will come down from heaven, with a loud command, with the voice of the archangel and with the trumpet call of God, and the dead in Christ will rise first. </a:t>
            </a:r>
            <a:r>
              <a:rPr lang="en-CA" sz="3500" baseline="30000" dirty="0" smtClean="0">
                <a:solidFill>
                  <a:schemeClr val="bg1"/>
                </a:solidFill>
                <a:effectLst>
                  <a:outerShdw blurRad="38100" dist="38100" dir="2700000" algn="tl">
                    <a:srgbClr val="000000">
                      <a:alpha val="43137"/>
                    </a:srgbClr>
                  </a:outerShdw>
                </a:effectLst>
                <a:ea typeface="Calibri" panose="020F0502020204030204" pitchFamily="34" charset="0"/>
              </a:rPr>
              <a:t>17 </a:t>
            </a: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rPr>
              <a:t>After that, we who are still alive and are left will be caught up together with them in the clouds to meet the Lord in the air. And so we will be with the Lord forever. </a:t>
            </a:r>
            <a:r>
              <a:rPr lang="en-CA" sz="3500" baseline="30000" dirty="0" smtClean="0">
                <a:solidFill>
                  <a:schemeClr val="bg1"/>
                </a:solidFill>
                <a:effectLst>
                  <a:outerShdw blurRad="38100" dist="38100" dir="2700000" algn="tl">
                    <a:srgbClr val="000000">
                      <a:alpha val="43137"/>
                    </a:srgbClr>
                  </a:outerShdw>
                </a:effectLst>
                <a:ea typeface="Calibri" panose="020F0502020204030204" pitchFamily="34" charset="0"/>
              </a:rPr>
              <a:t>18 </a:t>
            </a:r>
            <a:r>
              <a:rPr lang="en-CA" sz="3500" dirty="0" smtClean="0">
                <a:solidFill>
                  <a:schemeClr val="bg1"/>
                </a:solidFill>
                <a:effectLst>
                  <a:outerShdw blurRad="38100" dist="38100" dir="2700000" algn="tl">
                    <a:srgbClr val="000000">
                      <a:alpha val="43137"/>
                    </a:srgbClr>
                  </a:outerShdw>
                </a:effectLst>
                <a:ea typeface="Calibri" panose="020F0502020204030204" pitchFamily="34" charset="0"/>
              </a:rPr>
              <a:t>Therefore encourage one another with these words.</a:t>
            </a:r>
            <a:endParaRPr lang="en-CA" sz="3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53793" y="2894152"/>
            <a:ext cx="7904407" cy="707886"/>
          </a:xfrm>
          <a:prstGeom prst="rect">
            <a:avLst/>
          </a:prstGeom>
          <a:noFill/>
        </p:spPr>
        <p:txBody>
          <a:bodyPr wrap="square" rtlCol="0">
            <a:spAutoFit/>
          </a:bodyPr>
          <a:lstStyle/>
          <a:p>
            <a:pPr algn="ctr"/>
            <a:r>
              <a:rPr lang="en-CA" sz="4000" dirty="0" smtClean="0">
                <a:solidFill>
                  <a:schemeClr val="bg1"/>
                </a:solidFill>
                <a:effectLst>
                  <a:outerShdw blurRad="38100" dist="38100" dir="2700000" algn="tl">
                    <a:srgbClr val="000000">
                      <a:alpha val="43137"/>
                    </a:srgbClr>
                  </a:outerShdw>
                </a:effectLst>
              </a:rPr>
              <a:t>What Is </a:t>
            </a:r>
            <a:r>
              <a:rPr lang="en-CA" sz="4000" dirty="0">
                <a:solidFill>
                  <a:schemeClr val="bg1"/>
                </a:solidFill>
                <a:effectLst>
                  <a:outerShdw blurRad="38100" dist="38100" dir="2700000" algn="tl">
                    <a:srgbClr val="000000">
                      <a:alpha val="43137"/>
                    </a:srgbClr>
                  </a:outerShdw>
                </a:effectLst>
              </a:rPr>
              <a:t>O</a:t>
            </a:r>
            <a:r>
              <a:rPr lang="en-CA" sz="4000" dirty="0" smtClean="0">
                <a:solidFill>
                  <a:schemeClr val="bg1"/>
                </a:solidFill>
                <a:effectLst>
                  <a:outerShdw blurRad="38100" dist="38100" dir="2700000" algn="tl">
                    <a:srgbClr val="000000">
                      <a:alpha val="43137"/>
                    </a:srgbClr>
                  </a:outerShdw>
                </a:effectLst>
              </a:rPr>
              <a:t>ur Posture Towards Death?</a:t>
            </a:r>
            <a:endParaRPr lang="en-CA"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89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53793" y="2740264"/>
            <a:ext cx="7904407" cy="861774"/>
          </a:xfrm>
          <a:prstGeom prst="rect">
            <a:avLst/>
          </a:prstGeom>
          <a:noFill/>
        </p:spPr>
        <p:txBody>
          <a:bodyPr wrap="square" rtlCol="0">
            <a:spAutoFit/>
          </a:bodyPr>
          <a:lstStyle/>
          <a:p>
            <a:pPr algn="ctr"/>
            <a:r>
              <a:rPr lang="en-CA" sz="5000" dirty="0" smtClean="0">
                <a:solidFill>
                  <a:schemeClr val="bg1"/>
                </a:solidFill>
                <a:effectLst>
                  <a:outerShdw blurRad="38100" dist="38100" dir="2700000" algn="tl">
                    <a:srgbClr val="000000">
                      <a:alpha val="43137"/>
                    </a:srgbClr>
                  </a:outerShdw>
                </a:effectLst>
              </a:rPr>
              <a:t>1. We Mourn</a:t>
            </a:r>
            <a:endParaRPr lang="en-CA" sz="5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773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
        <p:nvSpPr>
          <p:cNvPr id="4" name="TextBox 3"/>
          <p:cNvSpPr txBox="1"/>
          <p:nvPr/>
        </p:nvSpPr>
        <p:spPr>
          <a:xfrm>
            <a:off x="553793" y="2740264"/>
            <a:ext cx="7904407" cy="861774"/>
          </a:xfrm>
          <a:prstGeom prst="rect">
            <a:avLst/>
          </a:prstGeom>
          <a:noFill/>
        </p:spPr>
        <p:txBody>
          <a:bodyPr wrap="square" rtlCol="0">
            <a:spAutoFit/>
          </a:bodyPr>
          <a:lstStyle/>
          <a:p>
            <a:pPr algn="ctr"/>
            <a:r>
              <a:rPr lang="en-CA" sz="5000" dirty="0" smtClean="0">
                <a:solidFill>
                  <a:schemeClr val="bg1"/>
                </a:solidFill>
                <a:effectLst>
                  <a:outerShdw blurRad="38100" dist="38100" dir="2700000" algn="tl">
                    <a:srgbClr val="000000">
                      <a:alpha val="43137"/>
                    </a:srgbClr>
                  </a:outerShdw>
                </a:effectLst>
              </a:rPr>
              <a:t>1. We Mourn</a:t>
            </a:r>
            <a:endParaRPr lang="en-CA" sz="50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60"/>
            <a:ext cx="9144000" cy="6126480"/>
          </a:xfrm>
          <a:prstGeom prst="rect">
            <a:avLst/>
          </a:prstGeom>
        </p:spPr>
      </p:pic>
    </p:spTree>
    <p:extLst>
      <p:ext uri="{BB962C8B-B14F-4D97-AF65-F5344CB8AC3E}">
        <p14:creationId xmlns:p14="http://schemas.microsoft.com/office/powerpoint/2010/main" val="65394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53793" y="2648189"/>
            <a:ext cx="7904407" cy="861774"/>
          </a:xfrm>
          <a:prstGeom prst="rect">
            <a:avLst/>
          </a:prstGeom>
          <a:noFill/>
        </p:spPr>
        <p:txBody>
          <a:bodyPr wrap="square" rtlCol="0">
            <a:spAutoFit/>
          </a:bodyPr>
          <a:lstStyle/>
          <a:p>
            <a:pPr algn="ctr"/>
            <a:r>
              <a:rPr lang="en-CA" sz="5000" dirty="0" smtClean="0">
                <a:solidFill>
                  <a:schemeClr val="bg1"/>
                </a:solidFill>
                <a:effectLst>
                  <a:outerShdw blurRad="38100" dist="38100" dir="2700000" algn="tl">
                    <a:srgbClr val="000000">
                      <a:alpha val="43137"/>
                    </a:srgbClr>
                  </a:outerShdw>
                </a:effectLst>
              </a:rPr>
              <a:t>2. We Mock</a:t>
            </a:r>
            <a:endParaRPr lang="en-CA" sz="5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14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
        <p:nvSpPr>
          <p:cNvPr id="4" name="TextBox 3"/>
          <p:cNvSpPr txBox="1"/>
          <p:nvPr/>
        </p:nvSpPr>
        <p:spPr>
          <a:xfrm>
            <a:off x="553793" y="2648189"/>
            <a:ext cx="7904407" cy="861774"/>
          </a:xfrm>
          <a:prstGeom prst="rect">
            <a:avLst/>
          </a:prstGeom>
          <a:noFill/>
        </p:spPr>
        <p:txBody>
          <a:bodyPr wrap="square" rtlCol="0">
            <a:spAutoFit/>
          </a:bodyPr>
          <a:lstStyle/>
          <a:p>
            <a:pPr algn="ctr"/>
            <a:r>
              <a:rPr lang="en-CA" sz="5000" dirty="0" smtClean="0">
                <a:solidFill>
                  <a:schemeClr val="bg1"/>
                </a:solidFill>
                <a:effectLst>
                  <a:outerShdw blurRad="38100" dist="38100" dir="2700000" algn="tl">
                    <a:srgbClr val="000000">
                      <a:alpha val="43137"/>
                    </a:srgbClr>
                  </a:outerShdw>
                </a:effectLst>
              </a:rPr>
              <a:t>2. We Mock</a:t>
            </a:r>
            <a:endParaRPr lang="en-CA" sz="50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96" y="0"/>
            <a:ext cx="8754894" cy="6858000"/>
          </a:xfrm>
          <a:prstGeom prst="rect">
            <a:avLst/>
          </a:prstGeom>
        </p:spPr>
      </p:pic>
    </p:spTree>
    <p:extLst>
      <p:ext uri="{BB962C8B-B14F-4D97-AF65-F5344CB8AC3E}">
        <p14:creationId xmlns:p14="http://schemas.microsoft.com/office/powerpoint/2010/main" val="31763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9812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28</Words>
  <Application>Microsoft Office PowerPoint</Application>
  <PresentationFormat>On-screen Show (4:3)</PresentationFormat>
  <Paragraphs>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5</cp:revision>
  <dcterms:created xsi:type="dcterms:W3CDTF">2016-11-19T22:03:32Z</dcterms:created>
  <dcterms:modified xsi:type="dcterms:W3CDTF">2016-11-20T16:00:21Z</dcterms:modified>
</cp:coreProperties>
</file>