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4" r:id="rId4"/>
    <p:sldId id="259" r:id="rId5"/>
    <p:sldId id="261" r:id="rId6"/>
    <p:sldId id="265" r:id="rId7"/>
    <p:sldId id="266" r:id="rId8"/>
    <p:sldId id="268" r:id="rId9"/>
    <p:sldId id="269" r:id="rId10"/>
    <p:sldId id="270" r:id="rId11"/>
    <p:sldId id="263" r:id="rId12"/>
    <p:sldId id="273" r:id="rId13"/>
    <p:sldId id="274" r:id="rId14"/>
    <p:sldId id="271" r:id="rId15"/>
    <p:sldId id="275" r:id="rId16"/>
    <p:sldId id="276"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4114A2-72F0-4164-9C4A-165A8B90EDE7}" type="datetimeFigureOut">
              <a:rPr lang="en-CA" smtClean="0"/>
              <a:t>2021-06-05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18283155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114A2-72F0-4164-9C4A-165A8B90EDE7}" type="datetimeFigureOut">
              <a:rPr lang="en-CA" smtClean="0"/>
              <a:t>2021-06-05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40171146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114A2-72F0-4164-9C4A-165A8B90EDE7}" type="datetimeFigureOut">
              <a:rPr lang="en-CA" smtClean="0"/>
              <a:t>2021-06-05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31385996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114A2-72F0-4164-9C4A-165A8B90EDE7}" type="datetimeFigureOut">
              <a:rPr lang="en-CA" smtClean="0"/>
              <a:t>2021-06-05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7936937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14A2-72F0-4164-9C4A-165A8B90EDE7}" type="datetimeFigureOut">
              <a:rPr lang="en-CA" smtClean="0"/>
              <a:t>2021-06-05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11125916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4114A2-72F0-4164-9C4A-165A8B90EDE7}" type="datetimeFigureOut">
              <a:rPr lang="en-CA" smtClean="0"/>
              <a:t>2021-06-05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41672510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4114A2-72F0-4164-9C4A-165A8B90EDE7}" type="datetimeFigureOut">
              <a:rPr lang="en-CA" smtClean="0"/>
              <a:t>2021-06-05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226997570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4114A2-72F0-4164-9C4A-165A8B90EDE7}" type="datetimeFigureOut">
              <a:rPr lang="en-CA" smtClean="0"/>
              <a:t>2021-06-05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599890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114A2-72F0-4164-9C4A-165A8B90EDE7}" type="datetimeFigureOut">
              <a:rPr lang="en-CA" smtClean="0"/>
              <a:t>2021-06-05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27183323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114A2-72F0-4164-9C4A-165A8B90EDE7}" type="datetimeFigureOut">
              <a:rPr lang="en-CA" smtClean="0"/>
              <a:t>2021-06-05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41722527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114A2-72F0-4164-9C4A-165A8B90EDE7}" type="datetimeFigureOut">
              <a:rPr lang="en-CA" smtClean="0"/>
              <a:t>2021-06-05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5DDDB51-3126-47A7-B4E9-F1ECCB921B41}" type="slidenum">
              <a:rPr lang="en-CA" smtClean="0"/>
              <a:t>‹#›</a:t>
            </a:fld>
            <a:endParaRPr lang="en-CA"/>
          </a:p>
        </p:txBody>
      </p:sp>
    </p:spTree>
    <p:extLst>
      <p:ext uri="{BB962C8B-B14F-4D97-AF65-F5344CB8AC3E}">
        <p14:creationId xmlns:p14="http://schemas.microsoft.com/office/powerpoint/2010/main" val="38109811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114A2-72F0-4164-9C4A-165A8B90EDE7}" type="datetimeFigureOut">
              <a:rPr lang="en-CA" smtClean="0"/>
              <a:t>2021-06-05</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DDB51-3126-47A7-B4E9-F1ECCB921B41}" type="slidenum">
              <a:rPr lang="en-CA" smtClean="0"/>
              <a:t>‹#›</a:t>
            </a:fld>
            <a:endParaRPr lang="en-CA"/>
          </a:p>
        </p:txBody>
      </p:sp>
    </p:spTree>
    <p:extLst>
      <p:ext uri="{BB962C8B-B14F-4D97-AF65-F5344CB8AC3E}">
        <p14:creationId xmlns:p14="http://schemas.microsoft.com/office/powerpoint/2010/main" val="1762904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3AFB092-1B22-41A3-8BF1-8A27D9444A5B}"/>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3050257" y="1"/>
            <a:ext cx="12194257" cy="6857999"/>
          </a:xfrm>
          <a:prstGeom prst="rect">
            <a:avLst/>
          </a:prstGeom>
        </p:spPr>
      </p:pic>
    </p:spTree>
    <p:extLst>
      <p:ext uri="{BB962C8B-B14F-4D97-AF65-F5344CB8AC3E}">
        <p14:creationId xmlns:p14="http://schemas.microsoft.com/office/powerpoint/2010/main" val="10782066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man in black crew neck shirt">
            <a:extLst>
              <a:ext uri="{FF2B5EF4-FFF2-40B4-BE49-F238E27FC236}">
                <a16:creationId xmlns:a16="http://schemas.microsoft.com/office/drawing/2014/main" id="{A02A744E-A410-4537-BF6A-CB7DBCA20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3" b="42223"/>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56143A-117E-4D62-9F1A-37996EF369BA}"/>
              </a:ext>
            </a:extLst>
          </p:cNvPr>
          <p:cNvSpPr txBox="1"/>
          <p:nvPr/>
        </p:nvSpPr>
        <p:spPr>
          <a:xfrm>
            <a:off x="4731027" y="352048"/>
            <a:ext cx="4081668" cy="1914178"/>
          </a:xfrm>
          <a:prstGeom prst="rect">
            <a:avLst/>
          </a:prstGeom>
          <a:noFill/>
        </p:spPr>
        <p:txBody>
          <a:bodyPr wrap="square">
            <a:spAutoFit/>
          </a:bodyPr>
          <a:lstStyle/>
          <a:p>
            <a:pPr algn="ctr">
              <a:lnSpc>
                <a:spcPct val="115000"/>
              </a:lnSpc>
              <a:spcAft>
                <a:spcPts val="1000"/>
              </a:spcAft>
            </a:pPr>
            <a:r>
              <a:rPr lang="en-CA" sz="3500" dirty="0">
                <a:solidFill>
                  <a:schemeClr val="bg1"/>
                </a:solidFill>
                <a:effectLst/>
                <a:highlight>
                  <a:srgbClr val="000000"/>
                </a:highlight>
                <a:latin typeface="Calibri" panose="020F0502020204030204" pitchFamily="34" charset="0"/>
                <a:ea typeface="Times New Roman" panose="02020603050405020304" pitchFamily="18" charset="0"/>
              </a:rPr>
              <a:t>“How do we guard unhurried spaces for soul keeping?” </a:t>
            </a:r>
          </a:p>
        </p:txBody>
      </p:sp>
    </p:spTree>
    <p:extLst>
      <p:ext uri="{BB962C8B-B14F-4D97-AF65-F5344CB8AC3E}">
        <p14:creationId xmlns:p14="http://schemas.microsoft.com/office/powerpoint/2010/main" val="40278329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boy reading Holy Bible while lying on bed">
            <a:extLst>
              <a:ext uri="{FF2B5EF4-FFF2-40B4-BE49-F238E27FC236}">
                <a16:creationId xmlns:a16="http://schemas.microsoft.com/office/drawing/2014/main" id="{AD861A9A-F6BA-4DB2-B902-4E0B8E896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4" r="1871"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CC56DB-124A-4AF6-8007-E6F35FFE426C}"/>
              </a:ext>
            </a:extLst>
          </p:cNvPr>
          <p:cNvSpPr txBox="1"/>
          <p:nvPr/>
        </p:nvSpPr>
        <p:spPr>
          <a:xfrm>
            <a:off x="0" y="4261439"/>
            <a:ext cx="4081668" cy="2174441"/>
          </a:xfrm>
          <a:prstGeom prst="rect">
            <a:avLst/>
          </a:prstGeom>
          <a:noFill/>
        </p:spPr>
        <p:txBody>
          <a:bodyPr wrap="square">
            <a:spAutoFit/>
          </a:bodyPr>
          <a:lstStyle/>
          <a:p>
            <a:pPr algn="ctr">
              <a:lnSpc>
                <a:spcPct val="115000"/>
              </a:lnSpc>
              <a:spcAft>
                <a:spcPts val="1000"/>
              </a:spcAft>
            </a:pPr>
            <a:r>
              <a:rPr lang="en-CA" sz="4000" dirty="0">
                <a:solidFill>
                  <a:schemeClr val="bg1"/>
                </a:solidFill>
                <a:highlight>
                  <a:srgbClr val="000000"/>
                </a:highlight>
                <a:latin typeface="Calibri" panose="020F0502020204030204" pitchFamily="34" charset="0"/>
                <a:ea typeface="Times New Roman" panose="02020603050405020304" pitchFamily="18" charset="0"/>
                <a:cs typeface="Calibri" panose="020F0502020204030204" pitchFamily="34" charset="0"/>
              </a:rPr>
              <a:t>D</a:t>
            </a:r>
            <a:r>
              <a:rPr lang="en-CA" sz="40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eepening our ability to feast on God’s Word.</a:t>
            </a:r>
            <a:endParaRPr lang="en-CA" sz="4000"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2826191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y reading Holy Bible while lying on bed">
            <a:extLst>
              <a:ext uri="{FF2B5EF4-FFF2-40B4-BE49-F238E27FC236}">
                <a16:creationId xmlns:a16="http://schemas.microsoft.com/office/drawing/2014/main" id="{AD861A9A-F6BA-4DB2-B902-4E0B8E896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4" r="1871"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CC56DB-124A-4AF6-8007-E6F35FFE426C}"/>
              </a:ext>
            </a:extLst>
          </p:cNvPr>
          <p:cNvSpPr txBox="1"/>
          <p:nvPr/>
        </p:nvSpPr>
        <p:spPr>
          <a:xfrm>
            <a:off x="238539" y="4340952"/>
            <a:ext cx="3988904" cy="1862113"/>
          </a:xfrm>
          <a:prstGeom prst="rect">
            <a:avLst/>
          </a:prstGeom>
          <a:noFill/>
        </p:spPr>
        <p:txBody>
          <a:bodyPr wrap="square">
            <a:spAutoFit/>
          </a:bodyPr>
          <a:lstStyle/>
          <a:p>
            <a:pPr algn="ctr">
              <a:lnSpc>
                <a:spcPct val="115000"/>
              </a:lnSpc>
              <a:spcAft>
                <a:spcPts val="1000"/>
              </a:spcAft>
            </a:pPr>
            <a:r>
              <a:rPr lang="en-CA"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a:t>
            </a:r>
            <a:r>
              <a:rPr lang="en-US" sz="3400" i="1"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Give us today our daily bread.</a:t>
            </a:r>
            <a:r>
              <a:rPr lang="en-CA"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 </a:t>
            </a:r>
            <a:r>
              <a:rPr lang="en-US"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Matthew 6:11</a:t>
            </a:r>
            <a:r>
              <a:rPr lang="en-CA"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 </a:t>
            </a:r>
            <a:endParaRPr lang="en-CA" sz="3400"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024165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y reading Holy Bible while lying on bed">
            <a:extLst>
              <a:ext uri="{FF2B5EF4-FFF2-40B4-BE49-F238E27FC236}">
                <a16:creationId xmlns:a16="http://schemas.microsoft.com/office/drawing/2014/main" id="{AD861A9A-F6BA-4DB2-B902-4E0B8E896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14" r="1871"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CC56DB-124A-4AF6-8007-E6F35FFE426C}"/>
              </a:ext>
            </a:extLst>
          </p:cNvPr>
          <p:cNvSpPr txBox="1"/>
          <p:nvPr/>
        </p:nvSpPr>
        <p:spPr>
          <a:xfrm>
            <a:off x="0" y="4075909"/>
            <a:ext cx="5128592" cy="2603341"/>
          </a:xfrm>
          <a:prstGeom prst="rect">
            <a:avLst/>
          </a:prstGeom>
          <a:noFill/>
        </p:spPr>
        <p:txBody>
          <a:bodyPr wrap="square">
            <a:spAutoFit/>
          </a:bodyPr>
          <a:lstStyle/>
          <a:p>
            <a:pPr algn="ctr">
              <a:lnSpc>
                <a:spcPct val="115000"/>
              </a:lnSpc>
              <a:spcAft>
                <a:spcPts val="1000"/>
              </a:spcAft>
            </a:pPr>
            <a:r>
              <a:rPr lang="en-CA" sz="36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“How do we deepen and mature our practice of feasting upon God’s Word daily?”</a:t>
            </a:r>
            <a:endParaRPr lang="en-CA" sz="3600"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01728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woman in white t-shirt and blue denim jeans sitting on brown cardboard box">
            <a:extLst>
              <a:ext uri="{FF2B5EF4-FFF2-40B4-BE49-F238E27FC236}">
                <a16:creationId xmlns:a16="http://schemas.microsoft.com/office/drawing/2014/main" id="{59FEEC09-0471-4A5A-9F52-75F9D01FD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 r="9759"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924C4C-4D9D-4737-83B3-79B737AFB70F}"/>
              </a:ext>
            </a:extLst>
          </p:cNvPr>
          <p:cNvSpPr txBox="1"/>
          <p:nvPr/>
        </p:nvSpPr>
        <p:spPr>
          <a:xfrm>
            <a:off x="1729408" y="2695722"/>
            <a:ext cx="5685183" cy="1466555"/>
          </a:xfrm>
          <a:prstGeom prst="rect">
            <a:avLst/>
          </a:prstGeom>
          <a:noFill/>
        </p:spPr>
        <p:txBody>
          <a:bodyPr wrap="square">
            <a:spAutoFit/>
          </a:bodyPr>
          <a:lstStyle/>
          <a:p>
            <a:pPr algn="ctr">
              <a:lnSpc>
                <a:spcPct val="115000"/>
              </a:lnSpc>
              <a:spcAft>
                <a:spcPts val="1000"/>
              </a:spcAft>
            </a:pPr>
            <a:r>
              <a:rPr lang="en-CA" sz="4000" dirty="0">
                <a:solidFill>
                  <a:schemeClr val="bg1"/>
                </a:solidFill>
                <a:highlight>
                  <a:srgbClr val="000000"/>
                </a:highlight>
                <a:latin typeface="Calibri" panose="020F0502020204030204" pitchFamily="34" charset="0"/>
                <a:ea typeface="Times New Roman" panose="02020603050405020304" pitchFamily="18" charset="0"/>
              </a:rPr>
              <a:t>T</a:t>
            </a:r>
            <a:r>
              <a:rPr lang="en-CA" sz="4000" dirty="0">
                <a:solidFill>
                  <a:schemeClr val="bg1"/>
                </a:solidFill>
                <a:effectLst/>
                <a:highlight>
                  <a:srgbClr val="000000"/>
                </a:highlight>
                <a:latin typeface="Calibri" panose="020F0502020204030204" pitchFamily="34" charset="0"/>
                <a:ea typeface="Times New Roman" panose="02020603050405020304" pitchFamily="18" charset="0"/>
              </a:rPr>
              <a:t>he need for us to foster a faith that works</a:t>
            </a:r>
          </a:p>
        </p:txBody>
      </p:sp>
    </p:spTree>
    <p:extLst>
      <p:ext uri="{BB962C8B-B14F-4D97-AF65-F5344CB8AC3E}">
        <p14:creationId xmlns:p14="http://schemas.microsoft.com/office/powerpoint/2010/main" val="33409001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oman in white t-shirt and blue denim jeans sitting on brown cardboard box">
            <a:extLst>
              <a:ext uri="{FF2B5EF4-FFF2-40B4-BE49-F238E27FC236}">
                <a16:creationId xmlns:a16="http://schemas.microsoft.com/office/drawing/2014/main" id="{59FEEC09-0471-4A5A-9F52-75F9D01FD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 r="9759"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924C4C-4D9D-4737-83B3-79B737AFB70F}"/>
              </a:ext>
            </a:extLst>
          </p:cNvPr>
          <p:cNvSpPr txBox="1"/>
          <p:nvPr/>
        </p:nvSpPr>
        <p:spPr>
          <a:xfrm>
            <a:off x="629478" y="816124"/>
            <a:ext cx="7885043" cy="5600572"/>
          </a:xfrm>
          <a:prstGeom prst="rect">
            <a:avLst/>
          </a:prstGeom>
          <a:noFill/>
        </p:spPr>
        <p:txBody>
          <a:bodyPr wrap="square">
            <a:spAutoFit/>
          </a:bodyPr>
          <a:lstStyle/>
          <a:p>
            <a:pPr marL="0" marR="0" algn="ctr">
              <a:lnSpc>
                <a:spcPct val="115000"/>
              </a:lnSpc>
              <a:spcBef>
                <a:spcPts val="0"/>
              </a:spcBef>
              <a:spcAft>
                <a:spcPts val="1000"/>
              </a:spcAft>
            </a:pPr>
            <a:r>
              <a:rPr lang="en-US" sz="3400" dirty="0">
                <a:solidFill>
                  <a:schemeClr val="bg1"/>
                </a:solidFill>
                <a:effectLst/>
                <a:highlight>
                  <a:srgbClr val="000000"/>
                </a:highlight>
                <a:latin typeface="Calibri" panose="020F0502020204030204" pitchFamily="34" charset="0"/>
              </a:rPr>
              <a:t>“</a:t>
            </a:r>
            <a:r>
              <a:rPr lang="en-US" sz="3400" i="1" dirty="0">
                <a:solidFill>
                  <a:schemeClr val="bg1"/>
                </a:solidFill>
                <a:effectLst/>
                <a:highlight>
                  <a:srgbClr val="000000"/>
                </a:highlight>
                <a:latin typeface="Calibri" panose="020F0502020204030204" pitchFamily="34" charset="0"/>
              </a:rPr>
              <a:t>What good is it, my brothers and sisters, if someone claims to have faith but does not have works? Can such faith save him? If a brother or sister is without clothes and lacks daily food and one of you says to them, “Go in peace, stay warm, and be well fed,” but you don’t give them what the body needs, what good is it?</a:t>
            </a:r>
            <a:r>
              <a:rPr lang="en-US" sz="3400" dirty="0">
                <a:solidFill>
                  <a:schemeClr val="bg1"/>
                </a:solidFill>
                <a:effectLst/>
                <a:highlight>
                  <a:srgbClr val="000000"/>
                </a:highlight>
                <a:latin typeface="Calibri" panose="020F0502020204030204" pitchFamily="34" charset="0"/>
              </a:rPr>
              <a:t>” </a:t>
            </a:r>
          </a:p>
          <a:p>
            <a:pPr marL="0" marR="0" algn="ctr">
              <a:lnSpc>
                <a:spcPct val="115000"/>
              </a:lnSpc>
              <a:spcBef>
                <a:spcPts val="0"/>
              </a:spcBef>
              <a:spcAft>
                <a:spcPts val="1000"/>
              </a:spcAft>
            </a:pPr>
            <a:r>
              <a:rPr lang="en-US" sz="3400" dirty="0">
                <a:solidFill>
                  <a:schemeClr val="bg1"/>
                </a:solidFill>
                <a:effectLst/>
                <a:highlight>
                  <a:srgbClr val="000000"/>
                </a:highlight>
                <a:latin typeface="Calibri" panose="020F0502020204030204" pitchFamily="34" charset="0"/>
              </a:rPr>
              <a:t>James 2:14–16</a:t>
            </a:r>
          </a:p>
        </p:txBody>
      </p:sp>
    </p:spTree>
    <p:extLst>
      <p:ext uri="{BB962C8B-B14F-4D97-AF65-F5344CB8AC3E}">
        <p14:creationId xmlns:p14="http://schemas.microsoft.com/office/powerpoint/2010/main" val="34508075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oman in white t-shirt and blue denim jeans sitting on brown cardboard box">
            <a:extLst>
              <a:ext uri="{FF2B5EF4-FFF2-40B4-BE49-F238E27FC236}">
                <a16:creationId xmlns:a16="http://schemas.microsoft.com/office/drawing/2014/main" id="{59FEEC09-0471-4A5A-9F52-75F9D01FD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 r="9759"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924C4C-4D9D-4737-83B3-79B737AFB70F}"/>
              </a:ext>
            </a:extLst>
          </p:cNvPr>
          <p:cNvSpPr txBox="1"/>
          <p:nvPr/>
        </p:nvSpPr>
        <p:spPr>
          <a:xfrm>
            <a:off x="695738" y="2103239"/>
            <a:ext cx="7752523" cy="2882328"/>
          </a:xfrm>
          <a:prstGeom prst="rect">
            <a:avLst/>
          </a:prstGeom>
          <a:noFill/>
        </p:spPr>
        <p:txBody>
          <a:bodyPr wrap="square">
            <a:spAutoFit/>
          </a:bodyPr>
          <a:lstStyle/>
          <a:p>
            <a:pPr algn="ctr">
              <a:lnSpc>
                <a:spcPct val="115000"/>
              </a:lnSpc>
              <a:spcAft>
                <a:spcPts val="1000"/>
              </a:spcAft>
            </a:pPr>
            <a:r>
              <a:rPr lang="en-CA" sz="4000" dirty="0">
                <a:solidFill>
                  <a:schemeClr val="bg1"/>
                </a:solidFill>
                <a:effectLst/>
                <a:highlight>
                  <a:srgbClr val="000000"/>
                </a:highlight>
                <a:latin typeface="Calibri" panose="020F0502020204030204" pitchFamily="34" charset="0"/>
                <a:ea typeface="Times New Roman" panose="02020603050405020304" pitchFamily="18" charset="0"/>
              </a:rPr>
              <a:t>“</a:t>
            </a:r>
            <a:r>
              <a:rPr lang="en-CA" sz="4000" dirty="0">
                <a:solidFill>
                  <a:schemeClr val="bg1"/>
                </a:solidFill>
                <a:highlight>
                  <a:srgbClr val="000000"/>
                </a:highlight>
                <a:latin typeface="Calibri" panose="020F0502020204030204" pitchFamily="34" charset="0"/>
                <a:ea typeface="Times New Roman" panose="02020603050405020304" pitchFamily="18" charset="0"/>
              </a:rPr>
              <a:t>Where is God compelling us to put our faith to work on behalf of each other, the bro</a:t>
            </a:r>
            <a:r>
              <a:rPr lang="en-CA" sz="4000" dirty="0">
                <a:solidFill>
                  <a:schemeClr val="bg1"/>
                </a:solidFill>
                <a:effectLst/>
                <a:highlight>
                  <a:srgbClr val="000000"/>
                </a:highlight>
                <a:latin typeface="Calibri" panose="020F0502020204030204" pitchFamily="34" charset="0"/>
                <a:ea typeface="Times New Roman" panose="02020603050405020304" pitchFamily="18" charset="0"/>
              </a:rPr>
              <a:t>ader community, and the world?”</a:t>
            </a:r>
          </a:p>
        </p:txBody>
      </p:sp>
    </p:spTree>
    <p:extLst>
      <p:ext uri="{BB962C8B-B14F-4D97-AF65-F5344CB8AC3E}">
        <p14:creationId xmlns:p14="http://schemas.microsoft.com/office/powerpoint/2010/main" val="24217704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1A1AF5-0BDD-4CBA-A192-310CAF37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 y="1364974"/>
            <a:ext cx="9176331" cy="410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776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985CC-50F5-4B58-984F-EEC14C8E0B99}"/>
              </a:ext>
            </a:extLst>
          </p:cNvPr>
          <p:cNvSpPr txBox="1"/>
          <p:nvPr/>
        </p:nvSpPr>
        <p:spPr>
          <a:xfrm>
            <a:off x="357809" y="615601"/>
            <a:ext cx="8786191" cy="5626797"/>
          </a:xfrm>
          <a:prstGeom prst="rect">
            <a:avLst/>
          </a:prstGeom>
          <a:noFill/>
        </p:spPr>
        <p:txBody>
          <a:bodyPr wrap="square">
            <a:spAutoFit/>
          </a:bodyPr>
          <a:lstStyle/>
          <a:p>
            <a:pPr>
              <a:lnSpc>
                <a:spcPct val="115000"/>
              </a:lnSpc>
              <a:spcAft>
                <a:spcPts val="1000"/>
              </a:spcAft>
            </a:pP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Therefore, my brothers and sisters, when you come together…welcome one another.</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 Cor. 11:33</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b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endParaRPr lang="en-CA" sz="3000" dirty="0">
              <a:effectLst/>
              <a:highlight>
                <a:srgbClr val="FFFF00"/>
              </a:highlight>
              <a:latin typeface="Calibri" panose="020F0502020204030204" pitchFamily="34" charset="0"/>
              <a:ea typeface="Times New Roman" panose="02020603050405020304" pitchFamily="18" charset="0"/>
            </a:endParaRPr>
          </a:p>
          <a:p>
            <a:pPr>
              <a:lnSpc>
                <a:spcPct val="115000"/>
              </a:lnSpc>
              <a:spcAft>
                <a:spcPts val="1000"/>
              </a:spcAft>
            </a:pP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Whenever you come together, each one has a hymn, a teaching, a revelation, a tongue, or an interpretation. Everything is to be done for building up.</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 Cor 14:26</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b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endParaRPr lang="en-CA" sz="3000" dirty="0">
              <a:effectLst/>
              <a:highlight>
                <a:srgbClr val="FFFF00"/>
              </a:highlight>
              <a:latin typeface="Calibri" panose="020F0502020204030204" pitchFamily="34" charset="0"/>
              <a:ea typeface="Times New Roman" panose="02020603050405020304" pitchFamily="18" charset="0"/>
            </a:endParaRPr>
          </a:p>
          <a:p>
            <a:pPr>
              <a:lnSpc>
                <a:spcPct val="115000"/>
              </a:lnSpc>
              <a:spcAft>
                <a:spcPts val="1000"/>
              </a:spcAft>
            </a:pP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For where two or three are gathered together in my name, I am there among them.”</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Matt 18:20</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CA" sz="3000" dirty="0">
              <a:effectLst/>
              <a:highlight>
                <a:srgbClr val="FFFF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303751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58097-E84B-4AEF-AE2A-0292A88B3312}"/>
              </a:ext>
            </a:extLst>
          </p:cNvPr>
          <p:cNvSpPr txBox="1"/>
          <p:nvPr/>
        </p:nvSpPr>
        <p:spPr>
          <a:xfrm>
            <a:off x="238539" y="945179"/>
            <a:ext cx="8666922" cy="4967642"/>
          </a:xfrm>
          <a:prstGeom prst="rect">
            <a:avLst/>
          </a:prstGeom>
          <a:noFill/>
        </p:spPr>
        <p:txBody>
          <a:bodyPr wrap="square">
            <a:spAutoFit/>
          </a:bodyPr>
          <a:lstStyle/>
          <a:p>
            <a:pPr>
              <a:lnSpc>
                <a:spcPct val="115000"/>
              </a:lnSpc>
              <a:spcAft>
                <a:spcPts val="1000"/>
              </a:spcAft>
            </a:pP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Therefore encourage one another and build each other up as you are already doing.</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b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 Thessalonians 5:11</a:t>
            </a:r>
            <a:r>
              <a:rPr lang="en-CA" sz="3000" b="1" dirty="0">
                <a:highlight>
                  <a:srgbClr val="FFFF00"/>
                </a:highlight>
                <a:latin typeface="Calibri" panose="020F0502020204030204" pitchFamily="34" charset="0"/>
                <a:ea typeface="Times New Roman" panose="02020603050405020304" pitchFamily="18" charset="0"/>
                <a:cs typeface="Calibri" panose="020F0502020204030204" pitchFamily="34" charset="0"/>
              </a:rPr>
              <a:t>)</a:t>
            </a:r>
            <a:br>
              <a:rPr lang="en-CA" sz="3000" b="1" dirty="0">
                <a:highlight>
                  <a:srgbClr val="FFFF00"/>
                </a:highlight>
                <a:latin typeface="Calibri" panose="020F0502020204030204" pitchFamily="34" charset="0"/>
                <a:ea typeface="Times New Roman" panose="02020603050405020304" pitchFamily="18" charset="0"/>
                <a:cs typeface="Calibri" panose="020F0502020204030204" pitchFamily="34" charset="0"/>
              </a:rPr>
            </a:br>
            <a:endParaRPr lang="en-CA" sz="3000" dirty="0">
              <a:effectLst/>
              <a:highlight>
                <a:srgbClr val="FFFF00"/>
              </a:highlight>
              <a:latin typeface="Calibri" panose="020F0502020204030204" pitchFamily="34" charset="0"/>
              <a:ea typeface="Times New Roman" panose="02020603050405020304" pitchFamily="18" charset="0"/>
            </a:endParaRPr>
          </a:p>
          <a:p>
            <a:pPr>
              <a:lnSpc>
                <a:spcPct val="115000"/>
              </a:lnSpc>
              <a:spcAft>
                <a:spcPts val="1000"/>
              </a:spcAft>
            </a:pP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r>
              <a:rPr lang="en-US" sz="3000" b="1"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And let us consider one another in order to provoke love and good works, not neglecting to gather together, as some are in the habit of doing, but encouraging each other, and all the more as you see the day approaching.</a:t>
            </a:r>
            <a:r>
              <a:rPr lang="en-CA"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30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Hebrews 10:24–25</a:t>
            </a:r>
            <a:r>
              <a:rPr lang="en-CA" sz="3000" b="1" dirty="0">
                <a:highlight>
                  <a:srgbClr val="FFFF00"/>
                </a:highlight>
                <a:latin typeface="Calibri" panose="020F0502020204030204" pitchFamily="34" charset="0"/>
                <a:ea typeface="Times New Roman" panose="02020603050405020304" pitchFamily="18" charset="0"/>
                <a:cs typeface="Calibri" panose="020F0502020204030204" pitchFamily="34" charset="0"/>
              </a:rPr>
              <a:t>)</a:t>
            </a:r>
            <a:endParaRPr lang="en-CA" sz="3000" dirty="0">
              <a:effectLst/>
              <a:highlight>
                <a:srgbClr val="FFFF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733249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1A1AF5-0BDD-4CBA-A192-310CAF37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 y="1364974"/>
            <a:ext cx="9176331" cy="410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530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wo man laughing at each other">
            <a:extLst>
              <a:ext uri="{FF2B5EF4-FFF2-40B4-BE49-F238E27FC236}">
                <a16:creationId xmlns:a16="http://schemas.microsoft.com/office/drawing/2014/main" id="{950A2056-03A6-41CE-8FBD-681C2AA87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46D775-8D71-4764-9A13-6E3C8852A54C}"/>
              </a:ext>
            </a:extLst>
          </p:cNvPr>
          <p:cNvSpPr txBox="1"/>
          <p:nvPr/>
        </p:nvSpPr>
        <p:spPr>
          <a:xfrm>
            <a:off x="510209" y="5264835"/>
            <a:ext cx="8123581" cy="1323439"/>
          </a:xfrm>
          <a:prstGeom prst="rect">
            <a:avLst/>
          </a:prstGeom>
          <a:noFill/>
        </p:spPr>
        <p:txBody>
          <a:bodyPr wrap="square">
            <a:spAutoFit/>
          </a:bodyPr>
          <a:lstStyle/>
          <a:p>
            <a:pPr algn="ctr"/>
            <a:r>
              <a:rPr lang="en-CA" sz="4000" dirty="0">
                <a:solidFill>
                  <a:schemeClr val="bg1"/>
                </a:solidFill>
                <a:highlight>
                  <a:srgbClr val="000000"/>
                </a:highlight>
                <a:latin typeface="Calibri" panose="020F0502020204030204" pitchFamily="34" charset="0"/>
                <a:ea typeface="Times New Roman" panose="02020603050405020304" pitchFamily="18" charset="0"/>
              </a:rPr>
              <a:t>Moving deeper into authentic connection and community </a:t>
            </a:r>
            <a:endParaRPr lang="en-CA" sz="4000" dirty="0">
              <a:solidFill>
                <a:schemeClr val="bg1"/>
              </a:solidFill>
              <a:highlight>
                <a:srgbClr val="000000"/>
              </a:highlight>
            </a:endParaRPr>
          </a:p>
        </p:txBody>
      </p:sp>
    </p:spTree>
    <p:extLst>
      <p:ext uri="{BB962C8B-B14F-4D97-AF65-F5344CB8AC3E}">
        <p14:creationId xmlns:p14="http://schemas.microsoft.com/office/powerpoint/2010/main" val="2134707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man laughing at each other">
            <a:extLst>
              <a:ext uri="{FF2B5EF4-FFF2-40B4-BE49-F238E27FC236}">
                <a16:creationId xmlns:a16="http://schemas.microsoft.com/office/drawing/2014/main" id="{950A2056-03A6-41CE-8FBD-681C2AA87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D93EDB-D21A-4EFB-A075-7CC4DD1415DA}"/>
              </a:ext>
            </a:extLst>
          </p:cNvPr>
          <p:cNvSpPr txBox="1"/>
          <p:nvPr/>
        </p:nvSpPr>
        <p:spPr>
          <a:xfrm>
            <a:off x="390940" y="2128933"/>
            <a:ext cx="7991060" cy="3018903"/>
          </a:xfrm>
          <a:prstGeom prst="rect">
            <a:avLst/>
          </a:prstGeom>
          <a:noFill/>
        </p:spPr>
        <p:txBody>
          <a:bodyPr wrap="square">
            <a:spAutoFit/>
          </a:bodyPr>
          <a:lstStyle/>
          <a:p>
            <a:pPr algn="ctr">
              <a:lnSpc>
                <a:spcPct val="115000"/>
              </a:lnSpc>
              <a:spcAft>
                <a:spcPts val="1000"/>
              </a:spcAft>
            </a:pPr>
            <a:r>
              <a:rPr lang="en-CA" sz="32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a:t>
            </a:r>
            <a:r>
              <a:rPr lang="en-US" sz="3200" i="1"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Now that you have purified yourselves by obeying the truth so that you have sincere love for each other, love one another deeply, from the heart.</a:t>
            </a:r>
            <a:r>
              <a:rPr lang="en-CA" sz="32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 </a:t>
            </a:r>
          </a:p>
          <a:p>
            <a:pPr algn="ctr">
              <a:lnSpc>
                <a:spcPct val="115000"/>
              </a:lnSpc>
              <a:spcAft>
                <a:spcPts val="1000"/>
              </a:spcAft>
            </a:pPr>
            <a:r>
              <a:rPr lang="en-US" sz="32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1 Peter 1:22</a:t>
            </a:r>
            <a:endParaRPr lang="en-CA" sz="3200"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652993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man laughing at each other">
            <a:extLst>
              <a:ext uri="{FF2B5EF4-FFF2-40B4-BE49-F238E27FC236}">
                <a16:creationId xmlns:a16="http://schemas.microsoft.com/office/drawing/2014/main" id="{950A2056-03A6-41CE-8FBD-681C2AA87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D93EDB-D21A-4EFB-A075-7CC4DD1415DA}"/>
              </a:ext>
            </a:extLst>
          </p:cNvPr>
          <p:cNvSpPr txBox="1"/>
          <p:nvPr/>
        </p:nvSpPr>
        <p:spPr>
          <a:xfrm>
            <a:off x="576470" y="4779368"/>
            <a:ext cx="7991060" cy="1914178"/>
          </a:xfrm>
          <a:prstGeom prst="rect">
            <a:avLst/>
          </a:prstGeom>
          <a:noFill/>
        </p:spPr>
        <p:txBody>
          <a:bodyPr wrap="square">
            <a:spAutoFit/>
          </a:bodyPr>
          <a:lstStyle/>
          <a:p>
            <a:pPr algn="ctr">
              <a:lnSpc>
                <a:spcPct val="115000"/>
              </a:lnSpc>
              <a:spcAft>
                <a:spcPts val="1000"/>
              </a:spcAft>
            </a:pPr>
            <a:r>
              <a:rPr lang="en-CA" sz="3500" i="1"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“How can we deepen and mature our fellowship, friendships, and connections with one another?”</a:t>
            </a:r>
            <a:endParaRPr lang="en-CA" sz="3500" i="1"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45115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man in black crew neck shirt">
            <a:extLst>
              <a:ext uri="{FF2B5EF4-FFF2-40B4-BE49-F238E27FC236}">
                <a16:creationId xmlns:a16="http://schemas.microsoft.com/office/drawing/2014/main" id="{A02A744E-A410-4537-BF6A-CB7DBCA20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3" b="42223"/>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56143A-117E-4D62-9F1A-37996EF369BA}"/>
              </a:ext>
            </a:extLst>
          </p:cNvPr>
          <p:cNvSpPr txBox="1"/>
          <p:nvPr/>
        </p:nvSpPr>
        <p:spPr>
          <a:xfrm>
            <a:off x="4373199" y="974899"/>
            <a:ext cx="4664764" cy="1708160"/>
          </a:xfrm>
          <a:prstGeom prst="rect">
            <a:avLst/>
          </a:prstGeom>
          <a:noFill/>
        </p:spPr>
        <p:txBody>
          <a:bodyPr wrap="square">
            <a:spAutoFit/>
          </a:bodyPr>
          <a:lstStyle/>
          <a:p>
            <a:pPr algn="ctr"/>
            <a:r>
              <a:rPr lang="en-CA" sz="3500" dirty="0">
                <a:solidFill>
                  <a:schemeClr val="bg1"/>
                </a:solidFill>
                <a:highlight>
                  <a:srgbClr val="000000"/>
                </a:highlight>
                <a:latin typeface="Calibri" panose="020F0502020204030204" pitchFamily="34" charset="0"/>
                <a:ea typeface="Times New Roman" panose="02020603050405020304" pitchFamily="18" charset="0"/>
              </a:rPr>
              <a:t>L</a:t>
            </a:r>
            <a:r>
              <a:rPr lang="en-CA" sz="3500" dirty="0">
                <a:solidFill>
                  <a:schemeClr val="bg1"/>
                </a:solidFill>
                <a:effectLst/>
                <a:highlight>
                  <a:srgbClr val="000000"/>
                </a:highlight>
                <a:latin typeface="Calibri" panose="020F0502020204030204" pitchFamily="34" charset="0"/>
                <a:ea typeface="Times New Roman" panose="02020603050405020304" pitchFamily="18" charset="0"/>
              </a:rPr>
              <a:t>earning the skills necessary for </a:t>
            </a:r>
          </a:p>
          <a:p>
            <a:pPr algn="ctr"/>
            <a:r>
              <a:rPr lang="en-CA" sz="3500" dirty="0">
                <a:solidFill>
                  <a:schemeClr val="bg1"/>
                </a:solidFill>
                <a:highlight>
                  <a:srgbClr val="000000"/>
                </a:highlight>
                <a:latin typeface="Calibri" panose="020F0502020204030204" pitchFamily="34" charset="0"/>
                <a:ea typeface="Times New Roman" panose="02020603050405020304" pitchFamily="18" charset="0"/>
              </a:rPr>
              <a:t>s</a:t>
            </a:r>
            <a:r>
              <a:rPr lang="en-CA" sz="3500" dirty="0">
                <a:solidFill>
                  <a:schemeClr val="bg1"/>
                </a:solidFill>
                <a:effectLst/>
                <a:highlight>
                  <a:srgbClr val="000000"/>
                </a:highlight>
                <a:latin typeface="Calibri" panose="020F0502020204030204" pitchFamily="34" charset="0"/>
                <a:ea typeface="Times New Roman" panose="02020603050405020304" pitchFamily="18" charset="0"/>
              </a:rPr>
              <a:t>oul keeping</a:t>
            </a:r>
            <a:endParaRPr lang="en-CA" sz="3500" dirty="0">
              <a:solidFill>
                <a:schemeClr val="bg1"/>
              </a:solidFill>
              <a:highlight>
                <a:srgbClr val="000000"/>
              </a:highlight>
            </a:endParaRPr>
          </a:p>
        </p:txBody>
      </p:sp>
    </p:spTree>
    <p:extLst>
      <p:ext uri="{BB962C8B-B14F-4D97-AF65-F5344CB8AC3E}">
        <p14:creationId xmlns:p14="http://schemas.microsoft.com/office/powerpoint/2010/main" val="6682915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man in black crew neck shirt">
            <a:extLst>
              <a:ext uri="{FF2B5EF4-FFF2-40B4-BE49-F238E27FC236}">
                <a16:creationId xmlns:a16="http://schemas.microsoft.com/office/drawing/2014/main" id="{A02A744E-A410-4537-BF6A-CB7DBCA20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23" b="42223"/>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56143A-117E-4D62-9F1A-37996EF369BA}"/>
              </a:ext>
            </a:extLst>
          </p:cNvPr>
          <p:cNvSpPr txBox="1"/>
          <p:nvPr/>
        </p:nvSpPr>
        <p:spPr>
          <a:xfrm>
            <a:off x="4731027" y="352048"/>
            <a:ext cx="4081668" cy="3193759"/>
          </a:xfrm>
          <a:prstGeom prst="rect">
            <a:avLst/>
          </a:prstGeom>
          <a:noFill/>
        </p:spPr>
        <p:txBody>
          <a:bodyPr wrap="square">
            <a:spAutoFit/>
          </a:bodyPr>
          <a:lstStyle/>
          <a:p>
            <a:pPr algn="ctr">
              <a:lnSpc>
                <a:spcPct val="115000"/>
              </a:lnSpc>
              <a:spcAft>
                <a:spcPts val="1000"/>
              </a:spcAft>
            </a:pPr>
            <a:r>
              <a:rPr lang="en-CA"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a:t>
            </a:r>
            <a:r>
              <a:rPr lang="en-US" sz="3400" i="1"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What good is it for someone to gain the whole world, yet forfeit their soul?</a:t>
            </a:r>
            <a:r>
              <a:rPr lang="en-CA"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 </a:t>
            </a:r>
          </a:p>
          <a:p>
            <a:pPr algn="ctr">
              <a:lnSpc>
                <a:spcPct val="115000"/>
              </a:lnSpc>
              <a:spcAft>
                <a:spcPts val="1000"/>
              </a:spcAft>
            </a:pPr>
            <a:r>
              <a:rPr lang="en-US" sz="3400" dirty="0">
                <a:solidFill>
                  <a:schemeClr val="bg1"/>
                </a:solidFill>
                <a:effectLst/>
                <a:highlight>
                  <a:srgbClr val="000000"/>
                </a:highlight>
                <a:latin typeface="Calibri" panose="020F0502020204030204" pitchFamily="34" charset="0"/>
                <a:ea typeface="Times New Roman" panose="02020603050405020304" pitchFamily="18" charset="0"/>
                <a:cs typeface="Calibri" panose="020F0502020204030204" pitchFamily="34" charset="0"/>
              </a:rPr>
              <a:t>Mark 8:36</a:t>
            </a:r>
            <a:endParaRPr lang="en-CA" sz="3400" dirty="0">
              <a:solidFill>
                <a:schemeClr val="bg1"/>
              </a:solidFill>
              <a:effectLst/>
              <a:highlight>
                <a:srgbClr val="000000"/>
              </a:highligh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54225421"/>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415</Words>
  <Application>Microsoft Office PowerPoint</Application>
  <PresentationFormat>On-screen Show (4:3)</PresentationFormat>
  <Paragraphs>21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18</cp:revision>
  <dcterms:created xsi:type="dcterms:W3CDTF">2021-06-05T23:38:38Z</dcterms:created>
  <dcterms:modified xsi:type="dcterms:W3CDTF">2021-06-06T03:21:13Z</dcterms:modified>
</cp:coreProperties>
</file>