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56" r:id="rId3"/>
    <p:sldId id="314" r:id="rId4"/>
    <p:sldId id="359" r:id="rId5"/>
    <p:sldId id="357" r:id="rId6"/>
    <p:sldId id="310" r:id="rId7"/>
    <p:sldId id="331" r:id="rId8"/>
    <p:sldId id="332" r:id="rId9"/>
    <p:sldId id="360" r:id="rId10"/>
    <p:sldId id="361" r:id="rId11"/>
    <p:sldId id="362" r:id="rId12"/>
    <p:sldId id="366" r:id="rId13"/>
    <p:sldId id="374" r:id="rId14"/>
    <p:sldId id="369" r:id="rId15"/>
    <p:sldId id="370" r:id="rId16"/>
    <p:sldId id="375" r:id="rId17"/>
    <p:sldId id="376" r:id="rId18"/>
    <p:sldId id="371" r:id="rId19"/>
    <p:sldId id="377" r:id="rId20"/>
    <p:sldId id="372" r:id="rId21"/>
    <p:sldId id="378" r:id="rId22"/>
    <p:sldId id="373" r:id="rId23"/>
    <p:sldId id="379" r:id="rId24"/>
    <p:sldId id="351" r:id="rId25"/>
    <p:sldId id="380" r:id="rId26"/>
    <p:sldId id="381" r:id="rId27"/>
    <p:sldId id="382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607099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086117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806520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215741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551176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852469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12767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71465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160688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732246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288677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02D71-1AAB-4562-B3B0-2D92619E22A8}" type="datetimeFigureOut">
              <a:rPr lang="en-CA" smtClean="0"/>
              <a:t>2018-08-18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EBDC3-5057-4D33-9B09-EB9C399324B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29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84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Ephesians </a:t>
            </a:r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3:1-13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64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For this reason I, Paul, the prisoner of Christ Jesus for the sake of you Gentiles—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Surely you have heard about the administration of God’s grace that was given to me for you,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that is, the mystery made known to me by revelation, as I have already written briefly.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In reading this, then, you will be able to understand my insight into the mystery of Christ, 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which was not made known to people </a:t>
            </a:r>
            <a:r>
              <a:rPr lang="en-US" sz="3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other generations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5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1305341"/>
            <a:ext cx="8538691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v. 1 “For this reason I, Paul, the prisoner of Christ Jesus for the sake of you Gentiles…”</a:t>
            </a:r>
            <a:endParaRPr lang="en-CA" sz="3800" dirty="0">
              <a:solidFill>
                <a:schemeClr val="bg1"/>
              </a:solidFill>
            </a:endParaRPr>
          </a:p>
          <a:p>
            <a:r>
              <a:rPr lang="en-US" sz="4500" dirty="0">
                <a:solidFill>
                  <a:schemeClr val="bg1"/>
                </a:solidFill>
              </a:rPr>
              <a:t> </a:t>
            </a:r>
            <a:endParaRPr lang="en-CA" sz="4500" dirty="0">
              <a:solidFill>
                <a:schemeClr val="bg1"/>
              </a:solidFill>
            </a:endParaRPr>
          </a:p>
          <a:p>
            <a:pPr lvl="0" algn="ctr"/>
            <a:r>
              <a:rPr lang="en-US" sz="5500" dirty="0">
                <a:solidFill>
                  <a:schemeClr val="bg1"/>
                </a:solidFill>
              </a:rPr>
              <a:t>You can </a:t>
            </a:r>
            <a:r>
              <a:rPr lang="en-US" sz="5500" dirty="0" smtClean="0">
                <a:solidFill>
                  <a:schemeClr val="bg1"/>
                </a:solidFill>
              </a:rPr>
              <a:t>have confidence in hardship.</a:t>
            </a:r>
            <a:endParaRPr lang="en-CA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24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For this reason I, Paul, the prisoner of Christ Jesus for the sake of you Gentiles—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Surely you have heard about the administration of God’s grace that was given to me for you,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that is, the mystery made known to me by revelation, as I have already written briefly.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In reading this, then, you will be able to understand my insight into the mystery of Christ, 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which was not made known to people </a:t>
            </a:r>
            <a:r>
              <a:rPr lang="en-US" sz="3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other generations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38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44" y="1171287"/>
            <a:ext cx="85386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v. 4 “The mystery is that through the gospel the Gentiles are…”</a:t>
            </a:r>
            <a:endParaRPr lang="en-CA" sz="3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 </a:t>
            </a:r>
            <a:endParaRPr lang="en-CA" sz="3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r>
              <a:rPr lang="en-US" sz="3800" dirty="0" err="1">
                <a:solidFill>
                  <a:schemeClr val="bg1"/>
                </a:solidFill>
                <a:latin typeface="Gill Sans MT" panose="020B0502020104020203" pitchFamily="34" charset="0"/>
              </a:rPr>
              <a:t>i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) </a:t>
            </a:r>
            <a:r>
              <a:rPr lang="en-US" sz="3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heirs 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together with Israel</a:t>
            </a:r>
            <a:endParaRPr lang="en-CA" sz="3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	ii) members 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together of the one body</a:t>
            </a:r>
            <a:endParaRPr lang="en-CA" sz="38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	iii) sharers </a:t>
            </a:r>
            <a:r>
              <a:rPr lang="en-US" sz="3800" dirty="0">
                <a:solidFill>
                  <a:schemeClr val="bg1"/>
                </a:solidFill>
                <a:latin typeface="Gill Sans MT" panose="020B0502020104020203" pitchFamily="34" charset="0"/>
              </a:rPr>
              <a:t>together in the promise</a:t>
            </a:r>
            <a:endParaRPr lang="en-CA" sz="38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661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1997839"/>
            <a:ext cx="85386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Gill Sans MT" panose="020B0502020104020203" pitchFamily="34" charset="0"/>
              </a:rPr>
              <a:t>The gospel establishes a radical </a:t>
            </a:r>
            <a:r>
              <a:rPr lang="en-US" sz="6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spiritual egalitarianism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96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For this reason I, Paul, the prisoner of Christ Jesus for the sake of you Gentiles—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Surely you have heard about the administration of God’s grace that was given to me for you,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that is, the mystery made known to me by revelation, as I have already written briefly.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In reading this, then, you will be able to understand my insight into the mystery of Christ, 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which was not made known to people </a:t>
            </a:r>
            <a:r>
              <a:rPr lang="en-US" sz="3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other generations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860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as it has now been revealed by the Spirit to God’s holy apostles and prophets.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This mystery is that through the gospel the Gentiles are heirs together with Israel, members together of one body, and sharers together in the promise in Christ Jesus.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 became a servant of this gospel by the gift of God’s grace given me through the working of his power.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Although I am less than the least of all the Lord’s people, this grace </a:t>
            </a:r>
            <a:r>
              <a:rPr lang="en-CA" sz="3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was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086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990983"/>
            <a:ext cx="8538691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v. 7 “I became a servant of this gospel</a:t>
            </a:r>
            <a:r>
              <a:rPr lang="en-US" sz="4000" dirty="0" smtClean="0">
                <a:solidFill>
                  <a:schemeClr val="bg1"/>
                </a:solidFill>
              </a:rPr>
              <a:t>…”</a:t>
            </a:r>
            <a:r>
              <a:rPr lang="en-US" sz="4000" b="1" dirty="0">
                <a:solidFill>
                  <a:schemeClr val="bg1"/>
                </a:solidFill>
              </a:rPr>
              <a:t> </a:t>
            </a:r>
            <a:r>
              <a:rPr lang="en-US" sz="1200" b="1" dirty="0" smtClean="0">
                <a:solidFill>
                  <a:schemeClr val="bg1"/>
                </a:solidFill>
              </a:rPr>
              <a:t/>
            </a:r>
            <a:br>
              <a:rPr lang="en-US" sz="1200" b="1" dirty="0" smtClean="0">
                <a:solidFill>
                  <a:schemeClr val="bg1"/>
                </a:solidFill>
              </a:rPr>
            </a:br>
            <a:endParaRPr lang="en-CA" sz="1200" dirty="0">
              <a:solidFill>
                <a:schemeClr val="bg1"/>
              </a:solidFill>
            </a:endParaRPr>
          </a:p>
          <a:p>
            <a:pPr lvl="0" algn="ctr"/>
            <a:r>
              <a:rPr lang="en-US" sz="5300" dirty="0">
                <a:solidFill>
                  <a:schemeClr val="bg1"/>
                </a:solidFill>
              </a:rPr>
              <a:t>Grace always brings </a:t>
            </a:r>
            <a:r>
              <a:rPr lang="en-US" sz="5300" dirty="0" smtClean="0">
                <a:solidFill>
                  <a:schemeClr val="bg1"/>
                </a:solidFill>
              </a:rPr>
              <a:t>responsibility; it is never merely privilege.</a:t>
            </a:r>
            <a:endParaRPr lang="en-CA" sz="5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4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given me: to preach to the Gentiles the boundless riches of Christ,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and to make plain to everyone the administration of this mystery, which for ages past was kept hidden in God, who created all things.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His intent was that now, through the church, the manifold wisdom of God should be made known to the rulers and authorities in the heavenly realms,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11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according to his eternal purpose </a:t>
            </a:r>
            <a:r>
              <a:rPr lang="en-US" sz="3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that he accomplished in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48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" y="0"/>
            <a:ext cx="90530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1" y="2575775"/>
            <a:ext cx="528034" cy="3693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441841" y="4763037"/>
            <a:ext cx="710485" cy="3693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04791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1166842"/>
            <a:ext cx="8538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ill Sans MT" panose="020B0502020104020203" pitchFamily="34" charset="0"/>
              </a:rPr>
              <a:t>v. 8 “boundless riches in Christ”</a:t>
            </a:r>
            <a:endParaRPr lang="en-CA" sz="40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/>
            <a:endParaRPr lang="en-US" sz="50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en-US" sz="47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“</a:t>
            </a:r>
            <a:r>
              <a:rPr lang="en-US" sz="4700" dirty="0">
                <a:solidFill>
                  <a:schemeClr val="bg1"/>
                </a:solidFill>
                <a:latin typeface="Gill Sans MT" panose="020B0502020104020203" pitchFamily="34" charset="0"/>
              </a:rPr>
              <a:t>boundless” = </a:t>
            </a:r>
            <a:r>
              <a:rPr lang="en-US" sz="4700" i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anexichniastos</a:t>
            </a:r>
            <a:r>
              <a:rPr lang="en-US" sz="47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47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/>
            </a:r>
            <a:br>
              <a:rPr lang="en-US" sz="47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7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4300" i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impossible </a:t>
            </a:r>
            <a:r>
              <a:rPr lang="en-US" sz="4300" i="1" dirty="0">
                <a:solidFill>
                  <a:schemeClr val="bg1"/>
                </a:solidFill>
                <a:latin typeface="Gill Sans MT" panose="020B0502020104020203" pitchFamily="34" charset="0"/>
              </a:rPr>
              <a:t>to understand, unfathomable, impossible to comprehend.</a:t>
            </a:r>
            <a:endParaRPr lang="en-CA" sz="4300" i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50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Christ Jesus our Lord.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12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In him and through faith in him we may approach God with freedom and confidence.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13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 ask you, therefore, not to be discouraged because of my sufferings for you, which are your glory. 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84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967529"/>
            <a:ext cx="853869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800" dirty="0">
                <a:solidFill>
                  <a:schemeClr val="bg1"/>
                </a:solidFill>
                <a:latin typeface="Gill Sans MT" panose="020B0502020104020203" pitchFamily="34" charset="0"/>
              </a:rPr>
              <a:t>v. 12 “in him and through faith in him we may approach God with freedom and confidence</a:t>
            </a:r>
            <a:r>
              <a:rPr lang="en-CA" sz="38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.”</a:t>
            </a:r>
            <a:br>
              <a:rPr lang="en-CA" sz="3800" dirty="0" smtClean="0">
                <a:solidFill>
                  <a:schemeClr val="bg1"/>
                </a:solidFill>
                <a:latin typeface="Gill Sans MT" panose="020B0502020104020203" pitchFamily="34" charset="0"/>
              </a:rPr>
            </a:br>
            <a:endParaRPr lang="en-CA" sz="45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lvl="0" algn="ctr"/>
            <a:r>
              <a:rPr lang="en-US" sz="4500" dirty="0">
                <a:solidFill>
                  <a:schemeClr val="bg1"/>
                </a:solidFill>
                <a:latin typeface="Gill Sans MT" panose="020B0502020104020203" pitchFamily="34" charset="0"/>
              </a:rPr>
              <a:t>Paul’s concern is not for access to </a:t>
            </a:r>
            <a:r>
              <a:rPr lang="en-US" sz="4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heaven </a:t>
            </a:r>
            <a:r>
              <a:rPr lang="en-US" sz="4500" dirty="0">
                <a:solidFill>
                  <a:schemeClr val="bg1"/>
                </a:solidFill>
                <a:latin typeface="Gill Sans MT" panose="020B0502020104020203" pitchFamily="34" charset="0"/>
              </a:rPr>
              <a:t>at some future day, but access to </a:t>
            </a:r>
            <a:r>
              <a:rPr lang="en-US" sz="4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God in the present.</a:t>
            </a:r>
            <a:endParaRPr lang="en-CA" sz="4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7938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Ephesians </a:t>
            </a:r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3:1-13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523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079" y="1572341"/>
            <a:ext cx="85386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i="1" dirty="0" smtClean="0">
                <a:solidFill>
                  <a:schemeClr val="bg1"/>
                </a:solidFill>
              </a:rPr>
              <a:t>1. Are </a:t>
            </a:r>
            <a:r>
              <a:rPr lang="en-US" sz="4800" i="1" dirty="0">
                <a:solidFill>
                  <a:schemeClr val="bg1"/>
                </a:solidFill>
              </a:rPr>
              <a:t>you stuck and chained to less-than-ideal circumstances? What does it look like for you to serve Christ through them?</a:t>
            </a:r>
            <a:endParaRPr lang="en-C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15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837" y="1932949"/>
            <a:ext cx="8538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>
                <a:solidFill>
                  <a:schemeClr val="bg1"/>
                </a:solidFill>
              </a:rPr>
              <a:t>2. </a:t>
            </a:r>
            <a:r>
              <a:rPr lang="en-US" sz="4800" i="1" dirty="0">
                <a:solidFill>
                  <a:schemeClr val="bg1"/>
                </a:solidFill>
              </a:rPr>
              <a:t>Who are you “in chains” for? What ministry have you been graced with</a:t>
            </a:r>
            <a:r>
              <a:rPr lang="en-US" sz="4800" i="1" dirty="0" smtClean="0">
                <a:solidFill>
                  <a:schemeClr val="bg1"/>
                </a:solidFill>
              </a:rPr>
              <a:t>?</a:t>
            </a:r>
            <a:endParaRPr lang="en-C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0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442" y="1134459"/>
            <a:ext cx="8538691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3. </a:t>
            </a:r>
            <a:r>
              <a:rPr lang="en-US" sz="4000" i="1" dirty="0">
                <a:solidFill>
                  <a:schemeClr val="bg1"/>
                </a:solidFill>
              </a:rPr>
              <a:t>Are we learning to explore the riches of Christ? </a:t>
            </a:r>
            <a:endParaRPr lang="en-US" sz="1500" i="1" dirty="0" smtClean="0">
              <a:solidFill>
                <a:schemeClr val="bg1"/>
              </a:solidFill>
            </a:endParaRPr>
          </a:p>
          <a:p>
            <a:endParaRPr lang="en-US" sz="1500" i="1" dirty="0">
              <a:solidFill>
                <a:schemeClr val="bg1"/>
              </a:solidFill>
            </a:endParaRPr>
          </a:p>
          <a:p>
            <a:pPr lvl="1"/>
            <a:r>
              <a:rPr lang="en-US" sz="3000" i="1" dirty="0" smtClean="0">
                <a:solidFill>
                  <a:schemeClr val="bg1"/>
                </a:solidFill>
              </a:rPr>
              <a:t>Heart: learning to cultivate spiritual friendships</a:t>
            </a:r>
          </a:p>
          <a:p>
            <a:pPr lvl="1"/>
            <a:r>
              <a:rPr lang="en-US" sz="3000" i="1" dirty="0" smtClean="0">
                <a:solidFill>
                  <a:schemeClr val="bg1"/>
                </a:solidFill>
              </a:rPr>
              <a:t>Soul: learning to pray and worship</a:t>
            </a:r>
          </a:p>
          <a:p>
            <a:pPr lvl="1"/>
            <a:r>
              <a:rPr lang="en-US" sz="3000" i="1" dirty="0" smtClean="0">
                <a:solidFill>
                  <a:schemeClr val="bg1"/>
                </a:solidFill>
              </a:rPr>
              <a:t>Mind: learning to faithfully understand and apply the Bible</a:t>
            </a:r>
          </a:p>
          <a:p>
            <a:pPr lvl="1"/>
            <a:r>
              <a:rPr lang="en-US" sz="3000" i="1" dirty="0" smtClean="0">
                <a:solidFill>
                  <a:schemeClr val="bg1"/>
                </a:solidFill>
              </a:rPr>
              <a:t>Strength: learn to serve/give for the sake of others</a:t>
            </a:r>
            <a:endParaRPr lang="en-CA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321" y="1804160"/>
            <a:ext cx="85386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i="1" dirty="0" smtClean="0">
                <a:solidFill>
                  <a:schemeClr val="bg1"/>
                </a:solidFill>
              </a:rPr>
              <a:t>4. </a:t>
            </a:r>
            <a:r>
              <a:rPr lang="en-US" sz="4500" i="1" dirty="0">
                <a:solidFill>
                  <a:schemeClr val="bg1"/>
                </a:solidFill>
              </a:rPr>
              <a:t>Is our church, in the sort of life it leads, posing the kind of challenge to the powers of evil which provokes a reaction?</a:t>
            </a:r>
            <a:endParaRPr lang="en-CA" sz="4500" dirty="0">
              <a:solidFill>
                <a:schemeClr val="bg1"/>
              </a:solidFill>
            </a:endParaRPr>
          </a:p>
          <a:p>
            <a:pPr lvl="0"/>
            <a:r>
              <a:rPr lang="en-US" sz="4800" i="1" dirty="0" smtClean="0">
                <a:solidFill>
                  <a:schemeClr val="bg1"/>
                </a:solidFill>
              </a:rPr>
              <a:t> </a:t>
            </a:r>
            <a:endParaRPr lang="en-C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425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524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1" y="1015753"/>
            <a:ext cx="808793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Gill Sans MT" panose="020B0502020104020203" pitchFamily="34" charset="0"/>
              </a:rPr>
              <a:t>1:1-3</a:t>
            </a:r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500" dirty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r>
              <a:rPr lang="en-CA" sz="3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Who you are | Where you are | What 	you have</a:t>
            </a:r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35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1:3-14</a:t>
            </a:r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500" dirty="0">
                <a:solidFill>
                  <a:schemeClr val="bg1"/>
                </a:solidFill>
                <a:latin typeface="Gill Sans MT" panose="020B0502020104020203" pitchFamily="34" charset="0"/>
              </a:rPr>
              <a:t>	A Word of Glory (doxology</a:t>
            </a:r>
            <a:r>
              <a:rPr lang="en-US" sz="3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)</a:t>
            </a:r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35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1:15-23</a:t>
            </a:r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500" dirty="0">
                <a:solidFill>
                  <a:schemeClr val="bg1"/>
                </a:solidFill>
                <a:latin typeface="Gill Sans MT" panose="020B0502020104020203" pitchFamily="34" charset="0"/>
              </a:rPr>
              <a:t>	A Pray for Enlightenment </a:t>
            </a:r>
            <a:endParaRPr lang="en-US" sz="35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03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124" y="1015753"/>
            <a:ext cx="812656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2:1-10</a:t>
            </a:r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500" dirty="0">
                <a:solidFill>
                  <a:schemeClr val="bg1"/>
                </a:solidFill>
                <a:latin typeface="Gill Sans MT" panose="020B0502020104020203" pitchFamily="34" charset="0"/>
              </a:rPr>
              <a:t>	(Re)created for the world! </a:t>
            </a:r>
            <a:endParaRPr lang="en-US" sz="35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endParaRPr lang="en-US" sz="350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2:11-22</a:t>
            </a:r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US" sz="3500" dirty="0">
                <a:solidFill>
                  <a:schemeClr val="bg1"/>
                </a:solidFill>
                <a:latin typeface="Gill Sans MT" panose="020B0502020104020203" pitchFamily="34" charset="0"/>
              </a:rPr>
              <a:t>	</a:t>
            </a:r>
            <a:r>
              <a:rPr lang="en-US" sz="3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 new humanity (one in Christ!)</a:t>
            </a:r>
            <a:endParaRPr lang="en-CA" sz="3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860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654" y="2767280"/>
            <a:ext cx="853869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Ephesians </a:t>
            </a:r>
            <a:r>
              <a:rPr lang="en-US" sz="55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3:1-13</a:t>
            </a:r>
            <a:endParaRPr lang="en-CA" sz="55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44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For this reason I, Paul, the prisoner of Christ Jesus for the sake of you Gentiles—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2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Surely you have heard about the administration of God’s grace that was given to me for you,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3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that is, the mystery made known to me by revelation, as I have already written briefly.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4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In reading this, then, you will be able to understand my insight into the mystery of Christ, 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which was not made known to people </a:t>
            </a:r>
            <a:r>
              <a:rPr lang="en-US" sz="3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in other generations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355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as it has now been revealed by the Spirit to God’s holy apostles and prophets.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6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This mystery is that through the gospel the Gentiles are heirs together with Israel, members together of one body, and sharers together in the promise in Christ Jesus.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7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 became a servant of this gospel by the gift of God’s grace given me through the working of his power.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8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Although I am less than the least of all the Lord’s people, this grace </a:t>
            </a:r>
            <a:r>
              <a:rPr lang="en-CA" sz="3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was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7311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given me: to preach to the Gentiles the boundless riches of Christ,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9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and to make plain to everyone the administration of this mystery, which for ages past was kept hidden in God, who created all things.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10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His intent was that now, through the church, the manifold wisdom of God should be made known to the rulers and authorities in the heavenly realms,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11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according to his eternal purpose </a:t>
            </a:r>
            <a:r>
              <a:rPr lang="en-US" sz="33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that he accomplished in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940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1166842"/>
            <a:ext cx="870611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Christ Jesus our Lord.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12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In him and through faith in him we may approach God with freedom and confidence. </a:t>
            </a:r>
            <a:r>
              <a:rPr lang="en-CA" sz="3300" baseline="30000" dirty="0">
                <a:solidFill>
                  <a:schemeClr val="bg1"/>
                </a:solidFill>
                <a:latin typeface="Gill Sans MT" panose="020B0502020104020203" pitchFamily="34" charset="0"/>
              </a:rPr>
              <a:t>13</a:t>
            </a:r>
            <a:r>
              <a:rPr lang="en-CA" sz="33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r>
              <a:rPr lang="en-US" sz="3300" dirty="0">
                <a:solidFill>
                  <a:schemeClr val="bg1"/>
                </a:solidFill>
                <a:latin typeface="Gill Sans MT" panose="020B0502020104020203" pitchFamily="34" charset="0"/>
              </a:rPr>
              <a:t>I ask you, therefore, not to be discouraged because of my sufferings for you, which are your glory. </a:t>
            </a:r>
            <a:endParaRPr lang="en-CA" sz="33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62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4334</TotalTime>
  <Words>1016</Words>
  <Application>Microsoft Office PowerPoint</Application>
  <PresentationFormat>On-screen Show (4:3)</PresentationFormat>
  <Paragraphs>52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Strong</dc:creator>
  <cp:lastModifiedBy>Jeff Strong</cp:lastModifiedBy>
  <cp:revision>50</cp:revision>
  <dcterms:created xsi:type="dcterms:W3CDTF">2018-06-23T17:02:27Z</dcterms:created>
  <dcterms:modified xsi:type="dcterms:W3CDTF">2018-08-19T05:25:55Z</dcterms:modified>
</cp:coreProperties>
</file>