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338" r:id="rId4"/>
    <p:sldId id="339" r:id="rId5"/>
    <p:sldId id="354" r:id="rId6"/>
    <p:sldId id="353" r:id="rId7"/>
    <p:sldId id="367" r:id="rId8"/>
    <p:sldId id="356" r:id="rId9"/>
    <p:sldId id="355" r:id="rId10"/>
    <p:sldId id="368" r:id="rId11"/>
    <p:sldId id="358" r:id="rId12"/>
    <p:sldId id="369" r:id="rId13"/>
    <p:sldId id="370" r:id="rId14"/>
    <p:sldId id="363" r:id="rId15"/>
    <p:sldId id="362" r:id="rId16"/>
    <p:sldId id="371" r:id="rId17"/>
    <p:sldId id="32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3086967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267562643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330177879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4065021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29923518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24233829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4006850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19420589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1790279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2253165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655B8B-58BE-46A6-B6D7-5DFC3EE5F4CC}" type="datetimeFigureOut">
              <a:rPr lang="en-CA" smtClean="0"/>
              <a:t>2017-02-25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FA490CEE-6F71-4086-9237-2EA7EB861681}" type="slidenum">
              <a:rPr lang="en-CA" smtClean="0"/>
              <a:t>‹#›</a:t>
            </a:fld>
            <a:endParaRPr lang="en-CA" dirty="0"/>
          </a:p>
        </p:txBody>
      </p:sp>
    </p:spTree>
    <p:extLst>
      <p:ext uri="{BB962C8B-B14F-4D97-AF65-F5344CB8AC3E}">
        <p14:creationId xmlns:p14="http://schemas.microsoft.com/office/powerpoint/2010/main" val="15776015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655B8B-58BE-46A6-B6D7-5DFC3EE5F4CC}" type="datetimeFigureOut">
              <a:rPr lang="en-CA" smtClean="0"/>
              <a:t>2017-02-25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490CEE-6F71-4086-9237-2EA7EB861681}" type="slidenum">
              <a:rPr lang="en-CA" smtClean="0"/>
              <a:t>‹#›</a:t>
            </a:fld>
            <a:endParaRPr lang="en-CA" dirty="0"/>
          </a:p>
        </p:txBody>
      </p:sp>
    </p:spTree>
    <p:extLst>
      <p:ext uri="{BB962C8B-B14F-4D97-AF65-F5344CB8AC3E}">
        <p14:creationId xmlns:p14="http://schemas.microsoft.com/office/powerpoint/2010/main" val="3356410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Tree>
    <p:extLst>
      <p:ext uri="{BB962C8B-B14F-4D97-AF65-F5344CB8AC3E}">
        <p14:creationId xmlns:p14="http://schemas.microsoft.com/office/powerpoint/2010/main" val="4063593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0" y="2819400"/>
            <a:ext cx="9144000" cy="1143000"/>
          </a:xfrm>
        </p:spPr>
        <p:txBody>
          <a:bodyPr>
            <a:noAutofit/>
          </a:bodyPr>
          <a:lstStyle/>
          <a:p>
            <a:r>
              <a:rPr lang="en-US" sz="3700" baseline="30000" dirty="0">
                <a:solidFill>
                  <a:schemeClr val="bg1"/>
                </a:solidFill>
                <a:latin typeface="+mn-lt"/>
              </a:rPr>
              <a:t>19 </a:t>
            </a:r>
            <a:r>
              <a:rPr lang="en-US" sz="3700" dirty="0">
                <a:solidFill>
                  <a:schemeClr val="bg1"/>
                </a:solidFill>
                <a:latin typeface="+mn-lt"/>
              </a:rPr>
              <a:t>Your righteousness, God, reaches to the heavens,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you who have done great things.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Who is like you, God? </a:t>
            </a:r>
            <a:r>
              <a:rPr lang="en-CA" sz="3700" dirty="0">
                <a:solidFill>
                  <a:schemeClr val="bg1"/>
                </a:solidFill>
                <a:latin typeface="+mn-lt"/>
              </a:rPr>
              <a:t/>
            </a:r>
            <a:br>
              <a:rPr lang="en-CA" sz="3700" dirty="0">
                <a:solidFill>
                  <a:schemeClr val="bg1"/>
                </a:solidFill>
                <a:latin typeface="+mn-lt"/>
              </a:rPr>
            </a:br>
            <a:r>
              <a:rPr lang="en-US" sz="3700" baseline="30000" dirty="0">
                <a:solidFill>
                  <a:schemeClr val="bg1"/>
                </a:solidFill>
                <a:latin typeface="+mn-lt"/>
              </a:rPr>
              <a:t>20 </a:t>
            </a:r>
            <a:r>
              <a:rPr lang="en-US" sz="3700" dirty="0">
                <a:solidFill>
                  <a:schemeClr val="bg1"/>
                </a:solidFill>
                <a:latin typeface="+mn-lt"/>
              </a:rPr>
              <a:t>Though you have made me see troubles,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many and bitter,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you will restore my life again;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from the depths of the earth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you will again bring me up. </a:t>
            </a:r>
            <a:r>
              <a:rPr lang="en-CA" sz="3700" dirty="0">
                <a:solidFill>
                  <a:schemeClr val="bg1"/>
                </a:solidFill>
                <a:latin typeface="+mn-lt"/>
              </a:rPr>
              <a:t/>
            </a:r>
            <a:br>
              <a:rPr lang="en-CA" sz="3700" dirty="0">
                <a:solidFill>
                  <a:schemeClr val="bg1"/>
                </a:solidFill>
                <a:latin typeface="+mn-lt"/>
              </a:rPr>
            </a:br>
            <a:r>
              <a:rPr lang="en-US" sz="3700" baseline="30000" dirty="0">
                <a:solidFill>
                  <a:schemeClr val="bg1"/>
                </a:solidFill>
                <a:latin typeface="+mn-lt"/>
              </a:rPr>
              <a:t>21 </a:t>
            </a:r>
            <a:r>
              <a:rPr lang="en-US" sz="3700" dirty="0">
                <a:solidFill>
                  <a:schemeClr val="bg1"/>
                </a:solidFill>
                <a:latin typeface="+mn-lt"/>
              </a:rPr>
              <a:t>You will increase my honor </a:t>
            </a:r>
            <a:r>
              <a:rPr lang="en-CA" sz="3700" dirty="0">
                <a:solidFill>
                  <a:schemeClr val="bg1"/>
                </a:solidFill>
                <a:latin typeface="+mn-lt"/>
              </a:rPr>
              <a:t/>
            </a:r>
            <a:br>
              <a:rPr lang="en-CA" sz="3700" dirty="0">
                <a:solidFill>
                  <a:schemeClr val="bg1"/>
                </a:solidFill>
                <a:latin typeface="+mn-lt"/>
              </a:rPr>
            </a:br>
            <a:r>
              <a:rPr lang="en-US" sz="3700" dirty="0">
                <a:solidFill>
                  <a:schemeClr val="bg1"/>
                </a:solidFill>
                <a:latin typeface="+mn-lt"/>
              </a:rPr>
              <a:t>and comfort me once more. </a:t>
            </a:r>
            <a:endParaRPr lang="en-CA" sz="3700" dirty="0">
              <a:solidFill>
                <a:schemeClr val="bg1"/>
              </a:solidFill>
              <a:latin typeface="+mn-lt"/>
            </a:endParaRPr>
          </a:p>
        </p:txBody>
      </p:sp>
    </p:spTree>
    <p:extLst>
      <p:ext uri="{BB962C8B-B14F-4D97-AF65-F5344CB8AC3E}">
        <p14:creationId xmlns:p14="http://schemas.microsoft.com/office/powerpoint/2010/main" val="2010809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715"/>
            <a:ext cx="9144000" cy="6100570"/>
          </a:xfrm>
          <a:prstGeom prst="rect">
            <a:avLst/>
          </a:prstGeom>
        </p:spPr>
      </p:pic>
      <p:sp>
        <p:nvSpPr>
          <p:cNvPr id="3" name="TextBox 2"/>
          <p:cNvSpPr txBox="1"/>
          <p:nvPr/>
        </p:nvSpPr>
        <p:spPr>
          <a:xfrm>
            <a:off x="575556" y="4437112"/>
            <a:ext cx="7992888" cy="1477328"/>
          </a:xfrm>
          <a:prstGeom prst="rect">
            <a:avLst/>
          </a:prstGeom>
          <a:noFill/>
        </p:spPr>
        <p:txBody>
          <a:bodyPr wrap="square" rtlCol="0">
            <a:spAutoFit/>
          </a:bodyPr>
          <a:lstStyle/>
          <a:p>
            <a:pPr algn="r"/>
            <a:r>
              <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rPr>
              <a:t>2. The psalmist glories in anticipation of resurrection</a:t>
            </a:r>
            <a:endPar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19336382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95536" y="2819400"/>
            <a:ext cx="8352928" cy="1143000"/>
          </a:xfrm>
        </p:spPr>
        <p:txBody>
          <a:bodyPr>
            <a:noAutofit/>
          </a:bodyPr>
          <a:lstStyle/>
          <a:p>
            <a:r>
              <a:rPr lang="en-CA" sz="3800" dirty="0">
                <a:solidFill>
                  <a:schemeClr val="bg1"/>
                </a:solidFill>
              </a:rPr>
              <a:t>Revelation </a:t>
            </a:r>
            <a:r>
              <a:rPr lang="en-CA" sz="3800" dirty="0" smtClean="0">
                <a:solidFill>
                  <a:schemeClr val="bg1"/>
                </a:solidFill>
              </a:rPr>
              <a:t>21:1–4 </a:t>
            </a:r>
            <a:r>
              <a:rPr lang="en-CA" sz="3800" dirty="0">
                <a:solidFill>
                  <a:schemeClr val="bg1"/>
                </a:solidFill>
              </a:rPr>
              <a:t>(NIV) </a:t>
            </a:r>
            <a:br>
              <a:rPr lang="en-CA" sz="3800" dirty="0">
                <a:solidFill>
                  <a:schemeClr val="bg1"/>
                </a:solidFill>
              </a:rPr>
            </a:br>
            <a:r>
              <a:rPr lang="en-CA" sz="3800" baseline="30000" dirty="0">
                <a:solidFill>
                  <a:schemeClr val="bg1"/>
                </a:solidFill>
              </a:rPr>
              <a:t>1</a:t>
            </a:r>
            <a:r>
              <a:rPr lang="en-CA" sz="3800" dirty="0">
                <a:solidFill>
                  <a:schemeClr val="bg1"/>
                </a:solidFill>
              </a:rPr>
              <a:t> Then I saw “a new heaven and a new earth,” for the first heaven and the first earth had passed away, and there was no longer any sea. </a:t>
            </a:r>
            <a:r>
              <a:rPr lang="en-CA" sz="3800" baseline="30000" dirty="0">
                <a:solidFill>
                  <a:schemeClr val="bg1"/>
                </a:solidFill>
              </a:rPr>
              <a:t>2</a:t>
            </a:r>
            <a:r>
              <a:rPr lang="en-CA" sz="3800" dirty="0">
                <a:solidFill>
                  <a:schemeClr val="bg1"/>
                </a:solidFill>
              </a:rPr>
              <a:t> I saw the Holy City, the new Jerusalem, coming down out of heaven from God, prepared as a bride beautifully dressed for her husband. </a:t>
            </a:r>
            <a:r>
              <a:rPr lang="en-CA" sz="3800" baseline="30000" dirty="0">
                <a:solidFill>
                  <a:schemeClr val="bg1"/>
                </a:solidFill>
              </a:rPr>
              <a:t>3</a:t>
            </a:r>
            <a:r>
              <a:rPr lang="en-CA" sz="3800" dirty="0">
                <a:solidFill>
                  <a:schemeClr val="bg1"/>
                </a:solidFill>
              </a:rPr>
              <a:t> And I heard a loud voice from the throne saying, “Look! God’s dwelling place is now among the people, and he will </a:t>
            </a:r>
            <a:r>
              <a:rPr lang="en-CA" sz="3800" dirty="0" smtClean="0">
                <a:solidFill>
                  <a:schemeClr val="bg1"/>
                </a:solidFill>
              </a:rPr>
              <a:t>dwell</a:t>
            </a:r>
            <a:endParaRPr lang="en-CA" sz="3800" dirty="0">
              <a:solidFill>
                <a:schemeClr val="bg1"/>
              </a:solidFill>
            </a:endParaRPr>
          </a:p>
        </p:txBody>
      </p:sp>
    </p:spTree>
    <p:extLst>
      <p:ext uri="{BB962C8B-B14F-4D97-AF65-F5344CB8AC3E}">
        <p14:creationId xmlns:p14="http://schemas.microsoft.com/office/powerpoint/2010/main" val="21816341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23528" y="1484784"/>
            <a:ext cx="8352928" cy="1143000"/>
          </a:xfrm>
        </p:spPr>
        <p:txBody>
          <a:bodyPr>
            <a:noAutofit/>
          </a:bodyPr>
          <a:lstStyle/>
          <a:p>
            <a:r>
              <a:rPr lang="en-CA" sz="3800" dirty="0" smtClean="0">
                <a:solidFill>
                  <a:schemeClr val="bg1"/>
                </a:solidFill>
              </a:rPr>
              <a:t>with </a:t>
            </a:r>
            <a:r>
              <a:rPr lang="en-CA" sz="3800" dirty="0">
                <a:solidFill>
                  <a:schemeClr val="bg1"/>
                </a:solidFill>
              </a:rPr>
              <a:t>them. They will be his people, and God himself will be with them and be their God. </a:t>
            </a:r>
            <a:r>
              <a:rPr lang="en-CA" sz="3800" baseline="30000" dirty="0">
                <a:solidFill>
                  <a:schemeClr val="bg1"/>
                </a:solidFill>
              </a:rPr>
              <a:t>4</a:t>
            </a:r>
            <a:r>
              <a:rPr lang="en-CA" sz="3800" dirty="0">
                <a:solidFill>
                  <a:schemeClr val="bg1"/>
                </a:solidFill>
              </a:rPr>
              <a:t> ‘He will wipe every tear from their eyes. There will be no more death’ or mourning or crying or pain, for the old order of things has passed away</a:t>
            </a:r>
            <a:r>
              <a:rPr lang="en-CA" sz="3800" dirty="0" smtClean="0">
                <a:solidFill>
                  <a:schemeClr val="bg1"/>
                </a:solidFill>
              </a:rPr>
              <a:t>.”</a:t>
            </a:r>
            <a:endParaRPr lang="en-CA" sz="3800" dirty="0">
              <a:solidFill>
                <a:schemeClr val="bg1"/>
              </a:solidFill>
            </a:endParaRPr>
          </a:p>
        </p:txBody>
      </p:sp>
    </p:spTree>
    <p:extLst>
      <p:ext uri="{BB962C8B-B14F-4D97-AF65-F5344CB8AC3E}">
        <p14:creationId xmlns:p14="http://schemas.microsoft.com/office/powerpoint/2010/main" val="1994123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715"/>
            <a:ext cx="9144000" cy="6100570"/>
          </a:xfrm>
          <a:prstGeom prst="rect">
            <a:avLst/>
          </a:prstGeom>
        </p:spPr>
      </p:pic>
      <p:sp>
        <p:nvSpPr>
          <p:cNvPr id="3" name="TextBox 2"/>
          <p:cNvSpPr txBox="1"/>
          <p:nvPr/>
        </p:nvSpPr>
        <p:spPr>
          <a:xfrm>
            <a:off x="1547664" y="4509120"/>
            <a:ext cx="9144000" cy="938719"/>
          </a:xfrm>
          <a:prstGeom prst="rect">
            <a:avLst/>
          </a:prstGeom>
          <a:noFill/>
        </p:spPr>
        <p:txBody>
          <a:bodyPr wrap="square" rtlCol="0">
            <a:spAutoFit/>
          </a:bodyPr>
          <a:lstStyle/>
          <a:p>
            <a:pPr algn="ctr"/>
            <a:r>
              <a:rPr lang="en-CA" sz="5500" dirty="0" smtClean="0">
                <a:solidFill>
                  <a:schemeClr val="bg1"/>
                </a:solidFill>
                <a:effectLst>
                  <a:outerShdw blurRad="38100" dist="38100" dir="2700000" algn="tl">
                    <a:srgbClr val="000000">
                      <a:alpha val="43137"/>
                    </a:srgbClr>
                  </a:outerShdw>
                </a:effectLst>
                <a:latin typeface="Bell MT" panose="02020503060305020303" pitchFamily="18" charset="0"/>
              </a:rPr>
              <a:t>Genesis 21:33</a:t>
            </a:r>
            <a:endParaRPr lang="en-CA" sz="5500" dirty="0" smtClean="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36868994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95536" y="2819400"/>
            <a:ext cx="8352928" cy="1143000"/>
          </a:xfrm>
        </p:spPr>
        <p:txBody>
          <a:bodyPr>
            <a:noAutofit/>
          </a:bodyPr>
          <a:lstStyle/>
          <a:p>
            <a:r>
              <a:rPr lang="en-US" sz="4000" dirty="0">
                <a:solidFill>
                  <a:schemeClr val="bg1"/>
                </a:solidFill>
              </a:rPr>
              <a:t>Genesis </a:t>
            </a:r>
            <a:r>
              <a:rPr lang="en-US" sz="4000" dirty="0" smtClean="0">
                <a:solidFill>
                  <a:schemeClr val="bg1"/>
                </a:solidFill>
              </a:rPr>
              <a:t>21:33</a:t>
            </a:r>
            <a:r>
              <a:rPr lang="en-CA" sz="4000" dirty="0">
                <a:solidFill>
                  <a:schemeClr val="bg1"/>
                </a:solidFill>
              </a:rPr>
              <a:t/>
            </a:r>
            <a:br>
              <a:rPr lang="en-CA" sz="4000" dirty="0">
                <a:solidFill>
                  <a:schemeClr val="bg1"/>
                </a:solidFill>
              </a:rPr>
            </a:br>
            <a:r>
              <a:rPr lang="en-US" sz="4000" baseline="30000" dirty="0">
                <a:solidFill>
                  <a:schemeClr val="bg1"/>
                </a:solidFill>
              </a:rPr>
              <a:t>33 </a:t>
            </a:r>
            <a:r>
              <a:rPr lang="en-US" sz="4000" dirty="0">
                <a:solidFill>
                  <a:schemeClr val="bg1"/>
                </a:solidFill>
              </a:rPr>
              <a:t>Abraham planted a tamarisk tree in Beersheba, and there he called on the name of the </a:t>
            </a:r>
            <a:r>
              <a:rPr lang="en-US" sz="4000" cap="small" dirty="0">
                <a:solidFill>
                  <a:schemeClr val="bg1"/>
                </a:solidFill>
              </a:rPr>
              <a:t>Lord</a:t>
            </a:r>
            <a:r>
              <a:rPr lang="en-US" sz="4000" dirty="0">
                <a:solidFill>
                  <a:schemeClr val="bg1"/>
                </a:solidFill>
              </a:rPr>
              <a:t>, the Eternal God. </a:t>
            </a:r>
            <a:endParaRPr lang="en-CA" sz="4000" dirty="0">
              <a:solidFill>
                <a:schemeClr val="bg1"/>
              </a:solidFill>
            </a:endParaRPr>
          </a:p>
        </p:txBody>
      </p:sp>
    </p:spTree>
    <p:extLst>
      <p:ext uri="{BB962C8B-B14F-4D97-AF65-F5344CB8AC3E}">
        <p14:creationId xmlns:p14="http://schemas.microsoft.com/office/powerpoint/2010/main" val="34295242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5823990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81000"/>
            <a:ext cx="9144000" cy="6096000"/>
          </a:xfrm>
          <a:prstGeom prst="rect">
            <a:avLst/>
          </a:prstGeom>
        </p:spPr>
      </p:pic>
      <p:sp>
        <p:nvSpPr>
          <p:cNvPr id="2" name="Title 1"/>
          <p:cNvSpPr>
            <a:spLocks noGrp="1"/>
          </p:cNvSpPr>
          <p:nvPr>
            <p:ph type="ctrTitle"/>
          </p:nvPr>
        </p:nvSpPr>
        <p:spPr/>
        <p:txBody>
          <a:bodyPr/>
          <a:lstStyle/>
          <a:p>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377186265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715"/>
            <a:ext cx="9144000" cy="6100570"/>
          </a:xfrm>
          <a:prstGeom prst="rect">
            <a:avLst/>
          </a:prstGeom>
        </p:spPr>
      </p:pic>
      <p:sp>
        <p:nvSpPr>
          <p:cNvPr id="3" name="TextBox 2"/>
          <p:cNvSpPr txBox="1"/>
          <p:nvPr/>
        </p:nvSpPr>
        <p:spPr>
          <a:xfrm>
            <a:off x="683568" y="4149080"/>
            <a:ext cx="7992888" cy="1631216"/>
          </a:xfrm>
          <a:prstGeom prst="rect">
            <a:avLst/>
          </a:prstGeom>
          <a:noFill/>
        </p:spPr>
        <p:txBody>
          <a:bodyPr wrap="square" rtlCol="0">
            <a:spAutoFit/>
          </a:bodyPr>
          <a:lstStyle/>
          <a:p>
            <a:pPr algn="r"/>
            <a:r>
              <a:rPr lang="en-CA" sz="5000" dirty="0" smtClean="0">
                <a:solidFill>
                  <a:schemeClr val="bg1"/>
                </a:solidFill>
                <a:effectLst>
                  <a:outerShdw blurRad="38100" dist="38100" dir="2700000" algn="tl">
                    <a:srgbClr val="000000">
                      <a:alpha val="43137"/>
                    </a:srgbClr>
                  </a:outerShdw>
                </a:effectLst>
                <a:latin typeface="Bell MT" panose="02020503060305020303" pitchFamily="18" charset="0"/>
              </a:rPr>
              <a:t>The Spiritual Journey of the</a:t>
            </a:r>
          </a:p>
          <a:p>
            <a:pPr algn="r"/>
            <a:r>
              <a:rPr lang="en-CA" sz="5000" dirty="0" smtClean="0">
                <a:solidFill>
                  <a:schemeClr val="bg1"/>
                </a:solidFill>
                <a:effectLst>
                  <a:outerShdw blurRad="38100" dist="38100" dir="2700000" algn="tl">
                    <a:srgbClr val="000000">
                      <a:alpha val="43137"/>
                    </a:srgbClr>
                  </a:outerShdw>
                </a:effectLst>
                <a:latin typeface="Bell MT" panose="02020503060305020303" pitchFamily="18" charset="0"/>
              </a:rPr>
              <a:t>60’s and beyond</a:t>
            </a:r>
            <a:endParaRPr lang="en-CA" sz="5000" dirty="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5040662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0" y="2492896"/>
            <a:ext cx="9144000" cy="1143000"/>
          </a:xfrm>
        </p:spPr>
        <p:txBody>
          <a:bodyPr>
            <a:noAutofit/>
          </a:bodyPr>
          <a:lstStyle/>
          <a:p>
            <a:r>
              <a:rPr lang="en-US" sz="4000" dirty="0">
                <a:solidFill>
                  <a:schemeClr val="bg1"/>
                </a:solidFill>
                <a:latin typeface="Century Gothic" panose="020B0502020202020204" pitchFamily="34" charset="0"/>
              </a:rPr>
              <a:t>Everyday </a:t>
            </a:r>
            <a:r>
              <a:rPr lang="en-US" sz="4000" dirty="0" smtClean="0">
                <a:solidFill>
                  <a:schemeClr val="bg1"/>
                </a:solidFill>
                <a:latin typeface="Century Gothic" panose="020B0502020202020204" pitchFamily="34" charset="0"/>
              </a:rPr>
              <a:t>10,000 </a:t>
            </a:r>
            <a:r>
              <a:rPr lang="en-US" sz="4000" dirty="0">
                <a:solidFill>
                  <a:schemeClr val="bg1"/>
                </a:solidFill>
                <a:latin typeface="Century Gothic" panose="020B0502020202020204" pitchFamily="34" charset="0"/>
              </a:rPr>
              <a:t>people turn 65 in the USA alone</a:t>
            </a:r>
            <a:r>
              <a:rPr lang="en-US" sz="4000" dirty="0" smtClean="0">
                <a:solidFill>
                  <a:schemeClr val="bg1"/>
                </a:solidFill>
                <a:latin typeface="Century Gothic" panose="020B0502020202020204" pitchFamily="34" charset="0"/>
              </a:rPr>
              <a:t>.</a:t>
            </a:r>
            <a:endParaRPr lang="en-CA" sz="40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241287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0" y="2743200"/>
            <a:ext cx="9144000" cy="1143000"/>
          </a:xfrm>
        </p:spPr>
        <p:txBody>
          <a:bodyPr>
            <a:noAutofit/>
          </a:bodyPr>
          <a:lstStyle/>
          <a:p>
            <a:pPr lvl="0"/>
            <a:r>
              <a:rPr lang="en-US" sz="4500" b="1" dirty="0">
                <a:solidFill>
                  <a:schemeClr val="bg1"/>
                </a:solidFill>
                <a:latin typeface="Century Gothic" panose="020B0502020202020204" pitchFamily="34" charset="0"/>
              </a:rPr>
              <a:t>Ageism: </a:t>
            </a:r>
            <a:r>
              <a:rPr lang="en-US" sz="4500" b="1" dirty="0" smtClean="0">
                <a:solidFill>
                  <a:schemeClr val="bg1"/>
                </a:solidFill>
                <a:latin typeface="Century Gothic" panose="020B0502020202020204" pitchFamily="34" charset="0"/>
              </a:rPr>
              <a:t/>
            </a:r>
            <a:br>
              <a:rPr lang="en-US" sz="4500" b="1" dirty="0" smtClean="0">
                <a:solidFill>
                  <a:schemeClr val="bg1"/>
                </a:solidFill>
                <a:latin typeface="Century Gothic" panose="020B0502020202020204" pitchFamily="34" charset="0"/>
              </a:rPr>
            </a:br>
            <a:r>
              <a:rPr lang="en-US" sz="4500" dirty="0" smtClean="0">
                <a:solidFill>
                  <a:schemeClr val="bg1"/>
                </a:solidFill>
                <a:latin typeface="Century Gothic" panose="020B0502020202020204" pitchFamily="34" charset="0"/>
              </a:rPr>
              <a:t>a </a:t>
            </a:r>
            <a:r>
              <a:rPr lang="en-US" sz="4500" dirty="0">
                <a:solidFill>
                  <a:schemeClr val="bg1"/>
                </a:solidFill>
                <a:latin typeface="Century Gothic" panose="020B0502020202020204" pitchFamily="34" charset="0"/>
              </a:rPr>
              <a:t>tendency to regard older persons as debilitated, unworthy of attention, or unsuitable for employment [or significant contribution].</a:t>
            </a:r>
            <a:endParaRPr lang="en-CA" altLang="en-US" sz="4500" dirty="0" smtClean="0">
              <a:solidFill>
                <a:schemeClr val="bg1"/>
              </a:solidFill>
            </a:endParaRPr>
          </a:p>
        </p:txBody>
      </p:sp>
    </p:spTree>
    <p:extLst>
      <p:ext uri="{BB962C8B-B14F-4D97-AF65-F5344CB8AC3E}">
        <p14:creationId xmlns:p14="http://schemas.microsoft.com/office/powerpoint/2010/main" val="42165396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715"/>
            <a:ext cx="9144000" cy="6100570"/>
          </a:xfrm>
          <a:prstGeom prst="rect">
            <a:avLst/>
          </a:prstGeom>
        </p:spPr>
      </p:pic>
      <p:sp>
        <p:nvSpPr>
          <p:cNvPr id="3" name="TextBox 2"/>
          <p:cNvSpPr txBox="1"/>
          <p:nvPr/>
        </p:nvSpPr>
        <p:spPr>
          <a:xfrm>
            <a:off x="575556" y="4365104"/>
            <a:ext cx="7992888" cy="784830"/>
          </a:xfrm>
          <a:prstGeom prst="rect">
            <a:avLst/>
          </a:prstGeom>
          <a:noFill/>
        </p:spPr>
        <p:txBody>
          <a:bodyPr wrap="square" rtlCol="0">
            <a:spAutoFit/>
          </a:bodyPr>
          <a:lstStyle/>
          <a:p>
            <a:pPr algn="r"/>
            <a:r>
              <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rPr>
              <a:t>Aging Grace-Fully</a:t>
            </a:r>
            <a:endPar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292070662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0" y="2743200"/>
            <a:ext cx="9144000" cy="1143000"/>
          </a:xfrm>
        </p:spPr>
        <p:txBody>
          <a:bodyPr>
            <a:noAutofit/>
          </a:bodyPr>
          <a:lstStyle/>
          <a:p>
            <a:r>
              <a:rPr lang="en-CA" sz="6000" dirty="0">
                <a:solidFill>
                  <a:schemeClr val="bg1"/>
                </a:solidFill>
                <a:latin typeface="+mn-lt"/>
              </a:rPr>
              <a:t>Psalm 71:15-21</a:t>
            </a:r>
            <a:endParaRPr lang="en-CA" altLang="en-US" sz="6000" dirty="0">
              <a:solidFill>
                <a:schemeClr val="bg1"/>
              </a:solidFill>
              <a:latin typeface="+mn-lt"/>
            </a:endParaRPr>
          </a:p>
        </p:txBody>
      </p:sp>
    </p:spTree>
    <p:extLst>
      <p:ext uri="{BB962C8B-B14F-4D97-AF65-F5344CB8AC3E}">
        <p14:creationId xmlns:p14="http://schemas.microsoft.com/office/powerpoint/2010/main" val="85677947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0" y="2743200"/>
            <a:ext cx="9144000" cy="1143000"/>
          </a:xfrm>
        </p:spPr>
        <p:txBody>
          <a:bodyPr>
            <a:noAutofit/>
          </a:bodyPr>
          <a:lstStyle/>
          <a:p>
            <a:r>
              <a:rPr lang="en-US" sz="3400" baseline="30000" dirty="0">
                <a:solidFill>
                  <a:schemeClr val="bg1"/>
                </a:solidFill>
                <a:latin typeface="+mn-lt"/>
              </a:rPr>
              <a:t>15 </a:t>
            </a:r>
            <a:r>
              <a:rPr lang="en-US" sz="3400" dirty="0">
                <a:solidFill>
                  <a:schemeClr val="bg1"/>
                </a:solidFill>
                <a:latin typeface="+mn-lt"/>
              </a:rPr>
              <a:t>My mouth will tell of your righteous deeds,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of your saving acts all day long—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though I know not how to relate them all. </a:t>
            </a:r>
            <a:r>
              <a:rPr lang="en-CA" sz="3400" dirty="0">
                <a:solidFill>
                  <a:schemeClr val="bg1"/>
                </a:solidFill>
                <a:latin typeface="+mn-lt"/>
              </a:rPr>
              <a:t/>
            </a:r>
            <a:br>
              <a:rPr lang="en-CA" sz="3400" dirty="0">
                <a:solidFill>
                  <a:schemeClr val="bg1"/>
                </a:solidFill>
                <a:latin typeface="+mn-lt"/>
              </a:rPr>
            </a:br>
            <a:r>
              <a:rPr lang="en-US" sz="3400" baseline="30000" dirty="0">
                <a:solidFill>
                  <a:schemeClr val="bg1"/>
                </a:solidFill>
                <a:latin typeface="+mn-lt"/>
              </a:rPr>
              <a:t>16 </a:t>
            </a:r>
            <a:r>
              <a:rPr lang="en-US" sz="3400" dirty="0">
                <a:solidFill>
                  <a:schemeClr val="bg1"/>
                </a:solidFill>
                <a:latin typeface="+mn-lt"/>
              </a:rPr>
              <a:t>I will come and proclaim your mighty acts, Sovereign </a:t>
            </a:r>
            <a:r>
              <a:rPr lang="en-US" sz="3400" cap="small" dirty="0">
                <a:solidFill>
                  <a:schemeClr val="bg1"/>
                </a:solidFill>
                <a:latin typeface="+mn-lt"/>
              </a:rPr>
              <a:t>Lord</a:t>
            </a:r>
            <a:r>
              <a:rPr lang="en-US" sz="3400" dirty="0">
                <a:solidFill>
                  <a:schemeClr val="bg1"/>
                </a:solidFill>
                <a:latin typeface="+mn-lt"/>
              </a:rPr>
              <a:t>;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I will proclaim your righteous deeds, yours alone. </a:t>
            </a:r>
            <a:r>
              <a:rPr lang="en-CA" sz="3400" dirty="0">
                <a:solidFill>
                  <a:schemeClr val="bg1"/>
                </a:solidFill>
                <a:latin typeface="+mn-lt"/>
              </a:rPr>
              <a:t/>
            </a:r>
            <a:br>
              <a:rPr lang="en-CA" sz="3400" dirty="0">
                <a:solidFill>
                  <a:schemeClr val="bg1"/>
                </a:solidFill>
                <a:latin typeface="+mn-lt"/>
              </a:rPr>
            </a:br>
            <a:r>
              <a:rPr lang="en-US" sz="3400" baseline="30000" dirty="0">
                <a:solidFill>
                  <a:schemeClr val="bg1"/>
                </a:solidFill>
                <a:latin typeface="+mn-lt"/>
              </a:rPr>
              <a:t>17 </a:t>
            </a:r>
            <a:r>
              <a:rPr lang="en-US" sz="3400" dirty="0">
                <a:solidFill>
                  <a:schemeClr val="bg1"/>
                </a:solidFill>
                <a:latin typeface="+mn-lt"/>
              </a:rPr>
              <a:t>Since my youth, God, you have taught me,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and to this day I declare your marvelous deeds. </a:t>
            </a:r>
            <a:r>
              <a:rPr lang="en-CA" sz="3400" dirty="0">
                <a:solidFill>
                  <a:schemeClr val="bg1"/>
                </a:solidFill>
                <a:latin typeface="+mn-lt"/>
              </a:rPr>
              <a:t/>
            </a:r>
            <a:br>
              <a:rPr lang="en-CA" sz="3400" dirty="0">
                <a:solidFill>
                  <a:schemeClr val="bg1"/>
                </a:solidFill>
                <a:latin typeface="+mn-lt"/>
              </a:rPr>
            </a:br>
            <a:r>
              <a:rPr lang="en-US" sz="3400" baseline="30000" dirty="0">
                <a:solidFill>
                  <a:schemeClr val="bg1"/>
                </a:solidFill>
                <a:latin typeface="+mn-lt"/>
              </a:rPr>
              <a:t>18 </a:t>
            </a:r>
            <a:r>
              <a:rPr lang="en-US" sz="3400" dirty="0">
                <a:solidFill>
                  <a:schemeClr val="bg1"/>
                </a:solidFill>
                <a:latin typeface="+mn-lt"/>
              </a:rPr>
              <a:t>Even when I am old and gray,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do not forsake me, my God,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till I declare your power to the next generation, </a:t>
            </a:r>
            <a:r>
              <a:rPr lang="en-CA" sz="3400" dirty="0">
                <a:solidFill>
                  <a:schemeClr val="bg1"/>
                </a:solidFill>
                <a:latin typeface="+mn-lt"/>
              </a:rPr>
              <a:t/>
            </a:r>
            <a:br>
              <a:rPr lang="en-CA" sz="3400" dirty="0">
                <a:solidFill>
                  <a:schemeClr val="bg1"/>
                </a:solidFill>
                <a:latin typeface="+mn-lt"/>
              </a:rPr>
            </a:br>
            <a:r>
              <a:rPr lang="en-US" sz="3400" dirty="0">
                <a:solidFill>
                  <a:schemeClr val="bg1"/>
                </a:solidFill>
                <a:latin typeface="+mn-lt"/>
              </a:rPr>
              <a:t>your mighty acts to all who are to come. </a:t>
            </a:r>
            <a:endParaRPr lang="en-CA" altLang="en-US" sz="3400" dirty="0" smtClean="0">
              <a:solidFill>
                <a:schemeClr val="bg1"/>
              </a:solidFill>
              <a:latin typeface="+mn-lt"/>
            </a:endParaRPr>
          </a:p>
        </p:txBody>
      </p:sp>
    </p:spTree>
    <p:extLst>
      <p:ext uri="{BB962C8B-B14F-4D97-AF65-F5344CB8AC3E}">
        <p14:creationId xmlns:p14="http://schemas.microsoft.com/office/powerpoint/2010/main" val="101423077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8715"/>
            <a:ext cx="9144000" cy="6100570"/>
          </a:xfrm>
          <a:prstGeom prst="rect">
            <a:avLst/>
          </a:prstGeom>
        </p:spPr>
      </p:pic>
      <p:sp>
        <p:nvSpPr>
          <p:cNvPr id="3" name="TextBox 2"/>
          <p:cNvSpPr txBox="1"/>
          <p:nvPr/>
        </p:nvSpPr>
        <p:spPr>
          <a:xfrm>
            <a:off x="575556" y="4509120"/>
            <a:ext cx="7992888" cy="1477328"/>
          </a:xfrm>
          <a:prstGeom prst="rect">
            <a:avLst/>
          </a:prstGeom>
          <a:noFill/>
        </p:spPr>
        <p:txBody>
          <a:bodyPr wrap="square" rtlCol="0">
            <a:spAutoFit/>
          </a:bodyPr>
          <a:lstStyle/>
          <a:p>
            <a:pPr marL="914400" indent="-914400" algn="r">
              <a:buAutoNum type="arabicPeriod"/>
            </a:pPr>
            <a:r>
              <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rPr>
              <a:t>The psalmist rejects the </a:t>
            </a:r>
          </a:p>
          <a:p>
            <a:pPr algn="r"/>
            <a:r>
              <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rPr>
              <a:t>curse of retirement</a:t>
            </a:r>
            <a:endParaRPr lang="en-CA" sz="4500" dirty="0" smtClean="0">
              <a:solidFill>
                <a:schemeClr val="bg1"/>
              </a:solidFill>
              <a:effectLst>
                <a:outerShdw blurRad="38100" dist="38100" dir="2700000" algn="tl">
                  <a:srgbClr val="000000">
                    <a:alpha val="43137"/>
                  </a:srgbClr>
                </a:outerShdw>
              </a:effectLst>
              <a:latin typeface="Bell MT" panose="02020503060305020303" pitchFamily="18" charset="0"/>
            </a:endParaRPr>
          </a:p>
        </p:txBody>
      </p:sp>
    </p:spTree>
    <p:extLst>
      <p:ext uri="{BB962C8B-B14F-4D97-AF65-F5344CB8AC3E}">
        <p14:creationId xmlns:p14="http://schemas.microsoft.com/office/powerpoint/2010/main" val="102574550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827584" y="2743200"/>
            <a:ext cx="8316416" cy="1143000"/>
          </a:xfrm>
        </p:spPr>
        <p:txBody>
          <a:bodyPr>
            <a:noAutofit/>
          </a:bodyPr>
          <a:lstStyle/>
          <a:p>
            <a:pPr lvl="0" algn="l"/>
            <a:r>
              <a:rPr lang="en-CA" sz="6500" b="1" dirty="0">
                <a:solidFill>
                  <a:schemeClr val="bg1"/>
                </a:solidFill>
              </a:rPr>
              <a:t>S</a:t>
            </a:r>
            <a:r>
              <a:rPr lang="en-CA" sz="5500" dirty="0">
                <a:solidFill>
                  <a:schemeClr val="bg1"/>
                </a:solidFill>
              </a:rPr>
              <a:t>piritual</a:t>
            </a:r>
            <a:br>
              <a:rPr lang="en-CA" sz="5500" dirty="0">
                <a:solidFill>
                  <a:schemeClr val="bg1"/>
                </a:solidFill>
              </a:rPr>
            </a:br>
            <a:r>
              <a:rPr lang="en-CA" sz="6500" b="1" dirty="0">
                <a:solidFill>
                  <a:schemeClr val="bg1"/>
                </a:solidFill>
              </a:rPr>
              <a:t>P</a:t>
            </a:r>
            <a:r>
              <a:rPr lang="en-CA" sz="5500" dirty="0">
                <a:solidFill>
                  <a:schemeClr val="bg1"/>
                </a:solidFill>
              </a:rPr>
              <a:t>hysical</a:t>
            </a:r>
            <a:br>
              <a:rPr lang="en-CA" sz="5500" dirty="0">
                <a:solidFill>
                  <a:schemeClr val="bg1"/>
                </a:solidFill>
              </a:rPr>
            </a:br>
            <a:r>
              <a:rPr lang="en-CA" sz="6500" b="1" dirty="0">
                <a:solidFill>
                  <a:schemeClr val="bg1"/>
                </a:solidFill>
              </a:rPr>
              <a:t>I</a:t>
            </a:r>
            <a:r>
              <a:rPr lang="en-CA" sz="5500" dirty="0">
                <a:solidFill>
                  <a:schemeClr val="bg1"/>
                </a:solidFill>
              </a:rPr>
              <a:t>ntellectual</a:t>
            </a:r>
            <a:br>
              <a:rPr lang="en-CA" sz="5500" dirty="0">
                <a:solidFill>
                  <a:schemeClr val="bg1"/>
                </a:solidFill>
              </a:rPr>
            </a:br>
            <a:r>
              <a:rPr lang="en-CA" sz="6500" b="1" dirty="0">
                <a:solidFill>
                  <a:schemeClr val="bg1"/>
                </a:solidFill>
              </a:rPr>
              <a:t>E</a:t>
            </a:r>
            <a:r>
              <a:rPr lang="en-CA" sz="5500" dirty="0">
                <a:solidFill>
                  <a:schemeClr val="bg1"/>
                </a:solidFill>
              </a:rPr>
              <a:t>motional</a:t>
            </a:r>
            <a:br>
              <a:rPr lang="en-CA" sz="5500" dirty="0">
                <a:solidFill>
                  <a:schemeClr val="bg1"/>
                </a:solidFill>
              </a:rPr>
            </a:br>
            <a:r>
              <a:rPr lang="en-CA" sz="6500" b="1" dirty="0">
                <a:solidFill>
                  <a:schemeClr val="bg1"/>
                </a:solidFill>
              </a:rPr>
              <a:t>S</a:t>
            </a:r>
            <a:r>
              <a:rPr lang="en-CA" sz="5500" dirty="0">
                <a:solidFill>
                  <a:schemeClr val="bg1"/>
                </a:solidFill>
              </a:rPr>
              <a:t>ocial</a:t>
            </a:r>
            <a:endParaRPr lang="en-CA" altLang="en-US" sz="5500" dirty="0">
              <a:solidFill>
                <a:schemeClr val="bg1"/>
              </a:solidFill>
            </a:endParaRPr>
          </a:p>
        </p:txBody>
      </p:sp>
    </p:spTree>
    <p:extLst>
      <p:ext uri="{BB962C8B-B14F-4D97-AF65-F5344CB8AC3E}">
        <p14:creationId xmlns:p14="http://schemas.microsoft.com/office/powerpoint/2010/main" val="40401606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4691</TotalTime>
  <Words>108</Words>
  <Application>Microsoft Office PowerPoint</Application>
  <PresentationFormat>On-screen Show (4:3)</PresentationFormat>
  <Paragraphs>16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Bell MT</vt:lpstr>
      <vt:lpstr>Calibri</vt:lpstr>
      <vt:lpstr>Century Gothic</vt:lpstr>
      <vt:lpstr>Office Theme</vt:lpstr>
      <vt:lpstr>PowerPoint Presentation</vt:lpstr>
      <vt:lpstr>PowerPoint Presentation</vt:lpstr>
      <vt:lpstr>Everyday 10,000 people turn 65 in the USA alone.</vt:lpstr>
      <vt:lpstr>Ageism:  a tendency to regard older persons as debilitated, unworthy of attention, or unsuitable for employment [or significant contribution].</vt:lpstr>
      <vt:lpstr>PowerPoint Presentation</vt:lpstr>
      <vt:lpstr>Psalm 71:15-21</vt:lpstr>
      <vt:lpstr>15 My mouth will tell of your righteous deeds,  of your saving acts all day long—  though I know not how to relate them all.  16 I will come and proclaim your mighty acts, Sovereign Lord;  I will proclaim your righteous deeds, yours alone.  17 Since my youth, God, you have taught me,  and to this day I declare your marvelous deeds.  18 Even when I am old and gray,  do not forsake me, my God,  till I declare your power to the next generation,  your mighty acts to all who are to come. </vt:lpstr>
      <vt:lpstr>PowerPoint Presentation</vt:lpstr>
      <vt:lpstr>Spiritual Physical Intellectual Emotional Social</vt:lpstr>
      <vt:lpstr>19 Your righteousness, God, reaches to the heavens,  you who have done great things.  Who is like you, God?  20 Though you have made me see troubles,  many and bitter,  you will restore my life again;  from the depths of the earth  you will again bring me up.  21 You will increase my honor  and comfort me once more. </vt:lpstr>
      <vt:lpstr>PowerPoint Presentation</vt:lpstr>
      <vt:lpstr>Revelation 21:1–4 (NIV)  1 Then I saw “a new heaven and a new earth,” for the first heaven and the first earth had passed away, and there was no longer any sea. 2 I saw the Holy City, the new Jerusalem, coming down out of heaven from God, prepared as a bride beautifully dressed for her husband. 3 And I heard a loud voice from the throne saying, “Look! God’s dwelling place is now among the people, and he will dwell</vt:lpstr>
      <vt:lpstr>with them. They will be his people, and God himself will be with them and be their God. 4 ‘He will wipe every tear from their eyes. There will be no more death’ or mourning or crying or pain, for the old order of things has passed away.”</vt:lpstr>
      <vt:lpstr>PowerPoint Presentation</vt:lpstr>
      <vt:lpstr>Genesis 21:33 33 Abraham planted a tamarisk tree in Beersheba, and there he called on the name of the Lord, the Eternal God. </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Strong</dc:creator>
  <cp:lastModifiedBy>Jeff Strong</cp:lastModifiedBy>
  <cp:revision>75</cp:revision>
  <dcterms:created xsi:type="dcterms:W3CDTF">2014-01-12T00:25:16Z</dcterms:created>
  <dcterms:modified xsi:type="dcterms:W3CDTF">2017-02-26T03:56:36Z</dcterms:modified>
</cp:coreProperties>
</file>