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76" r:id="rId4"/>
    <p:sldId id="277" r:id="rId5"/>
    <p:sldId id="286" r:id="rId6"/>
    <p:sldId id="272" r:id="rId7"/>
    <p:sldId id="289" r:id="rId8"/>
    <p:sldId id="308" r:id="rId9"/>
    <p:sldId id="288" r:id="rId10"/>
    <p:sldId id="309" r:id="rId11"/>
    <p:sldId id="278" r:id="rId12"/>
    <p:sldId id="310" r:id="rId13"/>
    <p:sldId id="291" r:id="rId14"/>
    <p:sldId id="301"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3016492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6311626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8312195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490CE-0AFD-4F92-B382-D39CE32F038F}" type="datetimeFigureOut">
              <a:rPr lang="en-CA" smtClean="0"/>
              <a:t>2018-02-10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504325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490CE-0AFD-4F92-B382-D39CE32F038F}" type="datetimeFigureOut">
              <a:rPr lang="en-CA" smtClean="0"/>
              <a:t>2018-02-10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1880363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4490CE-0AFD-4F92-B382-D39CE32F038F}" type="datetimeFigureOut">
              <a:rPr lang="en-CA" smtClean="0"/>
              <a:t>2018-02-10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9611135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4490CE-0AFD-4F92-B382-D39CE32F038F}" type="datetimeFigureOut">
              <a:rPr lang="en-CA" smtClean="0"/>
              <a:t>2018-02-10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2694455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4490CE-0AFD-4F92-B382-D39CE32F038F}" type="datetimeFigureOut">
              <a:rPr lang="en-CA" smtClean="0"/>
              <a:t>2018-02-10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41113920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490CE-0AFD-4F92-B382-D39CE32F038F}" type="datetimeFigureOut">
              <a:rPr lang="en-CA" smtClean="0"/>
              <a:t>2018-02-10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3304954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490CE-0AFD-4F92-B382-D39CE32F038F}" type="datetimeFigureOut">
              <a:rPr lang="en-CA" smtClean="0"/>
              <a:t>2018-02-10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13151971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490CE-0AFD-4F92-B382-D39CE32F038F}" type="datetimeFigureOut">
              <a:rPr lang="en-CA" smtClean="0"/>
              <a:t>2018-02-10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291BC4-5BE2-447D-8B8D-4E3754839BA6}" type="slidenum">
              <a:rPr lang="en-CA" smtClean="0"/>
              <a:t>‹#›</a:t>
            </a:fld>
            <a:endParaRPr lang="en-CA"/>
          </a:p>
        </p:txBody>
      </p:sp>
    </p:spTree>
    <p:extLst>
      <p:ext uri="{BB962C8B-B14F-4D97-AF65-F5344CB8AC3E}">
        <p14:creationId xmlns:p14="http://schemas.microsoft.com/office/powerpoint/2010/main" val="31781590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490CE-0AFD-4F92-B382-D39CE32F038F}" type="datetimeFigureOut">
              <a:rPr lang="en-CA" smtClean="0"/>
              <a:t>2018-02-10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91BC4-5BE2-447D-8B8D-4E3754839BA6}" type="slidenum">
              <a:rPr lang="en-CA" smtClean="0"/>
              <a:t>‹#›</a:t>
            </a:fld>
            <a:endParaRPr lang="en-CA"/>
          </a:p>
        </p:txBody>
      </p:sp>
    </p:spTree>
    <p:extLst>
      <p:ext uri="{BB962C8B-B14F-4D97-AF65-F5344CB8AC3E}">
        <p14:creationId xmlns:p14="http://schemas.microsoft.com/office/powerpoint/2010/main" val="3578596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4152042542-1e794677a34b?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4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umming Junction 1"/>
          <p:cNvSpPr/>
          <p:nvPr/>
        </p:nvSpPr>
        <p:spPr>
          <a:xfrm>
            <a:off x="333829" y="1282793"/>
            <a:ext cx="4659085" cy="4310743"/>
          </a:xfrm>
          <a:prstGeom prst="flowChartSummingJunction">
            <a:avLst/>
          </a:prstGeom>
          <a:solidFill>
            <a:schemeClr val="accent1">
              <a:alpha val="45000"/>
            </a:schemeClr>
          </a:solidFill>
          <a:ln>
            <a:solidFill>
              <a:schemeClr val="accent1">
                <a:shade val="50000"/>
                <a:alpha val="38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950686" y="2853388"/>
            <a:ext cx="3425370" cy="1169551"/>
          </a:xfrm>
          <a:prstGeom prst="rect">
            <a:avLst/>
          </a:prstGeom>
          <a:noFill/>
        </p:spPr>
        <p:txBody>
          <a:bodyPr wrap="square" rtlCol="0">
            <a:spAutoFit/>
          </a:bodyPr>
          <a:lstStyle/>
          <a:p>
            <a:pPr algn="ctr"/>
            <a:r>
              <a:rPr lang="en-CA" sz="7000" dirty="0" smtClean="0">
                <a:latin typeface="Bodoni MT" panose="02070603080606020203" pitchFamily="18" charset="0"/>
              </a:rPr>
              <a:t>ABIDE</a:t>
            </a:r>
            <a:endParaRPr lang="en-CA" sz="7000" dirty="0">
              <a:latin typeface="Bodoni MT" panose="02070603080606020203" pitchFamily="18" charset="0"/>
            </a:endParaRPr>
          </a:p>
        </p:txBody>
      </p:sp>
    </p:spTree>
    <p:extLst>
      <p:ext uri="{BB962C8B-B14F-4D97-AF65-F5344CB8AC3E}">
        <p14:creationId xmlns:p14="http://schemas.microsoft.com/office/powerpoint/2010/main" val="39097415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1" y="927278"/>
            <a:ext cx="9107379" cy="511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9499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307368"/>
            <a:ext cx="9144000" cy="4278094"/>
          </a:xfrm>
          <a:prstGeom prst="rect">
            <a:avLst/>
          </a:prstGeom>
          <a:solidFill>
            <a:schemeClr val="accent1">
              <a:alpha val="75000"/>
            </a:schemeClr>
          </a:solidFill>
        </p:spPr>
        <p:txBody>
          <a:bodyPr wrap="square" rtlCol="0">
            <a:spAutoFit/>
          </a:bodyPr>
          <a:lstStyle/>
          <a:p>
            <a:r>
              <a:rPr lang="en-US" sz="3400" dirty="0">
                <a:latin typeface="Bodoni MT" panose="02070603080606020203" pitchFamily="18" charset="0"/>
              </a:rPr>
              <a:t>1 Peter 5:6–11</a:t>
            </a:r>
            <a:endParaRPr lang="en-CA" sz="3400" dirty="0">
              <a:latin typeface="Bodoni MT" panose="02070603080606020203" pitchFamily="18" charset="0"/>
            </a:endParaRPr>
          </a:p>
          <a:p>
            <a:r>
              <a:rPr lang="en-US" sz="3400" dirty="0">
                <a:latin typeface="Bodoni MT" panose="02070603080606020203" pitchFamily="18" charset="0"/>
              </a:rPr>
              <a:t>6 Humble yourselves, therefore, under God’s mighty hand, that he may lift you up in due time. 7 Cast all your anxiety on him because he cares for you. 8 Be self-controlled and alert. Your enemy the devil prowls around like a roaring lion looking for someone to devour. 9 Resist him, standing firm in the faith, because you know </a:t>
            </a:r>
            <a:r>
              <a:rPr lang="en-US" sz="3400" dirty="0" smtClean="0">
                <a:latin typeface="Bodoni MT" panose="02070603080606020203" pitchFamily="18" charset="0"/>
              </a:rPr>
              <a:t>that</a:t>
            </a:r>
            <a:endParaRPr lang="en-CA" sz="3400" dirty="0">
              <a:latin typeface="Bodoni MT" panose="02070603080606020203" pitchFamily="18" charset="0"/>
            </a:endParaRPr>
          </a:p>
        </p:txBody>
      </p:sp>
    </p:spTree>
    <p:extLst>
      <p:ext uri="{BB962C8B-B14F-4D97-AF65-F5344CB8AC3E}">
        <p14:creationId xmlns:p14="http://schemas.microsoft.com/office/powerpoint/2010/main" val="18979997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568978"/>
            <a:ext cx="9144000" cy="3754874"/>
          </a:xfrm>
          <a:prstGeom prst="rect">
            <a:avLst/>
          </a:prstGeom>
          <a:solidFill>
            <a:schemeClr val="accent1">
              <a:alpha val="75000"/>
            </a:schemeClr>
          </a:solidFill>
        </p:spPr>
        <p:txBody>
          <a:bodyPr wrap="square" rtlCol="0">
            <a:spAutoFit/>
          </a:bodyPr>
          <a:lstStyle/>
          <a:p>
            <a:r>
              <a:rPr lang="en-US" sz="3400" dirty="0" smtClean="0">
                <a:latin typeface="Bodoni MT" panose="02070603080606020203" pitchFamily="18" charset="0"/>
              </a:rPr>
              <a:t>your </a:t>
            </a:r>
            <a:r>
              <a:rPr lang="en-US" sz="3400" dirty="0">
                <a:latin typeface="Bodoni MT" panose="02070603080606020203" pitchFamily="18" charset="0"/>
              </a:rPr>
              <a:t>brothers throughout the world are undergoing the same kind of sufferings. 10 And the God of all grace, who called you to his eternal glory in Christ, after you have suffered a little while, will himself restore you and make you strong, firm and steadfast. 11 To him be the power for ever and ever. Amen.</a:t>
            </a:r>
            <a:endParaRPr lang="en-CA" sz="3400" dirty="0">
              <a:latin typeface="Bodoni MT" panose="02070603080606020203" pitchFamily="18" charset="0"/>
            </a:endParaRPr>
          </a:p>
        </p:txBody>
      </p:sp>
    </p:spTree>
    <p:extLst>
      <p:ext uri="{BB962C8B-B14F-4D97-AF65-F5344CB8AC3E}">
        <p14:creationId xmlns:p14="http://schemas.microsoft.com/office/powerpoint/2010/main" val="7015994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3015528"/>
            <a:ext cx="9144000" cy="861774"/>
          </a:xfrm>
          <a:prstGeom prst="rect">
            <a:avLst/>
          </a:prstGeom>
          <a:solidFill>
            <a:schemeClr val="accent1">
              <a:alpha val="75000"/>
            </a:schemeClr>
          </a:solidFill>
        </p:spPr>
        <p:txBody>
          <a:bodyPr wrap="square" rtlCol="0">
            <a:spAutoFit/>
          </a:bodyPr>
          <a:lstStyle/>
          <a:p>
            <a:pPr algn="ctr"/>
            <a:r>
              <a:rPr lang="en-CA" sz="5000" dirty="0" smtClean="0">
                <a:latin typeface="Bodoni MT" panose="02070603080606020203" pitchFamily="18" charset="0"/>
              </a:rPr>
              <a:t>How to Suffer Fruitfully</a:t>
            </a:r>
            <a:endParaRPr lang="en-CA" sz="5000" dirty="0" smtClean="0">
              <a:latin typeface="Bodoni MT" panose="02070603080606020203" pitchFamily="18" charset="0"/>
            </a:endParaRPr>
          </a:p>
        </p:txBody>
      </p:sp>
    </p:spTree>
    <p:extLst>
      <p:ext uri="{BB962C8B-B14F-4D97-AF65-F5344CB8AC3E}">
        <p14:creationId xmlns:p14="http://schemas.microsoft.com/office/powerpoint/2010/main" val="5318922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353534"/>
            <a:ext cx="9144000" cy="4185761"/>
          </a:xfrm>
          <a:prstGeom prst="rect">
            <a:avLst/>
          </a:prstGeom>
          <a:solidFill>
            <a:schemeClr val="accent1">
              <a:alpha val="75000"/>
            </a:schemeClr>
          </a:solidFill>
        </p:spPr>
        <p:txBody>
          <a:bodyPr wrap="square" rtlCol="0">
            <a:spAutoFit/>
          </a:bodyPr>
          <a:lstStyle/>
          <a:p>
            <a:pPr marL="514350" indent="-514350">
              <a:buFont typeface="+mj-lt"/>
              <a:buAutoNum type="arabicPeriod"/>
            </a:pPr>
            <a:r>
              <a:rPr lang="en-US" sz="3800" dirty="0">
                <a:latin typeface="Bodoni MT" panose="02070603080606020203" pitchFamily="18" charset="0"/>
              </a:rPr>
              <a:t>Get your eyes </a:t>
            </a:r>
            <a:r>
              <a:rPr lang="en-US" sz="3800" dirty="0" smtClean="0">
                <a:latin typeface="Bodoni MT" panose="02070603080606020203" pitchFamily="18" charset="0"/>
              </a:rPr>
              <a:t>off </a:t>
            </a:r>
            <a:r>
              <a:rPr lang="en-US" sz="3800" dirty="0">
                <a:latin typeface="Bodoni MT" panose="02070603080606020203" pitchFamily="18" charset="0"/>
              </a:rPr>
              <a:t>yourself (v. 6) </a:t>
            </a:r>
            <a:endParaRPr lang="en-CA" sz="3800" dirty="0">
              <a:latin typeface="Bodoni MT" panose="02070603080606020203" pitchFamily="18" charset="0"/>
            </a:endParaRPr>
          </a:p>
          <a:p>
            <a:pPr marL="514350" lvl="0" indent="-514350">
              <a:buFont typeface="+mj-lt"/>
              <a:buAutoNum type="arabicPeriod"/>
            </a:pPr>
            <a:r>
              <a:rPr lang="en-US" sz="3800" dirty="0" smtClean="0">
                <a:latin typeface="Bodoni MT" panose="02070603080606020203" pitchFamily="18" charset="0"/>
              </a:rPr>
              <a:t>Take </a:t>
            </a:r>
            <a:r>
              <a:rPr lang="en-US" sz="3800" dirty="0">
                <a:latin typeface="Bodoni MT" panose="02070603080606020203" pitchFamily="18" charset="0"/>
              </a:rPr>
              <a:t>time to </a:t>
            </a:r>
            <a:r>
              <a:rPr lang="en-US" sz="3800" dirty="0" smtClean="0">
                <a:latin typeface="Bodoni MT" panose="02070603080606020203" pitchFamily="18" charset="0"/>
              </a:rPr>
              <a:t>lament </a:t>
            </a:r>
            <a:r>
              <a:rPr lang="en-US" sz="3800" dirty="0">
                <a:latin typeface="Bodoni MT" panose="02070603080606020203" pitchFamily="18" charset="0"/>
              </a:rPr>
              <a:t>(v. 7)</a:t>
            </a:r>
            <a:endParaRPr lang="en-CA" sz="3800" dirty="0">
              <a:latin typeface="Bodoni MT" panose="02070603080606020203" pitchFamily="18" charset="0"/>
            </a:endParaRPr>
          </a:p>
          <a:p>
            <a:pPr marL="514350" lvl="0" indent="-514350">
              <a:buFont typeface="+mj-lt"/>
              <a:buAutoNum type="arabicPeriod"/>
            </a:pPr>
            <a:r>
              <a:rPr lang="en-US" sz="3800" dirty="0" smtClean="0">
                <a:latin typeface="Bodoni MT" panose="02070603080606020203" pitchFamily="18" charset="0"/>
              </a:rPr>
              <a:t>Watch out! (v</a:t>
            </a:r>
            <a:r>
              <a:rPr lang="en-US" sz="3800" dirty="0">
                <a:latin typeface="Bodoni MT" panose="02070603080606020203" pitchFamily="18" charset="0"/>
              </a:rPr>
              <a:t>. 8)</a:t>
            </a:r>
            <a:endParaRPr lang="en-CA" sz="3800" dirty="0">
              <a:latin typeface="Bodoni MT" panose="02070603080606020203" pitchFamily="18" charset="0"/>
            </a:endParaRPr>
          </a:p>
          <a:p>
            <a:pPr marL="514350" lvl="0" indent="-514350">
              <a:buFont typeface="+mj-lt"/>
              <a:buAutoNum type="arabicPeriod"/>
            </a:pPr>
            <a:r>
              <a:rPr lang="en-US" sz="3800" dirty="0" smtClean="0">
                <a:latin typeface="Bodoni MT" panose="02070603080606020203" pitchFamily="18" charset="0"/>
              </a:rPr>
              <a:t>Resist the </a:t>
            </a:r>
            <a:r>
              <a:rPr lang="en-US" sz="3800" dirty="0">
                <a:latin typeface="Bodoni MT" panose="02070603080606020203" pitchFamily="18" charset="0"/>
              </a:rPr>
              <a:t>enemy by </a:t>
            </a:r>
            <a:r>
              <a:rPr lang="en-US" sz="3800" dirty="0" smtClean="0">
                <a:latin typeface="Bodoni MT" panose="02070603080606020203" pitchFamily="18" charset="0"/>
              </a:rPr>
              <a:t>standing firm </a:t>
            </a:r>
            <a:r>
              <a:rPr lang="en-US" sz="3800" dirty="0">
                <a:latin typeface="Bodoni MT" panose="02070603080606020203" pitchFamily="18" charset="0"/>
              </a:rPr>
              <a:t>in the faith (v. 9)</a:t>
            </a:r>
            <a:endParaRPr lang="en-CA" sz="3800" dirty="0">
              <a:latin typeface="Bodoni MT" panose="02070603080606020203" pitchFamily="18" charset="0"/>
            </a:endParaRPr>
          </a:p>
          <a:p>
            <a:pPr marL="514350" lvl="0" indent="-514350">
              <a:buFont typeface="+mj-lt"/>
              <a:buAutoNum type="arabicPeriod"/>
            </a:pPr>
            <a:r>
              <a:rPr lang="en-US" sz="3800" dirty="0" smtClean="0">
                <a:latin typeface="Bodoni MT" panose="02070603080606020203" pitchFamily="18" charset="0"/>
              </a:rPr>
              <a:t>Live </a:t>
            </a:r>
            <a:r>
              <a:rPr lang="en-US" sz="3800" dirty="0">
                <a:latin typeface="Bodoni MT" panose="02070603080606020203" pitchFamily="18" charset="0"/>
              </a:rPr>
              <a:t>in </a:t>
            </a:r>
            <a:r>
              <a:rPr lang="en-US" sz="3800" dirty="0" smtClean="0">
                <a:latin typeface="Bodoni MT" panose="02070603080606020203" pitchFamily="18" charset="0"/>
              </a:rPr>
              <a:t>anticipation of </a:t>
            </a:r>
            <a:r>
              <a:rPr lang="en-US" sz="3800" dirty="0">
                <a:latin typeface="Bodoni MT" panose="02070603080606020203" pitchFamily="18" charset="0"/>
              </a:rPr>
              <a:t>God's </a:t>
            </a:r>
            <a:r>
              <a:rPr lang="en-US" sz="3800" dirty="0" smtClean="0">
                <a:latin typeface="Bodoni MT" panose="02070603080606020203" pitchFamily="18" charset="0"/>
              </a:rPr>
              <a:t>strengthening</a:t>
            </a:r>
            <a:r>
              <a:rPr lang="en-US" sz="3800" dirty="0">
                <a:latin typeface="Bodoni MT" panose="02070603080606020203" pitchFamily="18" charset="0"/>
              </a:rPr>
              <a:t> (v. 10)</a:t>
            </a:r>
            <a:endParaRPr lang="en-CA" sz="3800" dirty="0">
              <a:effectLst/>
              <a:latin typeface="Bodoni MT" panose="02070603080606020203" pitchFamily="18" charset="0"/>
            </a:endParaRPr>
          </a:p>
        </p:txBody>
      </p:sp>
    </p:spTree>
    <p:extLst>
      <p:ext uri="{BB962C8B-B14F-4D97-AF65-F5344CB8AC3E}">
        <p14:creationId xmlns:p14="http://schemas.microsoft.com/office/powerpoint/2010/main" val="60749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474152042542-1e794677a34b?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41"/>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umming Junction 1"/>
          <p:cNvSpPr/>
          <p:nvPr/>
        </p:nvSpPr>
        <p:spPr>
          <a:xfrm>
            <a:off x="333829" y="1282793"/>
            <a:ext cx="4659085" cy="4310743"/>
          </a:xfrm>
          <a:prstGeom prst="flowChartSummingJunction">
            <a:avLst/>
          </a:prstGeom>
          <a:solidFill>
            <a:schemeClr val="accent1">
              <a:alpha val="45000"/>
            </a:schemeClr>
          </a:solidFill>
          <a:ln>
            <a:solidFill>
              <a:schemeClr val="accent1">
                <a:shade val="50000"/>
                <a:alpha val="38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950686" y="2853388"/>
            <a:ext cx="3425370" cy="1169551"/>
          </a:xfrm>
          <a:prstGeom prst="rect">
            <a:avLst/>
          </a:prstGeom>
          <a:noFill/>
        </p:spPr>
        <p:txBody>
          <a:bodyPr wrap="square" rtlCol="0">
            <a:spAutoFit/>
          </a:bodyPr>
          <a:lstStyle/>
          <a:p>
            <a:pPr algn="ctr"/>
            <a:r>
              <a:rPr lang="en-CA" sz="7000" dirty="0" smtClean="0">
                <a:latin typeface="Bodoni MT" panose="02070603080606020203" pitchFamily="18" charset="0"/>
              </a:rPr>
              <a:t>ABIDE</a:t>
            </a:r>
            <a:endParaRPr lang="en-CA" sz="7000" dirty="0">
              <a:latin typeface="Bodoni MT" panose="02070603080606020203" pitchFamily="18" charset="0"/>
            </a:endParaRPr>
          </a:p>
        </p:txBody>
      </p:sp>
    </p:spTree>
    <p:extLst>
      <p:ext uri="{BB962C8B-B14F-4D97-AF65-F5344CB8AC3E}">
        <p14:creationId xmlns:p14="http://schemas.microsoft.com/office/powerpoint/2010/main" val="1166811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2246086"/>
            <a:ext cx="9144000" cy="2400657"/>
          </a:xfrm>
          <a:prstGeom prst="rect">
            <a:avLst/>
          </a:prstGeom>
          <a:solidFill>
            <a:schemeClr val="accent1">
              <a:alpha val="75000"/>
            </a:schemeClr>
          </a:solidFill>
        </p:spPr>
        <p:txBody>
          <a:bodyPr wrap="square" rtlCol="0">
            <a:spAutoFit/>
          </a:bodyPr>
          <a:lstStyle/>
          <a:p>
            <a:r>
              <a:rPr lang="en-CA" sz="3000" baseline="30000" dirty="0">
                <a:latin typeface="Bodoni MT" panose="02070603080606020203" pitchFamily="18" charset="0"/>
              </a:rPr>
              <a:t>1</a:t>
            </a:r>
            <a:r>
              <a:rPr lang="en-CA" sz="3000" dirty="0">
                <a:latin typeface="Bodoni MT" panose="02070603080606020203" pitchFamily="18" charset="0"/>
              </a:rPr>
              <a:t> </a:t>
            </a:r>
            <a:r>
              <a:rPr lang="en-US" sz="3000" dirty="0">
                <a:latin typeface="Bodoni MT" panose="02070603080606020203" pitchFamily="18" charset="0"/>
              </a:rPr>
              <a:t>“I am the true vine, and my Father is the gardener. </a:t>
            </a:r>
            <a:r>
              <a:rPr lang="en-CA" sz="3000" baseline="30000" dirty="0">
                <a:latin typeface="Bodoni MT" panose="02070603080606020203" pitchFamily="18" charset="0"/>
              </a:rPr>
              <a:t>2</a:t>
            </a:r>
            <a:r>
              <a:rPr lang="en-CA" sz="3000" dirty="0">
                <a:latin typeface="Bodoni MT" panose="02070603080606020203" pitchFamily="18" charset="0"/>
              </a:rPr>
              <a:t> </a:t>
            </a:r>
            <a:r>
              <a:rPr lang="en-US" sz="3000" dirty="0">
                <a:latin typeface="Bodoni MT" panose="02070603080606020203" pitchFamily="18" charset="0"/>
              </a:rPr>
              <a:t>He cuts off every branch in me that bears no fruit, while every branch that does bear fruit he prunes so that it will be even more fruitful. </a:t>
            </a:r>
            <a:r>
              <a:rPr lang="en-CA" sz="3000" baseline="30000" dirty="0">
                <a:latin typeface="Bodoni MT" panose="02070603080606020203" pitchFamily="18" charset="0"/>
              </a:rPr>
              <a:t>3</a:t>
            </a:r>
            <a:r>
              <a:rPr lang="en-CA" sz="3000" dirty="0">
                <a:latin typeface="Bodoni MT" panose="02070603080606020203" pitchFamily="18" charset="0"/>
              </a:rPr>
              <a:t> </a:t>
            </a:r>
            <a:r>
              <a:rPr lang="en-US" sz="3000" dirty="0">
                <a:latin typeface="Bodoni MT" panose="02070603080606020203" pitchFamily="18" charset="0"/>
              </a:rPr>
              <a:t>You are already clean because of the word I have spoken to you. </a:t>
            </a:r>
            <a:endParaRPr lang="en-CA" sz="3000" dirty="0">
              <a:latin typeface="Bodoni MT" panose="02070603080606020203" pitchFamily="18" charset="0"/>
            </a:endParaRPr>
          </a:p>
        </p:txBody>
      </p:sp>
    </p:spTree>
    <p:extLst>
      <p:ext uri="{BB962C8B-B14F-4D97-AF65-F5344CB8AC3E}">
        <p14:creationId xmlns:p14="http://schemas.microsoft.com/office/powerpoint/2010/main" val="42802481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CA" sz="3200" baseline="30000" dirty="0">
                <a:latin typeface="Bodoni MT" panose="02070603080606020203" pitchFamily="18" charset="0"/>
              </a:rPr>
              <a:t>4</a:t>
            </a:r>
            <a:r>
              <a:rPr lang="en-CA" sz="3200" dirty="0">
                <a:latin typeface="Bodoni MT" panose="02070603080606020203" pitchFamily="18" charset="0"/>
              </a:rPr>
              <a:t> </a:t>
            </a:r>
            <a:r>
              <a:rPr lang="en-US" sz="3200" dirty="0">
                <a:latin typeface="Bodoni MT" panose="02070603080606020203" pitchFamily="18" charset="0"/>
              </a:rPr>
              <a:t>Remain in me, and I will remain in you. No branch can bear fruit by itself; it must remain in the vine. Neither can you bear fruit unless you remain in me. </a:t>
            </a:r>
            <a:r>
              <a:rPr lang="en-CA" sz="3200" baseline="30000" dirty="0">
                <a:latin typeface="Bodoni MT" panose="02070603080606020203" pitchFamily="18" charset="0"/>
              </a:rPr>
              <a:t>5</a:t>
            </a:r>
            <a:r>
              <a:rPr lang="en-CA" sz="3200" dirty="0">
                <a:latin typeface="Bodoni MT" panose="02070603080606020203" pitchFamily="18" charset="0"/>
              </a:rPr>
              <a:t> </a:t>
            </a:r>
            <a:r>
              <a:rPr lang="en-US" sz="3200" dirty="0">
                <a:latin typeface="Bodoni MT" panose="02070603080606020203" pitchFamily="18" charset="0"/>
              </a:rPr>
              <a:t>“I am the vine; you are the branches. If a man remains in me and I in him, he will bear much fruit; apart from me you can do nothing. </a:t>
            </a:r>
            <a:endParaRPr lang="en-CA" sz="3000" dirty="0">
              <a:latin typeface="Bodoni MT" panose="02070603080606020203" pitchFamily="18" charset="0"/>
            </a:endParaRPr>
          </a:p>
        </p:txBody>
      </p:sp>
    </p:spTree>
    <p:extLst>
      <p:ext uri="{BB962C8B-B14F-4D97-AF65-F5344CB8AC3E}">
        <p14:creationId xmlns:p14="http://schemas.microsoft.com/office/powerpoint/2010/main" val="10224265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676700"/>
            <a:ext cx="9144000" cy="3539430"/>
          </a:xfrm>
          <a:prstGeom prst="rect">
            <a:avLst/>
          </a:prstGeom>
          <a:solidFill>
            <a:schemeClr val="accent1">
              <a:alpha val="75000"/>
            </a:schemeClr>
          </a:solidFill>
        </p:spPr>
        <p:txBody>
          <a:bodyPr wrap="square" rtlCol="0">
            <a:spAutoFit/>
          </a:bodyPr>
          <a:lstStyle/>
          <a:p>
            <a:r>
              <a:rPr lang="en-CA" sz="3200" baseline="30000" dirty="0">
                <a:latin typeface="Bodoni MT" panose="02070603080606020203" pitchFamily="18" charset="0"/>
              </a:rPr>
              <a:t>6</a:t>
            </a:r>
            <a:r>
              <a:rPr lang="en-CA" sz="3200" dirty="0">
                <a:latin typeface="Bodoni MT" panose="02070603080606020203" pitchFamily="18" charset="0"/>
              </a:rPr>
              <a:t> </a:t>
            </a:r>
            <a:r>
              <a:rPr lang="en-US" sz="3200" dirty="0">
                <a:latin typeface="Bodoni MT" panose="02070603080606020203" pitchFamily="18" charset="0"/>
              </a:rPr>
              <a:t>If anyone does not remain in me, he is like a branch that is thrown away and withers; such branches are picked up, thrown into the fire and burned. </a:t>
            </a:r>
            <a:r>
              <a:rPr lang="en-CA" sz="3200" baseline="30000" dirty="0">
                <a:latin typeface="Bodoni MT" panose="02070603080606020203" pitchFamily="18" charset="0"/>
              </a:rPr>
              <a:t>7</a:t>
            </a:r>
            <a:r>
              <a:rPr lang="en-CA" sz="3200" dirty="0">
                <a:latin typeface="Bodoni MT" panose="02070603080606020203" pitchFamily="18" charset="0"/>
              </a:rPr>
              <a:t> </a:t>
            </a:r>
            <a:r>
              <a:rPr lang="en-US" sz="3200" dirty="0">
                <a:latin typeface="Bodoni MT" panose="02070603080606020203" pitchFamily="18" charset="0"/>
              </a:rPr>
              <a:t>If you remain in me and my words remain in you, ask whatever you wish, and it will be given you. </a:t>
            </a:r>
            <a:r>
              <a:rPr lang="en-CA" sz="3200" baseline="30000" dirty="0">
                <a:latin typeface="Bodoni MT" panose="02070603080606020203" pitchFamily="18" charset="0"/>
              </a:rPr>
              <a:t>8</a:t>
            </a:r>
            <a:r>
              <a:rPr lang="en-CA" sz="3200" dirty="0">
                <a:latin typeface="Bodoni MT" panose="02070603080606020203" pitchFamily="18" charset="0"/>
              </a:rPr>
              <a:t> </a:t>
            </a:r>
            <a:r>
              <a:rPr lang="en-US" sz="3200" dirty="0">
                <a:latin typeface="Bodoni MT" panose="02070603080606020203" pitchFamily="18" charset="0"/>
              </a:rPr>
              <a:t>This is to my Father’s glory, that you bear much fruit, showing yourselves to be my disciples. </a:t>
            </a:r>
            <a:endParaRPr lang="en-CA" sz="3200" dirty="0">
              <a:latin typeface="Bodoni MT" panose="02070603080606020203" pitchFamily="18" charset="0"/>
            </a:endParaRPr>
          </a:p>
        </p:txBody>
      </p:sp>
    </p:spTree>
    <p:extLst>
      <p:ext uri="{BB962C8B-B14F-4D97-AF65-F5344CB8AC3E}">
        <p14:creationId xmlns:p14="http://schemas.microsoft.com/office/powerpoint/2010/main" val="28388924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15398" y="1922921"/>
            <a:ext cx="9144000" cy="3046988"/>
          </a:xfrm>
          <a:prstGeom prst="rect">
            <a:avLst/>
          </a:prstGeom>
          <a:solidFill>
            <a:schemeClr val="accent1">
              <a:alpha val="75000"/>
            </a:schemeClr>
          </a:solidFill>
        </p:spPr>
        <p:txBody>
          <a:bodyPr wrap="square" rtlCol="0">
            <a:spAutoFit/>
          </a:bodyPr>
          <a:lstStyle/>
          <a:p>
            <a:r>
              <a:rPr lang="en-US" sz="3200" baseline="30000" dirty="0">
                <a:latin typeface="Bodoni MT" panose="02070603080606020203" pitchFamily="18" charset="0"/>
              </a:rPr>
              <a:t>9</a:t>
            </a:r>
            <a:r>
              <a:rPr lang="en-US" sz="3200" dirty="0">
                <a:latin typeface="Bodoni MT" panose="02070603080606020203" pitchFamily="18" charset="0"/>
              </a:rPr>
              <a:t> “As the Father has loved me, so have I loved you. Now remain in my love. </a:t>
            </a:r>
            <a:r>
              <a:rPr lang="en-US" sz="3200" baseline="30000" dirty="0">
                <a:latin typeface="Bodoni MT" panose="02070603080606020203" pitchFamily="18" charset="0"/>
              </a:rPr>
              <a:t>10</a:t>
            </a:r>
            <a:r>
              <a:rPr lang="en-US" sz="3200" dirty="0">
                <a:latin typeface="Bodoni MT" panose="02070603080606020203" pitchFamily="18" charset="0"/>
              </a:rPr>
              <a:t> If you obey my commands, you will remain in my love, just as I have obeyed my Father’s commands and remain in his love. </a:t>
            </a:r>
            <a:r>
              <a:rPr lang="en-US" sz="3200" baseline="30000" dirty="0">
                <a:latin typeface="Bodoni MT" panose="02070603080606020203" pitchFamily="18" charset="0"/>
              </a:rPr>
              <a:t>11</a:t>
            </a:r>
            <a:r>
              <a:rPr lang="en-US" sz="3200" dirty="0">
                <a:latin typeface="Bodoni MT" panose="02070603080606020203" pitchFamily="18" charset="0"/>
              </a:rPr>
              <a:t> I have told you this so that my joy may be in you and that your joy may be complete. </a:t>
            </a:r>
            <a:endParaRPr lang="en-CA" sz="3200" dirty="0">
              <a:latin typeface="Bodoni MT" panose="02070603080606020203" pitchFamily="18" charset="0"/>
            </a:endParaRPr>
          </a:p>
        </p:txBody>
      </p:sp>
    </p:spTree>
    <p:extLst>
      <p:ext uri="{BB962C8B-B14F-4D97-AF65-F5344CB8AC3E}">
        <p14:creationId xmlns:p14="http://schemas.microsoft.com/office/powerpoint/2010/main" val="30341828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Tree>
    <p:extLst>
      <p:ext uri="{BB962C8B-B14F-4D97-AF65-F5344CB8AC3E}">
        <p14:creationId xmlns:p14="http://schemas.microsoft.com/office/powerpoint/2010/main" val="161833533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1676700"/>
            <a:ext cx="9144000" cy="4031873"/>
          </a:xfrm>
          <a:prstGeom prst="rect">
            <a:avLst/>
          </a:prstGeom>
          <a:solidFill>
            <a:schemeClr val="accent1">
              <a:alpha val="75000"/>
            </a:schemeClr>
          </a:solidFill>
        </p:spPr>
        <p:txBody>
          <a:bodyPr wrap="square" rtlCol="0">
            <a:spAutoFit/>
          </a:bodyPr>
          <a:lstStyle/>
          <a:p>
            <a:pPr lvl="0"/>
            <a:r>
              <a:rPr lang="en-CA" sz="3200" dirty="0" smtClean="0">
                <a:latin typeface="Bodoni MT" panose="02070603080606020203" pitchFamily="18" charset="0"/>
              </a:rPr>
              <a:t>Characteristics of Christians who grow in depth and fruitfulness.</a:t>
            </a:r>
          </a:p>
          <a:p>
            <a:pPr lvl="0"/>
            <a:endParaRPr lang="en-CA" sz="3200" dirty="0" smtClean="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Build rituals </a:t>
            </a:r>
            <a:endParaRPr lang="en-CA" sz="3200" dirty="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Maintain </a:t>
            </a:r>
            <a:r>
              <a:rPr lang="en-CA" sz="3200" dirty="0">
                <a:latin typeface="Bodoni MT" panose="02070603080606020203" pitchFamily="18" charset="0"/>
              </a:rPr>
              <a:t>accountability</a:t>
            </a:r>
          </a:p>
          <a:p>
            <a:pPr marL="457200" lvl="0" indent="-457200">
              <a:buFont typeface="Arial" panose="020B0604020202020204" pitchFamily="34" charset="0"/>
              <a:buChar char="•"/>
            </a:pPr>
            <a:r>
              <a:rPr lang="en-CA" sz="3200" dirty="0" smtClean="0">
                <a:latin typeface="Bodoni MT" panose="02070603080606020203" pitchFamily="18" charset="0"/>
              </a:rPr>
              <a:t>Grow </a:t>
            </a:r>
            <a:r>
              <a:rPr lang="en-CA" sz="3200" dirty="0">
                <a:latin typeface="Bodoni MT" panose="02070603080606020203" pitchFamily="18" charset="0"/>
              </a:rPr>
              <a:t>through hardships</a:t>
            </a:r>
          </a:p>
          <a:p>
            <a:pPr marL="457200" lvl="0" indent="-457200">
              <a:buFont typeface="Arial" panose="020B0604020202020204" pitchFamily="34" charset="0"/>
              <a:buChar char="•"/>
            </a:pPr>
            <a:r>
              <a:rPr lang="en-CA" sz="3200" dirty="0" smtClean="0">
                <a:latin typeface="Bodoni MT" panose="02070603080606020203" pitchFamily="18" charset="0"/>
              </a:rPr>
              <a:t>Practice </a:t>
            </a:r>
            <a:r>
              <a:rPr lang="en-CA" sz="3200" dirty="0">
                <a:latin typeface="Bodoni MT" panose="02070603080606020203" pitchFamily="18" charset="0"/>
              </a:rPr>
              <a:t>spiritual </a:t>
            </a:r>
            <a:r>
              <a:rPr lang="en-CA" sz="3200" dirty="0" smtClean="0">
                <a:latin typeface="Bodoni MT" panose="02070603080606020203" pitchFamily="18" charset="0"/>
              </a:rPr>
              <a:t>disciplines</a:t>
            </a:r>
            <a:endParaRPr lang="en-CA" sz="3200" dirty="0">
              <a:latin typeface="Bodoni MT" panose="02070603080606020203" pitchFamily="18" charset="0"/>
            </a:endParaRPr>
          </a:p>
          <a:p>
            <a:pPr marL="457200" lvl="0" indent="-457200">
              <a:buFont typeface="Arial" panose="020B0604020202020204" pitchFamily="34" charset="0"/>
              <a:buChar char="•"/>
            </a:pPr>
            <a:r>
              <a:rPr lang="en-CA" sz="3200" dirty="0" smtClean="0">
                <a:latin typeface="Bodoni MT" panose="02070603080606020203" pitchFamily="18" charset="0"/>
              </a:rPr>
              <a:t>Establish all activity in the gospel of grace</a:t>
            </a:r>
            <a:endParaRPr lang="en-CA" sz="3200" dirty="0">
              <a:latin typeface="Bodoni MT" panose="02070603080606020203" pitchFamily="18" charset="0"/>
            </a:endParaRPr>
          </a:p>
        </p:txBody>
      </p:sp>
    </p:spTree>
    <p:extLst>
      <p:ext uri="{BB962C8B-B14F-4D97-AF65-F5344CB8AC3E}">
        <p14:creationId xmlns:p14="http://schemas.microsoft.com/office/powerpoint/2010/main" val="19365972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Tree>
    <p:extLst>
      <p:ext uri="{BB962C8B-B14F-4D97-AF65-F5344CB8AC3E}">
        <p14:creationId xmlns:p14="http://schemas.microsoft.com/office/powerpoint/2010/main" val="8691189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00"/>
            <a:ext cx="9159398" cy="6114830"/>
          </a:xfrm>
          <a:prstGeom prst="rect">
            <a:avLst/>
          </a:prstGeom>
        </p:spPr>
      </p:pic>
      <p:sp>
        <p:nvSpPr>
          <p:cNvPr id="4" name="TextBox 3"/>
          <p:cNvSpPr txBox="1"/>
          <p:nvPr/>
        </p:nvSpPr>
        <p:spPr>
          <a:xfrm>
            <a:off x="0" y="2707751"/>
            <a:ext cx="9144000" cy="1569660"/>
          </a:xfrm>
          <a:prstGeom prst="rect">
            <a:avLst/>
          </a:prstGeom>
          <a:solidFill>
            <a:schemeClr val="accent1">
              <a:alpha val="75000"/>
            </a:schemeClr>
          </a:solidFill>
        </p:spPr>
        <p:txBody>
          <a:bodyPr wrap="square" rtlCol="0">
            <a:spAutoFit/>
          </a:bodyPr>
          <a:lstStyle/>
          <a:p>
            <a:pPr algn="ctr"/>
            <a:r>
              <a:rPr lang="en-CA" sz="4800" dirty="0" smtClean="0">
                <a:latin typeface="Bodoni MT" panose="02070603080606020203" pitchFamily="18" charset="0"/>
              </a:rPr>
              <a:t>Living in the </a:t>
            </a:r>
          </a:p>
          <a:p>
            <a:pPr algn="ctr"/>
            <a:r>
              <a:rPr lang="en-CA" sz="4800" dirty="0" smtClean="0">
                <a:latin typeface="Bodoni MT" panose="02070603080606020203" pitchFamily="18" charset="0"/>
              </a:rPr>
              <a:t>Overlap of the Ages</a:t>
            </a:r>
            <a:endParaRPr lang="en-CA" sz="4500" dirty="0">
              <a:latin typeface="Bodoni MT" panose="02070603080606020203" pitchFamily="18" charset="0"/>
            </a:endParaRPr>
          </a:p>
        </p:txBody>
      </p:sp>
    </p:spTree>
    <p:extLst>
      <p:ext uri="{BB962C8B-B14F-4D97-AF65-F5344CB8AC3E}">
        <p14:creationId xmlns:p14="http://schemas.microsoft.com/office/powerpoint/2010/main" val="28767178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2929</TotalTime>
  <Words>513</Words>
  <Application>Microsoft Office PowerPoint</Application>
  <PresentationFormat>On-screen Show (4:3)</PresentationFormat>
  <Paragraphs>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Bodoni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34</cp:revision>
  <dcterms:created xsi:type="dcterms:W3CDTF">2017-12-30T16:45:12Z</dcterms:created>
  <dcterms:modified xsi:type="dcterms:W3CDTF">2018-02-10T23:27:46Z</dcterms:modified>
</cp:coreProperties>
</file>