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332" r:id="rId3"/>
    <p:sldId id="333" r:id="rId4"/>
    <p:sldId id="334" r:id="rId5"/>
    <p:sldId id="335" r:id="rId6"/>
    <p:sldId id="336" r:id="rId7"/>
    <p:sldId id="350" r:id="rId8"/>
    <p:sldId id="337" r:id="rId9"/>
    <p:sldId id="338" r:id="rId10"/>
    <p:sldId id="347" r:id="rId11"/>
    <p:sldId id="339" r:id="rId12"/>
    <p:sldId id="342" r:id="rId13"/>
    <p:sldId id="343" r:id="rId14"/>
    <p:sldId id="344" r:id="rId15"/>
    <p:sldId id="348" r:id="rId16"/>
    <p:sldId id="351" r:id="rId17"/>
    <p:sldId id="349" r:id="rId18"/>
    <p:sldId id="352" r:id="rId19"/>
    <p:sldId id="345" r:id="rId20"/>
    <p:sldId id="346" r:id="rId21"/>
    <p:sldId id="32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p:scale>
          <a:sx n="75" d="100"/>
          <a:sy n="75" d="100"/>
        </p:scale>
        <p:origin x="1200"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103F388-05B2-4CA1-85ED-E9207478A6E5}" type="datetimeFigureOut">
              <a:rPr lang="en-CA" smtClean="0"/>
              <a:t>2016-05-07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101863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03F388-05B2-4CA1-85ED-E9207478A6E5}" type="datetimeFigureOut">
              <a:rPr lang="en-CA" smtClean="0"/>
              <a:t>2016-05-07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3696639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03F388-05B2-4CA1-85ED-E9207478A6E5}" type="datetimeFigureOut">
              <a:rPr lang="en-CA" smtClean="0"/>
              <a:t>2016-05-07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422138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03F388-05B2-4CA1-85ED-E9207478A6E5}" type="datetimeFigureOut">
              <a:rPr lang="en-CA" smtClean="0"/>
              <a:t>2016-05-07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407592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03F388-05B2-4CA1-85ED-E9207478A6E5}" type="datetimeFigureOut">
              <a:rPr lang="en-CA" smtClean="0"/>
              <a:t>2016-05-07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2328944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103F388-05B2-4CA1-85ED-E9207478A6E5}" type="datetimeFigureOut">
              <a:rPr lang="en-CA" smtClean="0"/>
              <a:t>2016-05-07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290815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103F388-05B2-4CA1-85ED-E9207478A6E5}" type="datetimeFigureOut">
              <a:rPr lang="en-CA" smtClean="0"/>
              <a:t>2016-05-07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185886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103F388-05B2-4CA1-85ED-E9207478A6E5}" type="datetimeFigureOut">
              <a:rPr lang="en-CA" smtClean="0"/>
              <a:t>2016-05-07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184077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03F388-05B2-4CA1-85ED-E9207478A6E5}" type="datetimeFigureOut">
              <a:rPr lang="en-CA" smtClean="0"/>
              <a:t>2016-05-07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289897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3F388-05B2-4CA1-85ED-E9207478A6E5}" type="datetimeFigureOut">
              <a:rPr lang="en-CA" smtClean="0"/>
              <a:t>2016-05-07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3059440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03F388-05B2-4CA1-85ED-E9207478A6E5}" type="datetimeFigureOut">
              <a:rPr lang="en-CA" smtClean="0"/>
              <a:t>2016-05-07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5123159-6C01-4B69-BA29-F9B54974B595}" type="slidenum">
              <a:rPr lang="en-CA" smtClean="0"/>
              <a:t>‹#›</a:t>
            </a:fld>
            <a:endParaRPr lang="en-CA"/>
          </a:p>
        </p:txBody>
      </p:sp>
    </p:spTree>
    <p:extLst>
      <p:ext uri="{BB962C8B-B14F-4D97-AF65-F5344CB8AC3E}">
        <p14:creationId xmlns:p14="http://schemas.microsoft.com/office/powerpoint/2010/main" val="409531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3F388-05B2-4CA1-85ED-E9207478A6E5}" type="datetimeFigureOut">
              <a:rPr lang="en-CA" smtClean="0"/>
              <a:t>2016-05-07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23159-6C01-4B69-BA29-F9B54974B595}" type="slidenum">
              <a:rPr lang="en-CA" smtClean="0"/>
              <a:t>‹#›</a:t>
            </a:fld>
            <a:endParaRPr lang="en-CA"/>
          </a:p>
        </p:txBody>
      </p:sp>
    </p:spTree>
    <p:extLst>
      <p:ext uri="{BB962C8B-B14F-4D97-AF65-F5344CB8AC3E}">
        <p14:creationId xmlns:p14="http://schemas.microsoft.com/office/powerpoint/2010/main" val="2323233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Rectangle 5"/>
          <p:cNvSpPr/>
          <p:nvPr/>
        </p:nvSpPr>
        <p:spPr>
          <a:xfrm>
            <a:off x="206062" y="2281000"/>
            <a:ext cx="8731876" cy="1600438"/>
          </a:xfrm>
          <a:prstGeom prst="rect">
            <a:avLst/>
          </a:prstGeom>
        </p:spPr>
        <p:txBody>
          <a:bodyPr wrap="square">
            <a:spAutoFit/>
          </a:bodyPr>
          <a:lstStyle/>
          <a:p>
            <a:pPr algn="ctr"/>
            <a:r>
              <a:rPr lang="en-CA" sz="7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Re:new</a:t>
            </a:r>
          </a:p>
          <a:p>
            <a:pPr algn="ctr"/>
            <a:r>
              <a:rPr lang="en-CA" sz="2800"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living in light of the resurrection</a:t>
            </a:r>
            <a:endParaRPr lang="en-CA" sz="2800"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endParaRPr>
          </a:p>
        </p:txBody>
      </p:sp>
    </p:spTree>
    <p:extLst>
      <p:ext uri="{BB962C8B-B14F-4D97-AF65-F5344CB8AC3E}">
        <p14:creationId xmlns:p14="http://schemas.microsoft.com/office/powerpoint/2010/main" val="283642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420888"/>
            <a:ext cx="8208912" cy="1470025"/>
          </a:xfrm>
        </p:spPr>
        <p:txBody>
          <a:bodyPr>
            <a:noAutofit/>
          </a:bodyPr>
          <a:lstStyle/>
          <a:p>
            <a:r>
              <a:rPr lang="en-CA" sz="4000" dirty="0" smtClean="0">
                <a:solidFill>
                  <a:schemeClr val="bg1"/>
                </a:solidFill>
                <a:latin typeface="Century Gothic" panose="020B0502020202020204" pitchFamily="34" charset="0"/>
              </a:rPr>
              <a:t>Parents of young children</a:t>
            </a:r>
            <a:endParaRPr lang="en-CA"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77051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463031"/>
            <a:ext cx="8208912" cy="1470025"/>
          </a:xfrm>
        </p:spPr>
        <p:txBody>
          <a:bodyPr>
            <a:noAutofit/>
          </a:bodyPr>
          <a:lstStyle/>
          <a:p>
            <a:r>
              <a:rPr lang="en-CA" sz="4000" dirty="0">
                <a:solidFill>
                  <a:schemeClr val="bg1"/>
                </a:solidFill>
                <a:latin typeface="Century Gothic" panose="020B0502020202020204" pitchFamily="34" charset="0"/>
              </a:rPr>
              <a:t>The </a:t>
            </a:r>
            <a:r>
              <a:rPr lang="en-CA" sz="4000" dirty="0" smtClean="0">
                <a:solidFill>
                  <a:schemeClr val="bg1"/>
                </a:solidFill>
                <a:latin typeface="Century Gothic" panose="020B0502020202020204" pitchFamily="34" charset="0"/>
              </a:rPr>
              <a:t>Importance </a:t>
            </a:r>
            <a:r>
              <a:rPr lang="en-CA" sz="4000" dirty="0">
                <a:solidFill>
                  <a:schemeClr val="bg1"/>
                </a:solidFill>
                <a:latin typeface="Century Gothic" panose="020B0502020202020204" pitchFamily="34" charset="0"/>
              </a:rPr>
              <a:t>of </a:t>
            </a:r>
            <a:r>
              <a:rPr lang="en-CA" sz="4000" dirty="0" smtClean="0">
                <a:solidFill>
                  <a:schemeClr val="bg1"/>
                </a:solidFill>
                <a:latin typeface="Century Gothic" panose="020B0502020202020204" pitchFamily="34" charset="0"/>
              </a:rPr>
              <a:t>Catechesis</a:t>
            </a:r>
            <a:br>
              <a:rPr lang="en-CA" sz="4000" dirty="0" smtClean="0">
                <a:solidFill>
                  <a:schemeClr val="bg1"/>
                </a:solidFill>
                <a:latin typeface="Century Gothic" panose="020B0502020202020204" pitchFamily="34" charset="0"/>
              </a:rPr>
            </a:br>
            <a:r>
              <a:rPr lang="en-CA" sz="4000" dirty="0">
                <a:solidFill>
                  <a:schemeClr val="bg1"/>
                </a:solidFill>
                <a:latin typeface="Century Gothic" panose="020B0502020202020204" pitchFamily="34" charset="0"/>
              </a:rPr>
              <a:t/>
            </a:r>
            <a:br>
              <a:rPr lang="en-CA" sz="4000" dirty="0">
                <a:solidFill>
                  <a:schemeClr val="bg1"/>
                </a:solidFill>
                <a:latin typeface="Century Gothic" panose="020B0502020202020204" pitchFamily="34" charset="0"/>
              </a:rPr>
            </a:br>
            <a:r>
              <a:rPr lang="en-CA" sz="3200" i="1" dirty="0" smtClean="0">
                <a:solidFill>
                  <a:schemeClr val="bg1"/>
                </a:solidFill>
                <a:latin typeface="Century Gothic" panose="020B0502020202020204" pitchFamily="34" charset="0"/>
              </a:rPr>
              <a:t>catechize</a:t>
            </a:r>
            <a:r>
              <a:rPr lang="en-CA" sz="3200" dirty="0" smtClean="0">
                <a:solidFill>
                  <a:schemeClr val="bg1"/>
                </a:solidFill>
                <a:latin typeface="Century Gothic" panose="020B0502020202020204" pitchFamily="34" charset="0"/>
              </a:rPr>
              <a:t>, “echo back”</a:t>
            </a:r>
            <a:endParaRPr lang="en-CA" sz="3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377214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319015"/>
            <a:ext cx="8208912" cy="1470025"/>
          </a:xfrm>
        </p:spPr>
        <p:txBody>
          <a:bodyPr>
            <a:noAutofit/>
          </a:bodyPr>
          <a:lstStyle/>
          <a:p>
            <a:r>
              <a:rPr lang="en-CA" sz="3800" dirty="0" smtClean="0">
                <a:solidFill>
                  <a:schemeClr val="bg1"/>
                </a:solidFill>
                <a:latin typeface="Century Gothic" panose="020B0502020202020204" pitchFamily="34" charset="0"/>
              </a:rPr>
              <a:t>New City Catechism</a:t>
            </a:r>
            <a:br>
              <a:rPr lang="en-CA" sz="3800" dirty="0" smtClean="0">
                <a:solidFill>
                  <a:schemeClr val="bg1"/>
                </a:solidFill>
                <a:latin typeface="Century Gothic" panose="020B0502020202020204" pitchFamily="34" charset="0"/>
              </a:rPr>
            </a:br>
            <a:r>
              <a:rPr lang="en-CA" sz="3800" dirty="0" smtClean="0">
                <a:solidFill>
                  <a:schemeClr val="bg1"/>
                </a:solidFill>
                <a:latin typeface="Century Gothic" panose="020B0502020202020204" pitchFamily="34" charset="0"/>
              </a:rPr>
              <a:t/>
            </a:r>
            <a:br>
              <a:rPr lang="en-CA" sz="3800" dirty="0" smtClean="0">
                <a:solidFill>
                  <a:schemeClr val="bg1"/>
                </a:solidFill>
                <a:latin typeface="Century Gothic" panose="020B0502020202020204" pitchFamily="34" charset="0"/>
              </a:rPr>
            </a:br>
            <a:r>
              <a:rPr lang="en-CA" sz="3200" dirty="0" smtClean="0">
                <a:solidFill>
                  <a:schemeClr val="bg1"/>
                </a:solidFill>
                <a:latin typeface="Century Gothic" panose="020B0502020202020204" pitchFamily="34" charset="0"/>
              </a:rPr>
              <a:t>www.newcitycatechism.com</a:t>
            </a:r>
            <a:endParaRPr lang="en-CA" sz="3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63054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319015"/>
            <a:ext cx="8208912" cy="1470025"/>
          </a:xfrm>
        </p:spPr>
        <p:txBody>
          <a:bodyPr>
            <a:noAutofit/>
          </a:bodyPr>
          <a:lstStyle/>
          <a:p>
            <a:r>
              <a:rPr lang="en-CA" sz="3800" dirty="0" smtClean="0">
                <a:solidFill>
                  <a:schemeClr val="bg1"/>
                </a:solidFill>
                <a:latin typeface="Century Gothic" panose="020B0502020202020204" pitchFamily="34" charset="0"/>
              </a:rPr>
              <a:t>Family Mission Statement</a:t>
            </a:r>
            <a:endParaRPr lang="en-CA" sz="3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39413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348880"/>
            <a:ext cx="8208912" cy="1470025"/>
          </a:xfrm>
        </p:spPr>
        <p:txBody>
          <a:bodyPr>
            <a:noAutofit/>
          </a:bodyPr>
          <a:lstStyle/>
          <a:p>
            <a:r>
              <a:rPr lang="en-CA" sz="3600" i="1" dirty="0" smtClean="0">
                <a:solidFill>
                  <a:schemeClr val="bg1"/>
                </a:solidFill>
                <a:latin typeface="Century Gothic" panose="020B0502020202020204" pitchFamily="34" charset="0"/>
              </a:rPr>
              <a:t>We </a:t>
            </a:r>
            <a:r>
              <a:rPr lang="en-CA" sz="3600" i="1" dirty="0">
                <a:solidFill>
                  <a:schemeClr val="bg1"/>
                </a:solidFill>
                <a:latin typeface="Century Gothic" panose="020B0502020202020204" pitchFamily="34" charset="0"/>
              </a:rPr>
              <a:t>are not here for ourselves; we live to honor </a:t>
            </a:r>
            <a:r>
              <a:rPr lang="en-CA" sz="3600" i="1" dirty="0" smtClean="0">
                <a:solidFill>
                  <a:schemeClr val="bg1"/>
                </a:solidFill>
                <a:latin typeface="Century Gothic" panose="020B0502020202020204" pitchFamily="34" charset="0"/>
              </a:rPr>
              <a:t>God</a:t>
            </a:r>
            <a:r>
              <a:rPr lang="en-CA" sz="3600" i="1" dirty="0" smtClean="0">
                <a:solidFill>
                  <a:schemeClr val="bg1"/>
                </a:solidFill>
                <a:latin typeface="Century Gothic" panose="020B0502020202020204" pitchFamily="34" charset="0"/>
              </a:rPr>
              <a:t>.</a:t>
            </a:r>
            <a:r>
              <a:rPr lang="en-CA" sz="3600" i="1" dirty="0" smtClean="0">
                <a:solidFill>
                  <a:schemeClr val="bg1"/>
                </a:solidFill>
                <a:latin typeface="Century Gothic" panose="020B0502020202020204" pitchFamily="34" charset="0"/>
              </a:rPr>
              <a:t/>
            </a:r>
            <a:br>
              <a:rPr lang="en-CA" sz="3600" i="1" dirty="0" smtClean="0">
                <a:solidFill>
                  <a:schemeClr val="bg1"/>
                </a:solidFill>
                <a:latin typeface="Century Gothic" panose="020B0502020202020204" pitchFamily="34" charset="0"/>
              </a:rPr>
            </a:br>
            <a:r>
              <a:rPr lang="en-CA" sz="3600" i="1" dirty="0" smtClean="0">
                <a:solidFill>
                  <a:schemeClr val="bg1"/>
                </a:solidFill>
                <a:latin typeface="Century Gothic" panose="020B0502020202020204" pitchFamily="34" charset="0"/>
              </a:rPr>
              <a:t>We </a:t>
            </a:r>
            <a:r>
              <a:rPr lang="en-CA" sz="3600" i="1" dirty="0">
                <a:solidFill>
                  <a:schemeClr val="bg1"/>
                </a:solidFill>
                <a:latin typeface="Century Gothic" panose="020B0502020202020204" pitchFamily="34" charset="0"/>
              </a:rPr>
              <a:t>want to “go viral” for </a:t>
            </a:r>
            <a:r>
              <a:rPr lang="en-CA" sz="3600" i="1" dirty="0" smtClean="0">
                <a:solidFill>
                  <a:schemeClr val="bg1"/>
                </a:solidFill>
                <a:latin typeface="Century Gothic" panose="020B0502020202020204" pitchFamily="34" charset="0"/>
              </a:rPr>
              <a:t>Jesus</a:t>
            </a:r>
            <a:r>
              <a:rPr lang="en-CA" sz="3600" i="1" dirty="0">
                <a:solidFill>
                  <a:schemeClr val="bg1"/>
                </a:solidFill>
                <a:latin typeface="Century Gothic" panose="020B0502020202020204" pitchFamily="34" charset="0"/>
              </a:rPr>
              <a:t/>
            </a:r>
            <a:br>
              <a:rPr lang="en-CA" sz="3600" i="1" dirty="0">
                <a:solidFill>
                  <a:schemeClr val="bg1"/>
                </a:solidFill>
                <a:latin typeface="Century Gothic" panose="020B0502020202020204" pitchFamily="34" charset="0"/>
              </a:rPr>
            </a:br>
            <a:r>
              <a:rPr lang="en-CA" sz="3600" i="1" dirty="0" smtClean="0">
                <a:solidFill>
                  <a:schemeClr val="bg1"/>
                </a:solidFill>
                <a:latin typeface="Century Gothic" panose="020B0502020202020204" pitchFamily="34" charset="0"/>
              </a:rPr>
              <a:t>We </a:t>
            </a:r>
            <a:r>
              <a:rPr lang="en-CA" sz="3600" i="1" dirty="0">
                <a:solidFill>
                  <a:schemeClr val="bg1"/>
                </a:solidFill>
                <a:latin typeface="Century Gothic" panose="020B0502020202020204" pitchFamily="34" charset="0"/>
              </a:rPr>
              <a:t>want to “hang loose” for </a:t>
            </a:r>
            <a:r>
              <a:rPr lang="en-CA" sz="3600" i="1" dirty="0" smtClean="0">
                <a:solidFill>
                  <a:schemeClr val="bg1"/>
                </a:solidFill>
                <a:latin typeface="Century Gothic" panose="020B0502020202020204" pitchFamily="34" charset="0"/>
              </a:rPr>
              <a:t>Jesus</a:t>
            </a:r>
            <a:br>
              <a:rPr lang="en-CA" sz="3600" i="1" dirty="0" smtClean="0">
                <a:solidFill>
                  <a:schemeClr val="bg1"/>
                </a:solidFill>
                <a:latin typeface="Century Gothic" panose="020B0502020202020204" pitchFamily="34" charset="0"/>
              </a:rPr>
            </a:br>
            <a:r>
              <a:rPr lang="en-CA" sz="3600" i="1" dirty="0" smtClean="0">
                <a:solidFill>
                  <a:schemeClr val="bg1"/>
                </a:solidFill>
                <a:latin typeface="Century Gothic" panose="020B0502020202020204" pitchFamily="34" charset="0"/>
              </a:rPr>
              <a:t>We </a:t>
            </a:r>
            <a:r>
              <a:rPr lang="en-CA" sz="3600" i="1" dirty="0">
                <a:solidFill>
                  <a:schemeClr val="bg1"/>
                </a:solidFill>
                <a:latin typeface="Century Gothic" panose="020B0502020202020204" pitchFamily="34" charset="0"/>
              </a:rPr>
              <a:t>make no small plans</a:t>
            </a:r>
          </a:p>
        </p:txBody>
      </p:sp>
    </p:spTree>
    <p:extLst>
      <p:ext uri="{BB962C8B-B14F-4D97-AF65-F5344CB8AC3E}">
        <p14:creationId xmlns:p14="http://schemas.microsoft.com/office/powerpoint/2010/main" val="2971046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420888"/>
            <a:ext cx="8208912" cy="1470025"/>
          </a:xfrm>
        </p:spPr>
        <p:txBody>
          <a:bodyPr>
            <a:noAutofit/>
          </a:bodyPr>
          <a:lstStyle/>
          <a:p>
            <a:r>
              <a:rPr lang="en-CA" sz="4000" dirty="0" smtClean="0">
                <a:solidFill>
                  <a:schemeClr val="bg1"/>
                </a:solidFill>
                <a:latin typeface="Century Gothic" panose="020B0502020202020204" pitchFamily="34" charset="0"/>
              </a:rPr>
              <a:t>Parents of teens</a:t>
            </a:r>
            <a:endParaRPr lang="en-CA"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02493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420888"/>
            <a:ext cx="8208912" cy="1470025"/>
          </a:xfrm>
        </p:spPr>
        <p:txBody>
          <a:bodyPr>
            <a:noAutofit/>
          </a:bodyPr>
          <a:lstStyle/>
          <a:p>
            <a:r>
              <a:rPr lang="en-CA" sz="4000" dirty="0" smtClean="0">
                <a:solidFill>
                  <a:schemeClr val="bg1"/>
                </a:solidFill>
                <a:latin typeface="Century Gothic" panose="020B0502020202020204" pitchFamily="34" charset="0"/>
              </a:rPr>
              <a:t>2 Principles: Grace and Truth</a:t>
            </a:r>
            <a:br>
              <a:rPr lang="en-CA" sz="4000" dirty="0" smtClean="0">
                <a:solidFill>
                  <a:schemeClr val="bg1"/>
                </a:solidFill>
                <a:latin typeface="Century Gothic" panose="020B0502020202020204" pitchFamily="34" charset="0"/>
              </a:rPr>
            </a:br>
            <a:r>
              <a:rPr lang="en-CA" sz="4000" dirty="0">
                <a:solidFill>
                  <a:schemeClr val="bg1"/>
                </a:solidFill>
                <a:latin typeface="Century Gothic" panose="020B0502020202020204" pitchFamily="34" charset="0"/>
              </a:rPr>
              <a:t/>
            </a:r>
            <a:br>
              <a:rPr lang="en-CA" sz="4000" dirty="0">
                <a:solidFill>
                  <a:schemeClr val="bg1"/>
                </a:solidFill>
                <a:latin typeface="Century Gothic" panose="020B0502020202020204" pitchFamily="34" charset="0"/>
              </a:rPr>
            </a:br>
            <a:r>
              <a:rPr lang="en-CA" sz="4000" dirty="0" smtClean="0">
                <a:solidFill>
                  <a:schemeClr val="bg1"/>
                </a:solidFill>
                <a:latin typeface="Century Gothic" panose="020B0502020202020204" pitchFamily="34" charset="0"/>
              </a:rPr>
              <a:t>3 Priorities: </a:t>
            </a:r>
            <a:r>
              <a:rPr lang="en-CA" sz="3400" dirty="0" smtClean="0">
                <a:solidFill>
                  <a:schemeClr val="bg1"/>
                </a:solidFill>
                <a:latin typeface="Century Gothic" panose="020B0502020202020204" pitchFamily="34" charset="0"/>
              </a:rPr>
              <a:t>Affirmation, Boundaries, Consequences</a:t>
            </a:r>
            <a:endParaRPr lang="en-CA" sz="3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5514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420888"/>
            <a:ext cx="8208912" cy="1470025"/>
          </a:xfrm>
        </p:spPr>
        <p:txBody>
          <a:bodyPr>
            <a:noAutofit/>
          </a:bodyPr>
          <a:lstStyle/>
          <a:p>
            <a:r>
              <a:rPr lang="en-CA" sz="4000" dirty="0" smtClean="0">
                <a:solidFill>
                  <a:schemeClr val="bg1"/>
                </a:solidFill>
                <a:latin typeface="Century Gothic" panose="020B0502020202020204" pitchFamily="34" charset="0"/>
              </a:rPr>
              <a:t>Parents of adult children</a:t>
            </a:r>
            <a:endParaRPr lang="en-CA"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43370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420888"/>
            <a:ext cx="8208912" cy="1470025"/>
          </a:xfrm>
        </p:spPr>
        <p:txBody>
          <a:bodyPr>
            <a:noAutofit/>
          </a:bodyPr>
          <a:lstStyle/>
          <a:p>
            <a:pPr algn="l"/>
            <a:r>
              <a:rPr lang="en-US" sz="3600" dirty="0" smtClean="0">
                <a:solidFill>
                  <a:schemeClr val="bg1"/>
                </a:solidFill>
                <a:latin typeface="Century Gothic" panose="020B0502020202020204" pitchFamily="34" charset="0"/>
              </a:rPr>
              <a:t>-Resource </a:t>
            </a:r>
            <a:r>
              <a:rPr lang="en-US" sz="3600" dirty="0">
                <a:solidFill>
                  <a:schemeClr val="bg1"/>
                </a:solidFill>
                <a:latin typeface="Century Gothic" panose="020B0502020202020204" pitchFamily="34" charset="0"/>
              </a:rPr>
              <a:t>your </a:t>
            </a:r>
            <a:r>
              <a:rPr lang="en-US" sz="3600" dirty="0" smtClean="0">
                <a:solidFill>
                  <a:schemeClr val="bg1"/>
                </a:solidFill>
                <a:latin typeface="Century Gothic" panose="020B0502020202020204" pitchFamily="34" charset="0"/>
              </a:rPr>
              <a:t>children</a:t>
            </a:r>
            <a:br>
              <a:rPr lang="en-US" sz="3600" dirty="0" smtClean="0">
                <a:solidFill>
                  <a:schemeClr val="bg1"/>
                </a:solidFill>
                <a:latin typeface="Century Gothic" panose="020B0502020202020204" pitchFamily="34" charset="0"/>
              </a:rPr>
            </a:br>
            <a:r>
              <a:rPr lang="en-US" sz="3600" dirty="0" smtClean="0">
                <a:solidFill>
                  <a:schemeClr val="bg1"/>
                </a:solidFill>
                <a:latin typeface="Century Gothic" panose="020B0502020202020204" pitchFamily="34" charset="0"/>
              </a:rPr>
              <a:t>-Encourage them </a:t>
            </a:r>
            <a:r>
              <a:rPr lang="en-US" sz="3600" dirty="0">
                <a:solidFill>
                  <a:schemeClr val="bg1"/>
                </a:solidFill>
                <a:latin typeface="Century Gothic" panose="020B0502020202020204" pitchFamily="34" charset="0"/>
              </a:rPr>
              <a:t>and ask how you can be praying for </a:t>
            </a:r>
            <a:r>
              <a:rPr lang="en-US" sz="3600" dirty="0" smtClean="0">
                <a:solidFill>
                  <a:schemeClr val="bg1"/>
                </a:solidFill>
                <a:latin typeface="Century Gothic" panose="020B0502020202020204" pitchFamily="34" charset="0"/>
              </a:rPr>
              <a:t>them</a:t>
            </a:r>
            <a:r>
              <a:rPr lang="en-CA" sz="3600" dirty="0" smtClean="0">
                <a:solidFill>
                  <a:schemeClr val="bg1"/>
                </a:solidFill>
                <a:latin typeface="Century Gothic" panose="020B0502020202020204" pitchFamily="34" charset="0"/>
              </a:rPr>
              <a:t/>
            </a:r>
            <a:br>
              <a:rPr lang="en-CA" sz="3600" dirty="0" smtClean="0">
                <a:solidFill>
                  <a:schemeClr val="bg1"/>
                </a:solidFill>
                <a:latin typeface="Century Gothic" panose="020B0502020202020204" pitchFamily="34" charset="0"/>
              </a:rPr>
            </a:br>
            <a:r>
              <a:rPr lang="en-CA" sz="3600" dirty="0">
                <a:solidFill>
                  <a:schemeClr val="bg1"/>
                </a:solidFill>
                <a:latin typeface="Century Gothic" panose="020B0502020202020204" pitchFamily="34" charset="0"/>
              </a:rPr>
              <a:t>-</a:t>
            </a:r>
            <a:r>
              <a:rPr lang="en-US" sz="3600" dirty="0" smtClean="0">
                <a:solidFill>
                  <a:schemeClr val="bg1"/>
                </a:solidFill>
                <a:latin typeface="Century Gothic" panose="020B0502020202020204" pitchFamily="34" charset="0"/>
              </a:rPr>
              <a:t>“</a:t>
            </a:r>
            <a:r>
              <a:rPr lang="en-US" sz="3600" dirty="0">
                <a:solidFill>
                  <a:schemeClr val="bg1"/>
                </a:solidFill>
                <a:latin typeface="Century Gothic" panose="020B0502020202020204" pitchFamily="34" charset="0"/>
              </a:rPr>
              <a:t>What can I do to help</a:t>
            </a:r>
            <a:r>
              <a:rPr lang="en-US" sz="3600" dirty="0" smtClean="0">
                <a:solidFill>
                  <a:schemeClr val="bg1"/>
                </a:solidFill>
                <a:latin typeface="Century Gothic" panose="020B0502020202020204" pitchFamily="34" charset="0"/>
              </a:rPr>
              <a:t>?”</a:t>
            </a:r>
            <a:endParaRPr lang="en-CA"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58745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348880"/>
            <a:ext cx="8208912" cy="1470025"/>
          </a:xfrm>
        </p:spPr>
        <p:txBody>
          <a:bodyPr>
            <a:noAutofit/>
          </a:bodyPr>
          <a:lstStyle/>
          <a:p>
            <a:r>
              <a:rPr lang="en-CA" sz="4200" dirty="0">
                <a:solidFill>
                  <a:schemeClr val="bg1"/>
                </a:solidFill>
                <a:latin typeface="Century Gothic" panose="020B0502020202020204" pitchFamily="34" charset="0"/>
              </a:rPr>
              <a:t>Beyond “Christian-</a:t>
            </a:r>
            <a:r>
              <a:rPr lang="en-CA" sz="4200" i="1" dirty="0" err="1">
                <a:solidFill>
                  <a:schemeClr val="bg1"/>
                </a:solidFill>
                <a:latin typeface="Century Gothic" panose="020B0502020202020204" pitchFamily="34" charset="0"/>
              </a:rPr>
              <a:t>ish</a:t>
            </a:r>
            <a:r>
              <a:rPr lang="en-CA" sz="4200"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1480708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420888"/>
            <a:ext cx="8208912" cy="1470025"/>
          </a:xfrm>
        </p:spPr>
        <p:txBody>
          <a:bodyPr>
            <a:noAutofit/>
          </a:bodyPr>
          <a:lstStyle/>
          <a:p>
            <a:r>
              <a:rPr lang="en-CA" sz="4500" dirty="0" smtClean="0">
                <a:solidFill>
                  <a:schemeClr val="bg1"/>
                </a:solidFill>
                <a:latin typeface="Century Gothic" panose="020B0502020202020204" pitchFamily="34" charset="0"/>
              </a:rPr>
              <a:t>A Faith That Bears Fruit</a:t>
            </a:r>
            <a:endParaRPr lang="en-CA" sz="45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169063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693987"/>
            <a:ext cx="8208912" cy="1470025"/>
          </a:xfrm>
        </p:spPr>
        <p:txBody>
          <a:bodyPr>
            <a:noAutofit/>
          </a:bodyPr>
          <a:lstStyle/>
          <a:p>
            <a:r>
              <a:rPr lang="en-CA" sz="3300" baseline="30000" dirty="0">
                <a:solidFill>
                  <a:schemeClr val="bg1"/>
                </a:solidFill>
                <a:latin typeface="Century Gothic" panose="020B0502020202020204" pitchFamily="34" charset="0"/>
              </a:rPr>
              <a:t>10</a:t>
            </a:r>
            <a:r>
              <a:rPr lang="en-CA" sz="3300" dirty="0">
                <a:solidFill>
                  <a:schemeClr val="bg1"/>
                </a:solidFill>
                <a:latin typeface="Century Gothic" panose="020B0502020202020204" pitchFamily="34" charset="0"/>
              </a:rPr>
              <a:t> </a:t>
            </a:r>
            <a:r>
              <a:rPr lang="en-US" sz="3300" dirty="0">
                <a:solidFill>
                  <a:schemeClr val="bg1"/>
                </a:solidFill>
                <a:latin typeface="Century Gothic" panose="020B0502020202020204" pitchFamily="34" charset="0"/>
              </a:rPr>
              <a:t>I want to know Christ—yes, to know the power of his resurrection and participation in his sufferings, becoming like him in his death, </a:t>
            </a:r>
            <a:r>
              <a:rPr lang="en-CA" sz="3300" baseline="30000" dirty="0">
                <a:solidFill>
                  <a:schemeClr val="bg1"/>
                </a:solidFill>
                <a:latin typeface="Century Gothic" panose="020B0502020202020204" pitchFamily="34" charset="0"/>
              </a:rPr>
              <a:t>11</a:t>
            </a:r>
            <a:r>
              <a:rPr lang="en-CA" sz="3300" dirty="0">
                <a:solidFill>
                  <a:schemeClr val="bg1"/>
                </a:solidFill>
                <a:latin typeface="Century Gothic" panose="020B0502020202020204" pitchFamily="34" charset="0"/>
              </a:rPr>
              <a:t> </a:t>
            </a:r>
            <a:r>
              <a:rPr lang="en-US" sz="3300" dirty="0">
                <a:solidFill>
                  <a:schemeClr val="bg1"/>
                </a:solidFill>
                <a:latin typeface="Century Gothic" panose="020B0502020202020204" pitchFamily="34" charset="0"/>
              </a:rPr>
              <a:t>and so, somehow, attaining to the resurrection from the dead</a:t>
            </a:r>
            <a:r>
              <a:rPr lang="en-US" sz="3300" dirty="0" smtClean="0">
                <a:solidFill>
                  <a:schemeClr val="bg1"/>
                </a:solidFill>
                <a:latin typeface="Century Gothic" panose="020B0502020202020204" pitchFamily="34" charset="0"/>
              </a:rPr>
              <a:t>.</a:t>
            </a:r>
            <a:br>
              <a:rPr lang="en-US" sz="3300" dirty="0" smtClean="0">
                <a:solidFill>
                  <a:schemeClr val="bg1"/>
                </a:solidFill>
                <a:latin typeface="Century Gothic" panose="020B0502020202020204" pitchFamily="34" charset="0"/>
              </a:rPr>
            </a:br>
            <a:r>
              <a:rPr lang="en-US" sz="3300" dirty="0" smtClean="0">
                <a:solidFill>
                  <a:schemeClr val="bg1"/>
                </a:solidFill>
                <a:latin typeface="Century Gothic" panose="020B0502020202020204" pitchFamily="34" charset="0"/>
              </a:rPr>
              <a:t> </a:t>
            </a:r>
            <a:br>
              <a:rPr lang="en-US" sz="3300" dirty="0" smtClean="0">
                <a:solidFill>
                  <a:schemeClr val="bg1"/>
                </a:solidFill>
                <a:latin typeface="Century Gothic" panose="020B0502020202020204" pitchFamily="34" charset="0"/>
              </a:rPr>
            </a:br>
            <a:r>
              <a:rPr lang="en-US" sz="3300" dirty="0" smtClean="0">
                <a:solidFill>
                  <a:schemeClr val="bg1"/>
                </a:solidFill>
                <a:latin typeface="Century Gothic" panose="020B0502020202020204" pitchFamily="34" charset="0"/>
              </a:rPr>
              <a:t>Philippians 3:10-11</a:t>
            </a:r>
            <a:endParaRPr lang="en-CA" sz="3300"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26361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6" name="Rectangle 5"/>
          <p:cNvSpPr/>
          <p:nvPr/>
        </p:nvSpPr>
        <p:spPr>
          <a:xfrm>
            <a:off x="206062" y="2281000"/>
            <a:ext cx="8731876" cy="1600438"/>
          </a:xfrm>
          <a:prstGeom prst="rect">
            <a:avLst/>
          </a:prstGeom>
        </p:spPr>
        <p:txBody>
          <a:bodyPr wrap="square">
            <a:spAutoFit/>
          </a:bodyPr>
          <a:lstStyle/>
          <a:p>
            <a:pPr algn="ctr"/>
            <a:r>
              <a:rPr lang="en-CA" sz="7000" b="1"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Re:new</a:t>
            </a:r>
          </a:p>
          <a:p>
            <a:pPr algn="ctr"/>
            <a:r>
              <a:rPr lang="en-CA" sz="2800" dirty="0" smtClean="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living in light of the resurrection</a:t>
            </a:r>
            <a:endParaRPr lang="en-CA" sz="2800" dirty="0">
              <a:solidFill>
                <a:schemeClr val="bg1"/>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endParaRPr>
          </a:p>
        </p:txBody>
      </p:sp>
    </p:spTree>
    <p:extLst>
      <p:ext uri="{BB962C8B-B14F-4D97-AF65-F5344CB8AC3E}">
        <p14:creationId xmlns:p14="http://schemas.microsoft.com/office/powerpoint/2010/main" val="366455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693987"/>
            <a:ext cx="8208912" cy="1470025"/>
          </a:xfrm>
        </p:spPr>
        <p:txBody>
          <a:bodyPr>
            <a:noAutofit/>
          </a:bodyPr>
          <a:lstStyle/>
          <a:p>
            <a:pPr algn="l"/>
            <a:r>
              <a:rPr lang="en-CA" sz="3400" dirty="0">
                <a:solidFill>
                  <a:schemeClr val="bg1"/>
                </a:solidFill>
                <a:latin typeface="Century Gothic" panose="020B0502020202020204" pitchFamily="34" charset="0"/>
              </a:rPr>
              <a:t>1. Seek spiritual growth, both alone and with others </a:t>
            </a:r>
            <a:br>
              <a:rPr lang="en-CA" sz="3400" dirty="0">
                <a:solidFill>
                  <a:schemeClr val="bg1"/>
                </a:solidFill>
                <a:latin typeface="Century Gothic" panose="020B0502020202020204" pitchFamily="34" charset="0"/>
              </a:rPr>
            </a:br>
            <a:r>
              <a:rPr lang="en-CA" sz="3400" dirty="0" smtClean="0">
                <a:solidFill>
                  <a:schemeClr val="bg1"/>
                </a:solidFill>
                <a:latin typeface="Century Gothic" panose="020B0502020202020204" pitchFamily="34" charset="0"/>
              </a:rPr>
              <a:t>2</a:t>
            </a:r>
            <a:r>
              <a:rPr lang="en-CA" sz="3400" dirty="0">
                <a:solidFill>
                  <a:schemeClr val="bg1"/>
                </a:solidFill>
                <a:latin typeface="Century Gothic" panose="020B0502020202020204" pitchFamily="34" charset="0"/>
              </a:rPr>
              <a:t>. Are keenly aware of God </a:t>
            </a:r>
            <a:br>
              <a:rPr lang="en-CA" sz="3400" dirty="0">
                <a:solidFill>
                  <a:schemeClr val="bg1"/>
                </a:solidFill>
                <a:latin typeface="Century Gothic" panose="020B0502020202020204" pitchFamily="34" charset="0"/>
              </a:rPr>
            </a:br>
            <a:r>
              <a:rPr lang="en-CA" sz="3400" dirty="0" smtClean="0">
                <a:solidFill>
                  <a:schemeClr val="bg1"/>
                </a:solidFill>
                <a:latin typeface="Century Gothic" panose="020B0502020202020204" pitchFamily="34" charset="0"/>
              </a:rPr>
              <a:t>3</a:t>
            </a:r>
            <a:r>
              <a:rPr lang="en-CA" sz="3400" dirty="0">
                <a:solidFill>
                  <a:schemeClr val="bg1"/>
                </a:solidFill>
                <a:latin typeface="Century Gothic" panose="020B0502020202020204" pitchFamily="34" charset="0"/>
              </a:rPr>
              <a:t>. Act out of a commitment to faith in Jesus Christ </a:t>
            </a:r>
            <a:br>
              <a:rPr lang="en-CA" sz="3400" dirty="0">
                <a:solidFill>
                  <a:schemeClr val="bg1"/>
                </a:solidFill>
                <a:latin typeface="Century Gothic" panose="020B0502020202020204" pitchFamily="34" charset="0"/>
              </a:rPr>
            </a:br>
            <a:r>
              <a:rPr lang="en-CA" sz="3400" dirty="0" smtClean="0">
                <a:solidFill>
                  <a:schemeClr val="bg1"/>
                </a:solidFill>
                <a:latin typeface="Century Gothic" panose="020B0502020202020204" pitchFamily="34" charset="0"/>
              </a:rPr>
              <a:t>4</a:t>
            </a:r>
            <a:r>
              <a:rPr lang="en-CA" sz="3400" dirty="0">
                <a:solidFill>
                  <a:schemeClr val="bg1"/>
                </a:solidFill>
                <a:latin typeface="Century Gothic" panose="020B0502020202020204" pitchFamily="34" charset="0"/>
              </a:rPr>
              <a:t>. Make Christian faith a way of life (the Jesus “way”)</a:t>
            </a:r>
            <a:br>
              <a:rPr lang="en-CA" sz="3400" dirty="0">
                <a:solidFill>
                  <a:schemeClr val="bg1"/>
                </a:solidFill>
                <a:latin typeface="Century Gothic" panose="020B0502020202020204" pitchFamily="34" charset="0"/>
              </a:rPr>
            </a:br>
            <a:r>
              <a:rPr lang="en-CA" sz="3400" dirty="0" smtClean="0">
                <a:solidFill>
                  <a:schemeClr val="bg1"/>
                </a:solidFill>
                <a:latin typeface="Century Gothic" panose="020B0502020202020204" pitchFamily="34" charset="0"/>
              </a:rPr>
              <a:t>5</a:t>
            </a:r>
            <a:r>
              <a:rPr lang="en-CA" sz="3400" dirty="0">
                <a:solidFill>
                  <a:schemeClr val="bg1"/>
                </a:solidFill>
                <a:latin typeface="Century Gothic" panose="020B0502020202020204" pitchFamily="34" charset="0"/>
              </a:rPr>
              <a:t>. Live lives of </a:t>
            </a:r>
            <a:r>
              <a:rPr lang="en-CA" sz="3400" dirty="0" smtClean="0">
                <a:solidFill>
                  <a:schemeClr val="bg1"/>
                </a:solidFill>
                <a:latin typeface="Century Gothic" panose="020B0502020202020204" pitchFamily="34" charset="0"/>
              </a:rPr>
              <a:t>service</a:t>
            </a:r>
            <a:endParaRPr lang="en-CA" sz="3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40915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276872"/>
            <a:ext cx="8208912" cy="1470025"/>
          </a:xfrm>
        </p:spPr>
        <p:txBody>
          <a:bodyPr>
            <a:noAutofit/>
          </a:bodyPr>
          <a:lstStyle/>
          <a:p>
            <a:pPr algn="l"/>
            <a:r>
              <a:rPr lang="en-CA" sz="3400" dirty="0">
                <a:solidFill>
                  <a:schemeClr val="bg1"/>
                </a:solidFill>
                <a:latin typeface="Century Gothic" panose="020B0502020202020204" pitchFamily="34" charset="0"/>
              </a:rPr>
              <a:t/>
            </a:r>
            <a:br>
              <a:rPr lang="en-CA" sz="3400" dirty="0">
                <a:solidFill>
                  <a:schemeClr val="bg1"/>
                </a:solidFill>
                <a:latin typeface="Century Gothic" panose="020B0502020202020204" pitchFamily="34" charset="0"/>
              </a:rPr>
            </a:br>
            <a:r>
              <a:rPr lang="en-CA" sz="3400" dirty="0" smtClean="0">
                <a:solidFill>
                  <a:schemeClr val="bg1"/>
                </a:solidFill>
                <a:latin typeface="Century Gothic" panose="020B0502020202020204" pitchFamily="34" charset="0"/>
              </a:rPr>
              <a:t>6</a:t>
            </a:r>
            <a:r>
              <a:rPr lang="en-CA" sz="3400" dirty="0">
                <a:solidFill>
                  <a:schemeClr val="bg1"/>
                </a:solidFill>
                <a:latin typeface="Century Gothic" panose="020B0502020202020204" pitchFamily="34" charset="0"/>
              </a:rPr>
              <a:t>. Reach out to others who are different or in need.</a:t>
            </a:r>
            <a:br>
              <a:rPr lang="en-CA" sz="3400" dirty="0">
                <a:solidFill>
                  <a:schemeClr val="bg1"/>
                </a:solidFill>
                <a:latin typeface="Century Gothic" panose="020B0502020202020204" pitchFamily="34" charset="0"/>
              </a:rPr>
            </a:br>
            <a:r>
              <a:rPr lang="en-CA" sz="3400" dirty="0" smtClean="0">
                <a:solidFill>
                  <a:schemeClr val="bg1"/>
                </a:solidFill>
                <a:latin typeface="Century Gothic" panose="020B0502020202020204" pitchFamily="34" charset="0"/>
              </a:rPr>
              <a:t>7</a:t>
            </a:r>
            <a:r>
              <a:rPr lang="en-CA" sz="3400" dirty="0">
                <a:solidFill>
                  <a:schemeClr val="bg1"/>
                </a:solidFill>
                <a:latin typeface="Century Gothic" panose="020B0502020202020204" pitchFamily="34" charset="0"/>
              </a:rPr>
              <a:t>. Exercise moral </a:t>
            </a:r>
            <a:r>
              <a:rPr lang="en-CA" sz="3400" dirty="0" smtClean="0">
                <a:solidFill>
                  <a:schemeClr val="bg1"/>
                </a:solidFill>
                <a:latin typeface="Century Gothic" panose="020B0502020202020204" pitchFamily="34" charset="0"/>
              </a:rPr>
              <a:t>responsibility</a:t>
            </a:r>
            <a:r>
              <a:rPr lang="en-CA" sz="3400" dirty="0">
                <a:solidFill>
                  <a:schemeClr val="bg1"/>
                </a:solidFill>
                <a:latin typeface="Century Gothic" panose="020B0502020202020204" pitchFamily="34" charset="0"/>
              </a:rPr>
              <a:t/>
            </a:r>
            <a:br>
              <a:rPr lang="en-CA" sz="3400" dirty="0">
                <a:solidFill>
                  <a:schemeClr val="bg1"/>
                </a:solidFill>
                <a:latin typeface="Century Gothic" panose="020B0502020202020204" pitchFamily="34" charset="0"/>
              </a:rPr>
            </a:br>
            <a:r>
              <a:rPr lang="en-CA" sz="3400" dirty="0" smtClean="0">
                <a:solidFill>
                  <a:schemeClr val="bg1"/>
                </a:solidFill>
                <a:latin typeface="Century Gothic" panose="020B0502020202020204" pitchFamily="34" charset="0"/>
              </a:rPr>
              <a:t>8</a:t>
            </a:r>
            <a:r>
              <a:rPr lang="en-CA" sz="3400" dirty="0">
                <a:solidFill>
                  <a:schemeClr val="bg1"/>
                </a:solidFill>
                <a:latin typeface="Century Gothic" panose="020B0502020202020204" pitchFamily="34" charset="0"/>
              </a:rPr>
              <a:t>. Speak publicly about </a:t>
            </a:r>
            <a:r>
              <a:rPr lang="en-CA" sz="3400" dirty="0" smtClean="0">
                <a:solidFill>
                  <a:schemeClr val="bg1"/>
                </a:solidFill>
                <a:latin typeface="Century Gothic" panose="020B0502020202020204" pitchFamily="34" charset="0"/>
              </a:rPr>
              <a:t>faith</a:t>
            </a:r>
            <a:r>
              <a:rPr lang="en-CA" sz="3400" dirty="0">
                <a:solidFill>
                  <a:schemeClr val="bg1"/>
                </a:solidFill>
                <a:latin typeface="Century Gothic" panose="020B0502020202020204" pitchFamily="34" charset="0"/>
              </a:rPr>
              <a:t/>
            </a:r>
            <a:br>
              <a:rPr lang="en-CA" sz="3400" dirty="0">
                <a:solidFill>
                  <a:schemeClr val="bg1"/>
                </a:solidFill>
                <a:latin typeface="Century Gothic" panose="020B0502020202020204" pitchFamily="34" charset="0"/>
              </a:rPr>
            </a:br>
            <a:r>
              <a:rPr lang="en-CA" sz="3400" dirty="0" smtClean="0">
                <a:solidFill>
                  <a:schemeClr val="bg1"/>
                </a:solidFill>
                <a:latin typeface="Century Gothic" panose="020B0502020202020204" pitchFamily="34" charset="0"/>
              </a:rPr>
              <a:t>9</a:t>
            </a:r>
            <a:r>
              <a:rPr lang="en-CA" sz="3400" dirty="0">
                <a:solidFill>
                  <a:schemeClr val="bg1"/>
                </a:solidFill>
                <a:latin typeface="Century Gothic" panose="020B0502020202020204" pitchFamily="34" charset="0"/>
              </a:rPr>
              <a:t>. Possess a positive, hopeful spirit towards others and toward life.</a:t>
            </a:r>
          </a:p>
        </p:txBody>
      </p:sp>
    </p:spTree>
    <p:extLst>
      <p:ext uri="{BB962C8B-B14F-4D97-AF65-F5344CB8AC3E}">
        <p14:creationId xmlns:p14="http://schemas.microsoft.com/office/powerpoint/2010/main" val="2784187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420888"/>
            <a:ext cx="8208912" cy="1470025"/>
          </a:xfrm>
        </p:spPr>
        <p:txBody>
          <a:bodyPr>
            <a:noAutofit/>
          </a:bodyPr>
          <a:lstStyle/>
          <a:p>
            <a:r>
              <a:rPr lang="en-CA" sz="4100" dirty="0" smtClean="0">
                <a:solidFill>
                  <a:schemeClr val="bg1"/>
                </a:solidFill>
                <a:latin typeface="Century Gothic" panose="020B0502020202020204" pitchFamily="34" charset="0"/>
              </a:rPr>
              <a:t>How Do We Get There?</a:t>
            </a:r>
            <a:endParaRPr lang="en-CA" sz="41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32279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535039"/>
            <a:ext cx="8208912" cy="1470025"/>
          </a:xfrm>
        </p:spPr>
        <p:txBody>
          <a:bodyPr>
            <a:noAutofit/>
          </a:bodyPr>
          <a:lstStyle/>
          <a:p>
            <a:r>
              <a:rPr lang="en-CA" sz="3800" dirty="0" smtClean="0">
                <a:solidFill>
                  <a:schemeClr val="bg1"/>
                </a:solidFill>
                <a:latin typeface="Century Gothic" panose="020B0502020202020204" pitchFamily="34" charset="0"/>
              </a:rPr>
              <a:t>1. We Need a Bigger Story</a:t>
            </a:r>
            <a:endParaRPr lang="en-CA" sz="3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38690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0053" y="1088330"/>
            <a:ext cx="5783894" cy="4681340"/>
          </a:xfrm>
          <a:prstGeom prst="rect">
            <a:avLst/>
          </a:prstGeom>
        </p:spPr>
      </p:pic>
    </p:spTree>
    <p:extLst>
      <p:ext uri="{BB962C8B-B14F-4D97-AF65-F5344CB8AC3E}">
        <p14:creationId xmlns:p14="http://schemas.microsoft.com/office/powerpoint/2010/main" val="1278835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204864"/>
            <a:ext cx="8208912" cy="1470025"/>
          </a:xfrm>
        </p:spPr>
        <p:txBody>
          <a:bodyPr>
            <a:noAutofit/>
          </a:bodyPr>
          <a:lstStyle/>
          <a:p>
            <a:r>
              <a:rPr lang="en-CA" sz="3800" dirty="0" smtClean="0">
                <a:solidFill>
                  <a:schemeClr val="bg1"/>
                </a:solidFill>
                <a:latin typeface="Century Gothic" panose="020B0502020202020204" pitchFamily="34" charset="0"/>
              </a:rPr>
              <a:t>happiness </a:t>
            </a:r>
            <a:r>
              <a:rPr lang="en-CA" sz="3800" dirty="0" smtClean="0">
                <a:solidFill>
                  <a:schemeClr val="bg1"/>
                </a:solidFill>
                <a:latin typeface="Century Gothic" panose="020B0502020202020204" pitchFamily="34" charset="0"/>
              </a:rPr>
              <a:t>and success </a:t>
            </a:r>
            <a:br>
              <a:rPr lang="en-CA" sz="3800" dirty="0" smtClean="0">
                <a:solidFill>
                  <a:schemeClr val="bg1"/>
                </a:solidFill>
                <a:latin typeface="Century Gothic" panose="020B0502020202020204" pitchFamily="34" charset="0"/>
              </a:rPr>
            </a:br>
            <a:r>
              <a:rPr lang="en-CA" sz="3800" dirty="0">
                <a:solidFill>
                  <a:schemeClr val="bg1"/>
                </a:solidFill>
                <a:latin typeface="Century Gothic" panose="020B0502020202020204" pitchFamily="34" charset="0"/>
              </a:rPr>
              <a:t/>
            </a:r>
            <a:br>
              <a:rPr lang="en-CA" sz="3800" dirty="0">
                <a:solidFill>
                  <a:schemeClr val="bg1"/>
                </a:solidFill>
                <a:latin typeface="Century Gothic" panose="020B0502020202020204" pitchFamily="34" charset="0"/>
              </a:rPr>
            </a:br>
            <a:r>
              <a:rPr lang="en-CA" sz="3800" dirty="0" smtClean="0">
                <a:solidFill>
                  <a:schemeClr val="bg1"/>
                </a:solidFill>
                <a:latin typeface="Century Gothic" panose="020B0502020202020204" pitchFamily="34" charset="0"/>
              </a:rPr>
              <a:t/>
            </a:r>
            <a:br>
              <a:rPr lang="en-CA" sz="3800" dirty="0" smtClean="0">
                <a:solidFill>
                  <a:schemeClr val="bg1"/>
                </a:solidFill>
                <a:latin typeface="Century Gothic" panose="020B0502020202020204" pitchFamily="34" charset="0"/>
              </a:rPr>
            </a:br>
            <a:r>
              <a:rPr lang="en-CA" sz="3800" dirty="0" smtClean="0">
                <a:solidFill>
                  <a:schemeClr val="bg1"/>
                </a:solidFill>
                <a:latin typeface="Century Gothic" panose="020B0502020202020204" pitchFamily="34" charset="0"/>
              </a:rPr>
              <a:t> wisdom and vocation</a:t>
            </a:r>
            <a:endParaRPr lang="en-CA" sz="3800" dirty="0">
              <a:solidFill>
                <a:schemeClr val="bg1"/>
              </a:solidFill>
              <a:latin typeface="Century Gothic" panose="020B0502020202020204" pitchFamily="34" charset="0"/>
            </a:endParaRPr>
          </a:p>
        </p:txBody>
      </p:sp>
      <p:cxnSp>
        <p:nvCxnSpPr>
          <p:cNvPr id="5" name="Straight Arrow Connector 4"/>
          <p:cNvCxnSpPr/>
          <p:nvPr/>
        </p:nvCxnSpPr>
        <p:spPr>
          <a:xfrm>
            <a:off x="4572000" y="2420888"/>
            <a:ext cx="0" cy="11521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34079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ctrTitle"/>
          </p:nvPr>
        </p:nvSpPr>
        <p:spPr>
          <a:xfrm>
            <a:off x="467544" y="2420888"/>
            <a:ext cx="8208912" cy="1470025"/>
          </a:xfrm>
        </p:spPr>
        <p:txBody>
          <a:bodyPr>
            <a:noAutofit/>
          </a:bodyPr>
          <a:lstStyle/>
          <a:p>
            <a:r>
              <a:rPr lang="en-CA" sz="4000" dirty="0" smtClean="0">
                <a:solidFill>
                  <a:schemeClr val="bg1"/>
                </a:solidFill>
                <a:latin typeface="Century Gothic" panose="020B0502020202020204" pitchFamily="34" charset="0"/>
              </a:rPr>
              <a:t>2. We Need a Better Game Plan</a:t>
            </a:r>
            <a:endParaRPr lang="en-CA"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62648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1733</TotalTime>
  <Words>143</Words>
  <Application>Microsoft Office PowerPoint</Application>
  <PresentationFormat>On-screen Show (4:3)</PresentationFormat>
  <Paragraphs>22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Aharoni</vt:lpstr>
      <vt:lpstr>Arial</vt:lpstr>
      <vt:lpstr>Calibri</vt:lpstr>
      <vt:lpstr>Century Gothic</vt:lpstr>
      <vt:lpstr>Office Theme</vt:lpstr>
      <vt:lpstr>PowerPoint Presentation</vt:lpstr>
      <vt:lpstr>A Faith That Bears Fruit</vt:lpstr>
      <vt:lpstr>1. Seek spiritual growth, both alone and with others  2. Are keenly aware of God  3. Act out of a commitment to faith in Jesus Christ  4. Make Christian faith a way of life (the Jesus “way”) 5. Live lives of service</vt:lpstr>
      <vt:lpstr> 6. Reach out to others who are different or in need. 7. Exercise moral responsibility 8. Speak publicly about faith 9. Possess a positive, hopeful spirit towards others and toward life.</vt:lpstr>
      <vt:lpstr>How Do We Get There?</vt:lpstr>
      <vt:lpstr>1. We Need a Bigger Story</vt:lpstr>
      <vt:lpstr>PowerPoint Presentation</vt:lpstr>
      <vt:lpstr>happiness and success     wisdom and vocation</vt:lpstr>
      <vt:lpstr>2. We Need a Better Game Plan</vt:lpstr>
      <vt:lpstr>Parents of young children</vt:lpstr>
      <vt:lpstr>The Importance of Catechesis  catechize, “echo back”</vt:lpstr>
      <vt:lpstr>New City Catechism  www.newcitycatechism.com</vt:lpstr>
      <vt:lpstr>Family Mission Statement</vt:lpstr>
      <vt:lpstr>We are not here for ourselves; we live to honor God. We want to “go viral” for Jesus We want to “hang loose” for Jesus We make no small plans</vt:lpstr>
      <vt:lpstr>Parents of teens</vt:lpstr>
      <vt:lpstr>2 Principles: Grace and Truth  3 Priorities: Affirmation, Boundaries, Consequences</vt:lpstr>
      <vt:lpstr>Parents of adult children</vt:lpstr>
      <vt:lpstr>-Resource your children -Encourage them and ask how you can be praying for them -“What can I do to help?”</vt:lpstr>
      <vt:lpstr>Beyond “Christian-ish”</vt:lpstr>
      <vt:lpstr>10 I want to know Christ—yes, to know the power of his resurrection and participation in his sufferings, becoming like him in his death, 11 and so, somehow, attaining to the resurrection from the dead.   Philippians 3:10-11</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Strong</dc:creator>
  <cp:lastModifiedBy>Jeff Strong</cp:lastModifiedBy>
  <cp:revision>67</cp:revision>
  <dcterms:created xsi:type="dcterms:W3CDTF">2014-04-24T14:51:28Z</dcterms:created>
  <dcterms:modified xsi:type="dcterms:W3CDTF">2016-05-08T03:06:51Z</dcterms:modified>
</cp:coreProperties>
</file>