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315" r:id="rId5"/>
    <p:sldId id="280" r:id="rId6"/>
    <p:sldId id="325" r:id="rId7"/>
    <p:sldId id="326" r:id="rId8"/>
    <p:sldId id="327" r:id="rId9"/>
    <p:sldId id="328" r:id="rId10"/>
    <p:sldId id="329" r:id="rId11"/>
    <p:sldId id="330" r:id="rId12"/>
    <p:sldId id="334" r:id="rId13"/>
    <p:sldId id="335" r:id="rId14"/>
    <p:sldId id="281" r:id="rId15"/>
    <p:sldId id="332" r:id="rId16"/>
    <p:sldId id="337" r:id="rId17"/>
    <p:sldId id="336" r:id="rId18"/>
    <p:sldId id="302" r:id="rId19"/>
    <p:sldId id="333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9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6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7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0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2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33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68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2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6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5B8B-58BE-46A6-B6D7-5DFC3EE5F4CC}" type="datetimeFigureOut">
              <a:rPr lang="en-CA" smtClean="0"/>
              <a:t>2017-02-11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0CEE-6F71-4086-9237-2EA7EB8616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641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0"/>
            <a:ext cx="8564562" cy="6851650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248400"/>
          </a:xfrm>
        </p:spPr>
        <p:txBody>
          <a:bodyPr numCol="2"/>
          <a:lstStyle/>
          <a:p>
            <a:pPr lvl="0"/>
            <a:r>
              <a:rPr lang="en-CA" altLang="en-US" sz="3400" dirty="0" smtClean="0">
                <a:solidFill>
                  <a:schemeClr val="bg1"/>
                </a:solidFill>
                <a:latin typeface="Riven" pitchFamily="18" charset="0"/>
              </a:rPr>
              <a:t>First Half of Life</a:t>
            </a:r>
            <a:br>
              <a:rPr lang="en-CA" altLang="en-US" sz="3400" dirty="0" smtClean="0">
                <a:solidFill>
                  <a:schemeClr val="bg1"/>
                </a:solidFill>
                <a:latin typeface="Riven" pitchFamily="18" charset="0"/>
              </a:rPr>
            </a:br>
            <a:r>
              <a:rPr lang="en-CA" altLang="en-US" sz="3400" i="1" dirty="0" smtClean="0">
                <a:solidFill>
                  <a:schemeClr val="bg1"/>
                </a:solidFill>
                <a:latin typeface="Riven"/>
              </a:rPr>
              <a:t>Rules and Wilfulness</a:t>
            </a:r>
            <a:br>
              <a:rPr lang="en-CA" altLang="en-US" sz="3400" i="1" dirty="0" smtClean="0">
                <a:solidFill>
                  <a:schemeClr val="bg1"/>
                </a:solidFill>
                <a:latin typeface="Riven"/>
              </a:rPr>
            </a:br>
            <a:r>
              <a:rPr lang="en-CA" altLang="en-US" sz="34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altLang="en-US" sz="3400" i="1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Structure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Routine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Morality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Black/White thinking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Discipline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Hard Work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Ambition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Self-control</a:t>
            </a:r>
            <a:r>
              <a:rPr lang="en-CA" sz="3200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Personal success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Second Half of Life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i="1" dirty="0" smtClean="0">
                <a:solidFill>
                  <a:schemeClr val="bg1"/>
                </a:solidFill>
                <a:latin typeface="Riven"/>
              </a:rPr>
              <a:t>Grace and Willingness</a:t>
            </a:r>
            <a:br>
              <a:rPr lang="en-CA" sz="3200" i="1" dirty="0" smtClean="0">
                <a:solidFill>
                  <a:schemeClr val="bg1"/>
                </a:solidFill>
                <a:latin typeface="Riven"/>
              </a:rPr>
            </a:br>
            <a:r>
              <a:rPr lang="en-CA" sz="32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Riven"/>
              </a:rPr>
            </a:br>
            <a:r>
              <a:rPr lang="en-CA" sz="32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Humility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Simplicity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Faith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Grace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Generosity</a:t>
            </a:r>
            <a:endParaRPr lang="en-CA" altLang="en-US" sz="3200" dirty="0" smtClean="0">
              <a:solidFill>
                <a:schemeClr val="bg1"/>
              </a:solidFill>
              <a:latin typeface="Riven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09800" y="3124200"/>
            <a:ext cx="3581400" cy="1371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438400" y="351761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“A Great Defeat”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1375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4365104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 Bible and the 40’s</a:t>
            </a:r>
          </a:p>
        </p:txBody>
      </p:sp>
    </p:spTree>
    <p:extLst>
      <p:ext uri="{BB962C8B-B14F-4D97-AF65-F5344CB8AC3E}">
        <p14:creationId xmlns:p14="http://schemas.microsoft.com/office/powerpoint/2010/main" val="32932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19:16–22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then a man came up to Jesus and asked, “Teacher, what good thing must I do to get eternal life?”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“Why do you ask me about what is good?” Jesus replied. “There is only One who is good. If you want to enter life, keep the commandments.”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“Which ones?” he inquired. Jesus replied, “ ‘You shall not murder, you shall not commit adultery, you shall not steal, you shall not give false testimony,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 your father and mother,’ and ‘love your neighbor as yourself.’”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these I have kept,” the </a:t>
            </a:r>
            <a:r>
              <a:rPr lang="en-US" sz="3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endParaRPr lang="en-CA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said. “What do I still lack?”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answered, “If you want to be perfect, go, sell your possessions and give to the poor, and you will have treasure in heaven. Then come, follow me.” </a:t>
            </a:r>
            <a:r>
              <a:rPr lang="en-CA" sz="3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CA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young man heard this, he went away sad, because he had great wealth.</a:t>
            </a:r>
            <a:endParaRPr lang="en-CA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4365104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Counsel to those in the 40’s</a:t>
            </a:r>
          </a:p>
        </p:txBody>
      </p:sp>
    </p:spTree>
    <p:extLst>
      <p:ext uri="{BB962C8B-B14F-4D97-AF65-F5344CB8AC3E}">
        <p14:creationId xmlns:p14="http://schemas.microsoft.com/office/powerpoint/2010/main" val="39937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364502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1. Practice disciplines of</a:t>
            </a:r>
          </a:p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“secret defeat”</a:t>
            </a:r>
          </a:p>
        </p:txBody>
      </p:sp>
    </p:spTree>
    <p:extLst>
      <p:ext uri="{BB962C8B-B14F-4D97-AF65-F5344CB8AC3E}">
        <p14:creationId xmlns:p14="http://schemas.microsoft.com/office/powerpoint/2010/main" val="339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Bell MT" panose="02020503060305020303" pitchFamily="18" charset="0"/>
              </a:rPr>
              <a:t>Disciplines of “Secret Defeat”</a:t>
            </a:r>
            <a:endParaRPr lang="en-CA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Deep humility (fasting + confession)</a:t>
            </a:r>
            <a:endParaRPr lang="en-CA" sz="3800" dirty="0" smtClean="0">
              <a:latin typeface="Bell MT" panose="02020503060305020303" pitchFamily="18" charset="0"/>
            </a:endParaRPr>
          </a:p>
          <a:p>
            <a:r>
              <a:rPr lang="en-CA" sz="3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Deep simplicity (tithing/generosity)</a:t>
            </a:r>
          </a:p>
          <a:p>
            <a:r>
              <a:rPr lang="en-CA" sz="3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Deep faith (contemplative prayer)</a:t>
            </a:r>
          </a:p>
          <a:p>
            <a:r>
              <a:rPr lang="en-CA" sz="3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Deep grace (forgiveness + restitution)</a:t>
            </a:r>
          </a:p>
          <a:p>
            <a:r>
              <a:rPr lang="en-CA" sz="3800" dirty="0" smtClean="0">
                <a:solidFill>
                  <a:schemeClr val="bg1"/>
                </a:solidFill>
                <a:latin typeface="Bell MT" panose="02020503060305020303" pitchFamily="18" charset="0"/>
              </a:rPr>
              <a:t>Deep generosity (serving others)</a:t>
            </a:r>
          </a:p>
        </p:txBody>
      </p:sp>
    </p:spTree>
    <p:extLst>
      <p:ext uri="{BB962C8B-B14F-4D97-AF65-F5344CB8AC3E}">
        <p14:creationId xmlns:p14="http://schemas.microsoft.com/office/powerpoint/2010/main" val="2670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3645024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1. Practice disciplines of</a:t>
            </a:r>
          </a:p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“secret defeat”</a:t>
            </a:r>
          </a:p>
          <a:p>
            <a:pPr algn="r"/>
            <a:r>
              <a:rPr lang="en-CA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2. Men vs. Women</a:t>
            </a:r>
          </a:p>
        </p:txBody>
      </p:sp>
    </p:spTree>
    <p:extLst>
      <p:ext uri="{BB962C8B-B14F-4D97-AF65-F5344CB8AC3E}">
        <p14:creationId xmlns:p14="http://schemas.microsoft.com/office/powerpoint/2010/main" val="42823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149080"/>
            <a:ext cx="6063208" cy="11430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How can our church support 40’s in their spiritual journey?</a:t>
            </a:r>
            <a:endParaRPr lang="en-CA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25" y="3717032"/>
            <a:ext cx="8229600" cy="4708525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Acknowledge the mid-life </a:t>
            </a:r>
            <a: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transition </a:t>
            </a:r>
            <a: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and provide supports.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CA" sz="4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Be patient and gracious.</a:t>
            </a:r>
            <a:endParaRPr lang="en-CA" sz="4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861048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500" dirty="0" smtClean="0">
                <a:solidFill>
                  <a:schemeClr val="bg1"/>
                </a:solidFill>
                <a:latin typeface="Bell MT" panose="02020503060305020303" pitchFamily="18" charset="0"/>
              </a:rPr>
              <a:t>A Snapshot of Life </a:t>
            </a:r>
          </a:p>
          <a:p>
            <a:pPr algn="r"/>
            <a:r>
              <a:rPr lang="en-CA" sz="55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in the 40’s</a:t>
            </a:r>
            <a:endParaRPr lang="en-CA" sz="55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8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What are the major spiritual challenges of the 40’s?</a:t>
            </a:r>
            <a:endParaRPr lang="en-CA" sz="5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229200"/>
            <a:ext cx="8462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dirty="0" smtClean="0">
                <a:solidFill>
                  <a:schemeClr val="bg1"/>
                </a:solidFill>
                <a:latin typeface="Bell MT" panose="02020503060305020303" pitchFamily="18" charset="0"/>
              </a:rPr>
              <a:t>Navigating the Mid-Life Transition</a:t>
            </a:r>
            <a:endParaRPr lang="en-CA" sz="45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2213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149080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 Spirituality of the Two Halves of Life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First Half Themes: </a:t>
            </a:r>
          </a:p>
          <a:p>
            <a:pPr algn="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Rules and </a:t>
            </a:r>
            <a:r>
              <a:rPr lang="en-CA" sz="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Wilfullness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0"/>
            <a:ext cx="8564562" cy="6851650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CA" altLang="en-US" sz="3800" dirty="0" smtClean="0">
                <a:solidFill>
                  <a:schemeClr val="bg1"/>
                </a:solidFill>
                <a:latin typeface="Riven" pitchFamily="18" charset="0"/>
              </a:rPr>
              <a:t>First Half of Life</a:t>
            </a:r>
            <a:br>
              <a:rPr lang="en-CA" altLang="en-US" sz="3800" dirty="0" smtClean="0">
                <a:solidFill>
                  <a:schemeClr val="bg1"/>
                </a:solidFill>
                <a:latin typeface="Riven" pitchFamily="18" charset="0"/>
              </a:rPr>
            </a:br>
            <a:r>
              <a:rPr lang="en-CA" altLang="en-US" sz="3800" i="1" dirty="0" smtClean="0">
                <a:solidFill>
                  <a:schemeClr val="bg1"/>
                </a:solidFill>
                <a:latin typeface="Riven"/>
              </a:rPr>
              <a:t>Rules and Wilfulness</a:t>
            </a:r>
            <a:br>
              <a:rPr lang="en-CA" altLang="en-US" sz="3800" i="1" dirty="0" smtClean="0">
                <a:solidFill>
                  <a:schemeClr val="bg1"/>
                </a:solidFill>
                <a:latin typeface="Riven"/>
              </a:rPr>
            </a:br>
            <a:r>
              <a:rPr lang="en-CA" altLang="en-US" sz="38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altLang="en-US" sz="3800" i="1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Structure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Routine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Morality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Black/White thinking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Discipline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Hard Work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>
                <a:solidFill>
                  <a:schemeClr val="bg1"/>
                </a:solidFill>
                <a:latin typeface="Riven"/>
              </a:rPr>
              <a:t>Ambition</a:t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 smtClean="0">
                <a:solidFill>
                  <a:schemeClr val="bg1"/>
                </a:solidFill>
                <a:latin typeface="Riven"/>
              </a:rPr>
              <a:t>Self-control</a:t>
            </a:r>
            <a:r>
              <a:rPr lang="en-CA" sz="3800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800" dirty="0">
                <a:solidFill>
                  <a:schemeClr val="bg1"/>
                </a:solidFill>
                <a:latin typeface="Riven"/>
              </a:rPr>
            </a:br>
            <a:r>
              <a:rPr lang="en-CA" sz="3800" dirty="0" smtClean="0">
                <a:solidFill>
                  <a:schemeClr val="bg1"/>
                </a:solidFill>
                <a:latin typeface="Riven"/>
              </a:rPr>
              <a:t>Achievement</a:t>
            </a:r>
            <a:r>
              <a:rPr lang="en-CA" sz="3200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endParaRPr lang="en-CA" altLang="en-US" sz="3200" dirty="0" smtClean="0">
              <a:solidFill>
                <a:schemeClr val="bg1"/>
              </a:solidFill>
              <a:latin typeface="Riven"/>
            </a:endParaRPr>
          </a:p>
        </p:txBody>
      </p:sp>
    </p:spTree>
    <p:extLst>
      <p:ext uri="{BB962C8B-B14F-4D97-AF65-F5344CB8AC3E}">
        <p14:creationId xmlns:p14="http://schemas.microsoft.com/office/powerpoint/2010/main" val="40705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15"/>
            <a:ext cx="9144000" cy="610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Second Half Themes: </a:t>
            </a:r>
          </a:p>
          <a:p>
            <a:pPr algn="r"/>
            <a:r>
              <a:rPr lang="en-CA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Grace and Willingness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0"/>
            <a:ext cx="8564562" cy="6851650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248400"/>
          </a:xfrm>
        </p:spPr>
        <p:txBody>
          <a:bodyPr numCol="2"/>
          <a:lstStyle/>
          <a:p>
            <a:pPr lvl="0"/>
            <a:r>
              <a:rPr lang="en-CA" altLang="en-US" sz="3400" dirty="0" smtClean="0">
                <a:solidFill>
                  <a:schemeClr val="bg1"/>
                </a:solidFill>
                <a:latin typeface="Riven" pitchFamily="18" charset="0"/>
              </a:rPr>
              <a:t>First Half of Life</a:t>
            </a:r>
            <a:br>
              <a:rPr lang="en-CA" altLang="en-US" sz="3400" dirty="0" smtClean="0">
                <a:solidFill>
                  <a:schemeClr val="bg1"/>
                </a:solidFill>
                <a:latin typeface="Riven" pitchFamily="18" charset="0"/>
              </a:rPr>
            </a:br>
            <a:r>
              <a:rPr lang="en-CA" altLang="en-US" sz="3400" i="1" dirty="0" smtClean="0">
                <a:solidFill>
                  <a:schemeClr val="bg1"/>
                </a:solidFill>
                <a:latin typeface="Riven"/>
              </a:rPr>
              <a:t>Rules and Wilfulness</a:t>
            </a:r>
            <a:br>
              <a:rPr lang="en-CA" altLang="en-US" sz="3400" i="1" dirty="0" smtClean="0">
                <a:solidFill>
                  <a:schemeClr val="bg1"/>
                </a:solidFill>
                <a:latin typeface="Riven"/>
              </a:rPr>
            </a:br>
            <a:r>
              <a:rPr lang="en-CA" altLang="en-US" sz="34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altLang="en-US" sz="3400" i="1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Structure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Routine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Morality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Black/White thinking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Discipline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Hard Work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Ambition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Self-control</a:t>
            </a:r>
            <a:r>
              <a:rPr lang="en-CA" sz="3200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>
                <a:solidFill>
                  <a:schemeClr val="bg1"/>
                </a:solidFill>
                <a:latin typeface="Riven"/>
              </a:rPr>
              <a:t>Personal success</a:t>
            </a:r>
            <a:br>
              <a:rPr lang="en-CA" sz="3200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Second Half of Life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i="1" dirty="0" smtClean="0">
                <a:solidFill>
                  <a:schemeClr val="bg1"/>
                </a:solidFill>
                <a:latin typeface="Riven"/>
              </a:rPr>
              <a:t>Grace and Willingness</a:t>
            </a:r>
            <a:br>
              <a:rPr lang="en-CA" sz="3200" i="1" dirty="0" smtClean="0">
                <a:solidFill>
                  <a:schemeClr val="bg1"/>
                </a:solidFill>
                <a:latin typeface="Riven"/>
              </a:rPr>
            </a:br>
            <a:r>
              <a:rPr lang="en-CA" sz="32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Riven"/>
              </a:rPr>
            </a:br>
            <a:r>
              <a:rPr lang="en-CA" sz="3200" i="1" dirty="0">
                <a:solidFill>
                  <a:schemeClr val="bg1"/>
                </a:solidFill>
                <a:latin typeface="Riven"/>
              </a:rPr>
              <a:t/>
            </a:r>
            <a:br>
              <a:rPr lang="en-CA" sz="3200" i="1" dirty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Humility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Simplicity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Faith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Grace</a:t>
            </a:r>
            <a:br>
              <a:rPr lang="en-CA" sz="3200" dirty="0" smtClean="0">
                <a:solidFill>
                  <a:schemeClr val="bg1"/>
                </a:solidFill>
                <a:latin typeface="Riven"/>
              </a:rPr>
            </a:br>
            <a:r>
              <a:rPr lang="en-CA" sz="3200" dirty="0" smtClean="0">
                <a:solidFill>
                  <a:schemeClr val="bg1"/>
                </a:solidFill>
                <a:latin typeface="Riven"/>
              </a:rPr>
              <a:t>Deep Generosity</a:t>
            </a:r>
            <a:endParaRPr lang="en-CA" altLang="en-US" sz="3200" dirty="0" smtClean="0">
              <a:solidFill>
                <a:schemeClr val="bg1"/>
              </a:solidFill>
              <a:latin typeface="Riven"/>
            </a:endParaRPr>
          </a:p>
        </p:txBody>
      </p:sp>
    </p:spTree>
    <p:extLst>
      <p:ext uri="{BB962C8B-B14F-4D97-AF65-F5344CB8AC3E}">
        <p14:creationId xmlns:p14="http://schemas.microsoft.com/office/powerpoint/2010/main" val="10416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214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Bell MT</vt:lpstr>
      <vt:lpstr>Calibri</vt:lpstr>
      <vt:lpstr>Riven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Half of Life Rules and Wilfulness  Structure Routine Morality Black/White thinking Discipline Hard Work Ambition Self-control Achievement </vt:lpstr>
      <vt:lpstr>PowerPoint Presentation</vt:lpstr>
      <vt:lpstr>First Half of Life Rules and Wilfulness  Structure Routine Morality Black/White thinking Discipline Hard Work Ambition Self-control Personal success Second Half of Life Grace and Willingness   Deep Humility Deep Simplicity Deep Faith Deep Grace Deep Generosity</vt:lpstr>
      <vt:lpstr>First Half of Life Rules and Wilfulness  Structure Routine Morality Black/White thinking Discipline Hard Work Ambition Self-control Personal success Second Half of Life Grace and Willingness   Deep Humility Deep Simplicity Deep Faith Deep Grace Deep Generosity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Disciplines of “Secret Defeat”</vt:lpstr>
      <vt:lpstr>PowerPoint Presentation</vt:lpstr>
      <vt:lpstr>How can our church support 40’s in their spiritual journey?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68</cp:revision>
  <dcterms:created xsi:type="dcterms:W3CDTF">2014-01-12T00:25:16Z</dcterms:created>
  <dcterms:modified xsi:type="dcterms:W3CDTF">2017-02-11T23:34:47Z</dcterms:modified>
</cp:coreProperties>
</file>