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26" r:id="rId3"/>
    <p:sldId id="426" r:id="rId4"/>
    <p:sldId id="428" r:id="rId5"/>
    <p:sldId id="427" r:id="rId6"/>
    <p:sldId id="435" r:id="rId7"/>
    <p:sldId id="440" r:id="rId8"/>
    <p:sldId id="441" r:id="rId9"/>
    <p:sldId id="442" r:id="rId10"/>
    <p:sldId id="443" r:id="rId11"/>
    <p:sldId id="444" r:id="rId12"/>
    <p:sldId id="436" r:id="rId13"/>
    <p:sldId id="446" r:id="rId14"/>
    <p:sldId id="437" r:id="rId15"/>
    <p:sldId id="433" r:id="rId16"/>
    <p:sldId id="438" r:id="rId17"/>
    <p:sldId id="434" r:id="rId18"/>
    <p:sldId id="439" r:id="rId19"/>
    <p:sldId id="431" r:id="rId20"/>
    <p:sldId id="424" r:id="rId21"/>
    <p:sldId id="447" r:id="rId22"/>
    <p:sldId id="450" r:id="rId23"/>
    <p:sldId id="451" r:id="rId24"/>
    <p:sldId id="45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26019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6774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0232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02B569-40B7-401D-9679-74FB18C234DF}" type="datetimeFigureOut">
              <a:rPr lang="en-CA" smtClean="0"/>
              <a:t>2017-11-16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62084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2B569-40B7-401D-9679-74FB18C234DF}" type="datetimeFigureOut">
              <a:rPr lang="en-CA" smtClean="0"/>
              <a:t>2017-11-16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425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02B569-40B7-401D-9679-74FB18C234DF}" type="datetimeFigureOut">
              <a:rPr lang="en-CA" smtClean="0"/>
              <a:t>2017-11-16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56245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02B569-40B7-401D-9679-74FB18C234DF}" type="datetimeFigureOut">
              <a:rPr lang="en-CA" smtClean="0"/>
              <a:t>2017-11-16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68295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02B569-40B7-401D-9679-74FB18C234DF}" type="datetimeFigureOut">
              <a:rPr lang="en-CA" smtClean="0"/>
              <a:t>2017-11-16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24826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2B569-40B7-401D-9679-74FB18C234DF}" type="datetimeFigureOut">
              <a:rPr lang="en-CA" smtClean="0"/>
              <a:t>2017-11-16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351298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412787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2B569-40B7-401D-9679-74FB18C234DF}" type="datetimeFigureOut">
              <a:rPr lang="en-CA" smtClean="0"/>
              <a:t>2017-11-16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4E80F2-5202-4F76-BE22-E22269273537}" type="slidenum">
              <a:rPr lang="en-CA" smtClean="0"/>
              <a:t>‹#›</a:t>
            </a:fld>
            <a:endParaRPr lang="en-CA"/>
          </a:p>
        </p:txBody>
      </p:sp>
    </p:spTree>
    <p:extLst>
      <p:ext uri="{BB962C8B-B14F-4D97-AF65-F5344CB8AC3E}">
        <p14:creationId xmlns:p14="http://schemas.microsoft.com/office/powerpoint/2010/main" val="17286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2B569-40B7-401D-9679-74FB18C234DF}" type="datetimeFigureOut">
              <a:rPr lang="en-CA" smtClean="0"/>
              <a:t>2017-11-16</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E80F2-5202-4F76-BE22-E22269273537}" type="slidenum">
              <a:rPr lang="en-CA" smtClean="0"/>
              <a:t>‹#›</a:t>
            </a:fld>
            <a:endParaRPr lang="en-CA"/>
          </a:p>
        </p:txBody>
      </p:sp>
    </p:spTree>
    <p:extLst>
      <p:ext uri="{BB962C8B-B14F-4D97-AF65-F5344CB8AC3E}">
        <p14:creationId xmlns:p14="http://schemas.microsoft.com/office/powerpoint/2010/main" val="137371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Tree>
    <p:extLst>
      <p:ext uri="{BB962C8B-B14F-4D97-AF65-F5344CB8AC3E}">
        <p14:creationId xmlns:p14="http://schemas.microsoft.com/office/powerpoint/2010/main" val="26957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912" y="812678"/>
            <a:ext cx="8216721" cy="5361724"/>
          </a:xfrm>
          <a:prstGeom prst="rect">
            <a:avLst/>
          </a:prstGeom>
        </p:spPr>
        <p:txBody>
          <a:bodyPr wrap="square">
            <a:spAutoFit/>
          </a:bodyPr>
          <a:lstStyle/>
          <a:p>
            <a:pPr lvl="0">
              <a:lnSpc>
                <a:spcPct val="107000"/>
              </a:lnSpc>
              <a:spcAft>
                <a:spcPts val="800"/>
              </a:spcAft>
              <a:buSzPts val="1000"/>
              <a:tabLst>
                <a:tab pos="457200" algn="l"/>
              </a:tabLst>
            </a:pPr>
            <a:r>
              <a:rPr lang="en-US"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John 12:4–6</a:t>
            </a:r>
            <a:r>
              <a:rPr lang="en-CA"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br>
              <a:rPr lang="en-CA"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CA" sz="32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4</a:t>
            </a:r>
            <a:r>
              <a:rPr lang="en-CA"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But one of his disciples, Judas Iscariot, who was later to betray him, objected, </a:t>
            </a:r>
            <a:r>
              <a:rPr lang="en-CA" sz="32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5</a:t>
            </a:r>
            <a:r>
              <a:rPr lang="en-CA"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“Why wasn’t this perfume sold and the money given to the poor? It was worth a year’s wages.” </a:t>
            </a:r>
            <a:r>
              <a:rPr lang="en-CA" sz="32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6</a:t>
            </a:r>
            <a:r>
              <a:rPr lang="en-CA"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32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He did not say this because he cared about the poor but because he was a thief; as keeper of the money bag, he used to help himself to what was put into it.</a:t>
            </a:r>
            <a:endParaRPr lang="en-CA" sz="32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469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5" y="1875558"/>
            <a:ext cx="8474298" cy="3352456"/>
          </a:xfrm>
          <a:prstGeom prst="rect">
            <a:avLst/>
          </a:prstGeom>
        </p:spPr>
        <p:txBody>
          <a:bodyPr wrap="square">
            <a:spAutoFit/>
          </a:bodyPr>
          <a:lstStyle/>
          <a:p>
            <a:pPr>
              <a:lnSpc>
                <a:spcPct val="107000"/>
              </a:lnSpc>
              <a:spcAft>
                <a:spcPts val="0"/>
              </a:spcAft>
            </a:pPr>
            <a:r>
              <a:rPr lang="en-US" sz="33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John 17:12</a:t>
            </a:r>
            <a:br>
              <a:rPr lang="en-US" sz="33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US" sz="33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While </a:t>
            </a:r>
            <a:r>
              <a:rPr lang="en-US" sz="33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I was with them, I protected them and kept them safe by that name you gave me. None has been lost except the one doomed to destruction so that Scripture would be fulfilled. </a:t>
            </a:r>
            <a:endParaRPr lang="en-CA" sz="33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339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4005330" y="2108638"/>
            <a:ext cx="4553360" cy="2640723"/>
          </a:xfrm>
          <a:prstGeom prst="rect">
            <a:avLst/>
          </a:prstGeom>
        </p:spPr>
        <p:txBody>
          <a:bodyPr wrap="square">
            <a:spAutoFit/>
          </a:bodyPr>
          <a:lstStyle/>
          <a:p>
            <a:pPr algn="ctr">
              <a:lnSpc>
                <a:spcPct val="115000"/>
              </a:lnSpc>
              <a:spcAft>
                <a:spcPts val="1000"/>
              </a:spcAft>
            </a:pPr>
            <a:r>
              <a:rPr lang="en-CA" sz="4800" dirty="0">
                <a:solidFill>
                  <a:schemeClr val="bg1"/>
                </a:solidFill>
                <a:latin typeface="Century Gothic" panose="020B0502020202020204" pitchFamily="34" charset="0"/>
              </a:rPr>
              <a:t>What does a wasted life look like?  </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237574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4005330" y="2108638"/>
            <a:ext cx="4553360" cy="2640723"/>
          </a:xfrm>
          <a:prstGeom prst="rect">
            <a:avLst/>
          </a:prstGeom>
        </p:spPr>
        <p:txBody>
          <a:bodyPr wrap="square">
            <a:spAutoFit/>
          </a:bodyPr>
          <a:lstStyle/>
          <a:p>
            <a:pPr algn="ctr">
              <a:lnSpc>
                <a:spcPct val="115000"/>
              </a:lnSpc>
              <a:spcAft>
                <a:spcPts val="1000"/>
              </a:spcAft>
            </a:pPr>
            <a:r>
              <a:rPr lang="en-CA" sz="4800" dirty="0" smtClean="0">
                <a:solidFill>
                  <a:schemeClr val="bg1"/>
                </a:solidFill>
                <a:latin typeface="Century Gothic" panose="020B0502020202020204" pitchFamily="34" charset="0"/>
              </a:rPr>
              <a:t>5 Ways to Waste Your Life</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973863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188275"/>
            <a:ext cx="4976932" cy="1685077"/>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 Possessions over </a:t>
            </a:r>
            <a:r>
              <a:rPr lang="en-CA" sz="4500" dirty="0">
                <a:solidFill>
                  <a:schemeClr val="bg1"/>
                </a:solidFill>
                <a:latin typeface="Century Gothic" panose="020B0502020202020204" pitchFamily="34" charset="0"/>
                <a:ea typeface="Times New Roman" panose="02020603050405020304" pitchFamily="18" charset="0"/>
                <a:cs typeface="Calibri" panose="020F0502020204030204" pitchFamily="34" charset="0"/>
              </a:rPr>
              <a:t>p</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eople</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354315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6" y="1114506"/>
            <a:ext cx="8847786" cy="4662815"/>
          </a:xfrm>
          <a:prstGeom prst="rect">
            <a:avLst/>
          </a:prstGeom>
        </p:spPr>
        <p:txBody>
          <a:bodyPr wrap="square">
            <a:spAutoFit/>
          </a:bodyPr>
          <a:lstStyle/>
          <a:p>
            <a:r>
              <a:rPr lang="en-US" sz="3300" dirty="0">
                <a:solidFill>
                  <a:schemeClr val="bg1"/>
                </a:solidFill>
                <a:latin typeface="Century Gothic" panose="020B0502020202020204" pitchFamily="34" charset="0"/>
              </a:rPr>
              <a:t>1 Timothy 6:9–10</a:t>
            </a:r>
            <a:endParaRPr lang="en-CA" sz="3300" dirty="0">
              <a:solidFill>
                <a:schemeClr val="bg1"/>
              </a:solidFill>
              <a:latin typeface="Century Gothic" panose="020B0502020202020204" pitchFamily="34" charset="0"/>
            </a:endParaRPr>
          </a:p>
          <a:p>
            <a:r>
              <a:rPr lang="en-CA" sz="3300" baseline="30000" dirty="0">
                <a:solidFill>
                  <a:schemeClr val="bg1"/>
                </a:solidFill>
                <a:latin typeface="Century Gothic" panose="020B0502020202020204" pitchFamily="34" charset="0"/>
              </a:rPr>
              <a:t>9</a:t>
            </a:r>
            <a:r>
              <a:rPr lang="en-CA" sz="3300" dirty="0">
                <a:solidFill>
                  <a:schemeClr val="bg1"/>
                </a:solidFill>
                <a:latin typeface="Century Gothic" panose="020B0502020202020204" pitchFamily="34" charset="0"/>
              </a:rPr>
              <a:t> </a:t>
            </a:r>
            <a:r>
              <a:rPr lang="en-US" sz="3300" dirty="0">
                <a:solidFill>
                  <a:schemeClr val="bg1"/>
                </a:solidFill>
                <a:latin typeface="Century Gothic" panose="020B0502020202020204" pitchFamily="34" charset="0"/>
              </a:rPr>
              <a:t>People who want to get rich fall into temptation and a trap and into many foolish and harmful desires that plunge men into ruin and </a:t>
            </a:r>
            <a:r>
              <a:rPr lang="en-US" sz="3300" b="1" dirty="0">
                <a:solidFill>
                  <a:schemeClr val="bg1"/>
                </a:solidFill>
                <a:latin typeface="Century Gothic" panose="020B0502020202020204" pitchFamily="34" charset="0"/>
              </a:rPr>
              <a:t>destruction. </a:t>
            </a:r>
            <a:r>
              <a:rPr lang="en-CA" sz="3300" baseline="30000" dirty="0">
                <a:solidFill>
                  <a:schemeClr val="bg1"/>
                </a:solidFill>
                <a:latin typeface="Century Gothic" panose="020B0502020202020204" pitchFamily="34" charset="0"/>
              </a:rPr>
              <a:t>10</a:t>
            </a:r>
            <a:r>
              <a:rPr lang="en-CA" sz="3300" dirty="0">
                <a:solidFill>
                  <a:schemeClr val="bg1"/>
                </a:solidFill>
                <a:latin typeface="Century Gothic" panose="020B0502020202020204" pitchFamily="34" charset="0"/>
              </a:rPr>
              <a:t> </a:t>
            </a:r>
            <a:r>
              <a:rPr lang="en-US" sz="3300" dirty="0">
                <a:solidFill>
                  <a:schemeClr val="bg1"/>
                </a:solidFill>
                <a:latin typeface="Century Gothic" panose="020B0502020202020204" pitchFamily="34" charset="0"/>
              </a:rPr>
              <a:t>For the love of money is a root of all kinds of evil. Some people, eager for money, have wandered from the faith and pierced themselves with many griefs. </a:t>
            </a:r>
            <a:endParaRPr lang="en-CA" sz="33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84785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646152" y="2342821"/>
            <a:ext cx="4976932" cy="1685077"/>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2. Religion over regeneration</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35955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702381"/>
            <a:ext cx="8847786" cy="5509200"/>
          </a:xfrm>
          <a:prstGeom prst="rect">
            <a:avLst/>
          </a:prstGeom>
        </p:spPr>
        <p:txBody>
          <a:bodyPr wrap="square">
            <a:spAutoFit/>
          </a:bodyPr>
          <a:lstStyle/>
          <a:p>
            <a:r>
              <a:rPr lang="en-US" sz="3200" dirty="0">
                <a:solidFill>
                  <a:schemeClr val="bg1"/>
                </a:solidFill>
                <a:latin typeface="Century Gothic" panose="020B0502020202020204" pitchFamily="34" charset="0"/>
              </a:rPr>
              <a:t>John </a:t>
            </a:r>
            <a:r>
              <a:rPr lang="en-US" sz="3200" dirty="0" smtClean="0">
                <a:solidFill>
                  <a:schemeClr val="bg1"/>
                </a:solidFill>
                <a:latin typeface="Century Gothic" panose="020B0502020202020204" pitchFamily="34" charset="0"/>
              </a:rPr>
              <a:t>3:1–3</a:t>
            </a:r>
            <a:r>
              <a:rPr lang="en-CA" sz="3200" dirty="0" smtClean="0">
                <a:solidFill>
                  <a:schemeClr val="bg1"/>
                </a:solidFill>
                <a:latin typeface="Century Gothic" panose="020B0502020202020204" pitchFamily="34" charset="0"/>
              </a:rPr>
              <a:t> </a:t>
            </a:r>
            <a:endParaRPr lang="en-CA" sz="3200" dirty="0">
              <a:solidFill>
                <a:schemeClr val="bg1"/>
              </a:solidFill>
              <a:latin typeface="Century Gothic" panose="020B0502020202020204" pitchFamily="34" charset="0"/>
            </a:endParaRPr>
          </a:p>
          <a:p>
            <a:r>
              <a:rPr lang="en-CA" sz="3200" baseline="30000" dirty="0">
                <a:solidFill>
                  <a:schemeClr val="bg1"/>
                </a:solidFill>
                <a:latin typeface="Century Gothic" panose="020B0502020202020204" pitchFamily="34" charset="0"/>
              </a:rPr>
              <a:t>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Now there was a man of the Pharisees named Nicodemus, a member of the Jewish ruling council. </a:t>
            </a:r>
            <a:r>
              <a:rPr lang="en-CA" sz="3200" baseline="30000" dirty="0">
                <a:solidFill>
                  <a:schemeClr val="bg1"/>
                </a:solidFill>
                <a:latin typeface="Century Gothic" panose="020B0502020202020204" pitchFamily="34" charset="0"/>
              </a:rPr>
              <a:t>2</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He came to Jesus at night and said, “Rabbi, we know you are a teacher who has come from God. For no one could perform the miraculous signs you are doing if God were not with him.” </a:t>
            </a:r>
            <a:r>
              <a:rPr lang="en-CA" sz="3200" baseline="30000" dirty="0">
                <a:solidFill>
                  <a:schemeClr val="bg1"/>
                </a:solidFill>
                <a:latin typeface="Century Gothic" panose="020B0502020202020204" pitchFamily="34" charset="0"/>
              </a:rPr>
              <a:t>3</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In reply Jesus declared, “I tell you the truth, no one can see the kingdom of God unless he is born again.”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50626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736304" y="2345999"/>
            <a:ext cx="4976932" cy="1578894"/>
          </a:xfrm>
          <a:prstGeom prst="rect">
            <a:avLst/>
          </a:prstGeom>
        </p:spPr>
        <p:txBody>
          <a:bodyPr wrap="square">
            <a:spAutoFit/>
          </a:bodyPr>
          <a:lstStyle/>
          <a:p>
            <a:pPr algn="ctr">
              <a:lnSpc>
                <a:spcPct val="115000"/>
              </a:lnSpc>
              <a:spcAft>
                <a:spcPts val="1000"/>
              </a:spcAft>
            </a:pPr>
            <a:r>
              <a:rPr lang="en-CA" sz="42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3. Gain the world but lose your soul.</a:t>
            </a:r>
            <a:endParaRPr lang="en-CA" sz="42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455065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612229"/>
            <a:ext cx="8847786" cy="5509200"/>
          </a:xfrm>
          <a:prstGeom prst="rect">
            <a:avLst/>
          </a:prstGeom>
        </p:spPr>
        <p:txBody>
          <a:bodyPr wrap="square">
            <a:spAutoFit/>
          </a:bodyPr>
          <a:lstStyle/>
          <a:p>
            <a:r>
              <a:rPr lang="en-US" sz="3200" dirty="0">
                <a:solidFill>
                  <a:schemeClr val="bg1"/>
                </a:solidFill>
                <a:latin typeface="Century Gothic" panose="020B0502020202020204" pitchFamily="34" charset="0"/>
              </a:rPr>
              <a:t>Mark </a:t>
            </a:r>
            <a:r>
              <a:rPr lang="en-US" sz="3200" dirty="0" smtClean="0">
                <a:solidFill>
                  <a:schemeClr val="bg1"/>
                </a:solidFill>
                <a:latin typeface="Century Gothic" panose="020B0502020202020204" pitchFamily="34" charset="0"/>
              </a:rPr>
              <a:t>8:34–37</a:t>
            </a:r>
            <a:r>
              <a:rPr lang="en-CA" sz="3200" dirty="0" smtClean="0">
                <a:solidFill>
                  <a:schemeClr val="bg1"/>
                </a:solidFill>
                <a:latin typeface="Century Gothic" panose="020B0502020202020204" pitchFamily="34" charset="0"/>
              </a:rPr>
              <a:t> </a:t>
            </a:r>
            <a:endParaRPr lang="en-CA" sz="3200" dirty="0">
              <a:solidFill>
                <a:schemeClr val="bg1"/>
              </a:solidFill>
              <a:latin typeface="Century Gothic" panose="020B0502020202020204" pitchFamily="34" charset="0"/>
            </a:endParaRPr>
          </a:p>
          <a:p>
            <a:r>
              <a:rPr lang="en-CA" sz="3200" baseline="30000" dirty="0">
                <a:solidFill>
                  <a:schemeClr val="bg1"/>
                </a:solidFill>
                <a:latin typeface="Century Gothic" panose="020B0502020202020204" pitchFamily="34" charset="0"/>
              </a:rPr>
              <a:t>34</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Then he called the crowd to him along with his disciples and said: “If anyone would come after me, he must deny himself and take up his cross and follow me. </a:t>
            </a:r>
            <a:r>
              <a:rPr lang="en-CA" sz="3200" baseline="30000" dirty="0">
                <a:solidFill>
                  <a:schemeClr val="bg1"/>
                </a:solidFill>
                <a:latin typeface="Century Gothic" panose="020B0502020202020204" pitchFamily="34" charset="0"/>
              </a:rPr>
              <a:t>35</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For whoever wants to save his life will lose it, but whoever loses his life for me and for the gospel will save it. </a:t>
            </a:r>
            <a:r>
              <a:rPr lang="en-CA" sz="3200" baseline="30000" dirty="0">
                <a:solidFill>
                  <a:schemeClr val="bg1"/>
                </a:solidFill>
                <a:latin typeface="Century Gothic" panose="020B0502020202020204" pitchFamily="34" charset="0"/>
              </a:rPr>
              <a:t>36</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What good is it for a man to gain the whole world, yet forfeit his soul? </a:t>
            </a:r>
            <a:r>
              <a:rPr lang="en-CA" sz="3200" baseline="30000" dirty="0">
                <a:solidFill>
                  <a:schemeClr val="bg1"/>
                </a:solidFill>
                <a:latin typeface="Century Gothic" panose="020B0502020202020204" pitchFamily="34" charset="0"/>
              </a:rPr>
              <a:t>37</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Or what can a man give in exchange for his soul?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745239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14:1-11</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008245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451538" y="2604159"/>
            <a:ext cx="5403366" cy="1649682"/>
          </a:xfrm>
          <a:prstGeom prst="rect">
            <a:avLst/>
          </a:prstGeom>
        </p:spPr>
        <p:txBody>
          <a:bodyPr wrap="square">
            <a:spAutoFit/>
          </a:bodyPr>
          <a:lstStyle/>
          <a:p>
            <a:pPr algn="ctr">
              <a:lnSpc>
                <a:spcPct val="115000"/>
              </a:lnSpc>
              <a:spcAft>
                <a:spcPts val="1000"/>
              </a:spcAft>
            </a:pPr>
            <a:r>
              <a:rPr lang="en-CA" sz="44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4. </a:t>
            </a:r>
            <a:r>
              <a:rPr lang="en-CA" sz="4400" dirty="0">
                <a:solidFill>
                  <a:schemeClr val="bg1"/>
                </a:solidFill>
                <a:latin typeface="Century Gothic" panose="020B0502020202020204" pitchFamily="34" charset="0"/>
              </a:rPr>
              <a:t>Self-exaltation vs. Christ-exaltation</a:t>
            </a:r>
            <a:endParaRPr lang="en-CA" sz="44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3234168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4" y="909678"/>
            <a:ext cx="8087932" cy="4801314"/>
          </a:xfrm>
          <a:prstGeom prst="rect">
            <a:avLst/>
          </a:prstGeom>
        </p:spPr>
        <p:txBody>
          <a:bodyPr wrap="square">
            <a:spAutoFit/>
          </a:bodyPr>
          <a:lstStyle/>
          <a:p>
            <a:r>
              <a:rPr lang="en-US" sz="3400" dirty="0">
                <a:solidFill>
                  <a:schemeClr val="bg1"/>
                </a:solidFill>
                <a:latin typeface="Century Gothic" panose="020B0502020202020204" pitchFamily="34" charset="0"/>
                <a:ea typeface="Times New Roman" panose="02020603050405020304" pitchFamily="18" charset="0"/>
              </a:rPr>
              <a:t>Philippians 3:7–8</a:t>
            </a:r>
            <a:r>
              <a:rPr lang="en-CA" sz="3400" dirty="0">
                <a:solidFill>
                  <a:schemeClr val="bg1"/>
                </a:solidFill>
                <a:latin typeface="Century Gothic" panose="020B0502020202020204" pitchFamily="34" charset="0"/>
                <a:ea typeface="Times New Roman" panose="02020603050405020304" pitchFamily="18" charset="0"/>
              </a:rPr>
              <a:t/>
            </a:r>
            <a:br>
              <a:rPr lang="en-CA" sz="3400" dirty="0">
                <a:solidFill>
                  <a:schemeClr val="bg1"/>
                </a:solidFill>
                <a:latin typeface="Century Gothic" panose="020B0502020202020204" pitchFamily="34" charset="0"/>
                <a:ea typeface="Times New Roman" panose="02020603050405020304" pitchFamily="18" charset="0"/>
              </a:rPr>
            </a:br>
            <a:r>
              <a:rPr lang="en-CA" sz="3400" baseline="30000" dirty="0">
                <a:solidFill>
                  <a:schemeClr val="bg1"/>
                </a:solidFill>
                <a:latin typeface="Century Gothic" panose="020B0502020202020204" pitchFamily="34" charset="0"/>
                <a:ea typeface="Times New Roman" panose="02020603050405020304" pitchFamily="18" charset="0"/>
              </a:rPr>
              <a:t>7</a:t>
            </a:r>
            <a:r>
              <a:rPr lang="en-CA" sz="3400" dirty="0">
                <a:solidFill>
                  <a:schemeClr val="bg1"/>
                </a:solidFill>
                <a:latin typeface="Century Gothic" panose="020B0502020202020204" pitchFamily="34" charset="0"/>
                <a:ea typeface="Times New Roman" panose="02020603050405020304" pitchFamily="18" charset="0"/>
              </a:rPr>
              <a:t> </a:t>
            </a:r>
            <a:r>
              <a:rPr lang="en-US" sz="3400" dirty="0">
                <a:solidFill>
                  <a:schemeClr val="bg1"/>
                </a:solidFill>
                <a:latin typeface="Century Gothic" panose="020B0502020202020204" pitchFamily="34" charset="0"/>
                <a:ea typeface="Times New Roman" panose="02020603050405020304" pitchFamily="18" charset="0"/>
              </a:rPr>
              <a:t>But whatever was to my profit I now consider loss for the sake of Christ. </a:t>
            </a:r>
            <a:r>
              <a:rPr lang="en-CA" sz="3400" baseline="30000" dirty="0">
                <a:solidFill>
                  <a:schemeClr val="bg1"/>
                </a:solidFill>
                <a:latin typeface="Century Gothic" panose="020B0502020202020204" pitchFamily="34" charset="0"/>
                <a:ea typeface="Times New Roman" panose="02020603050405020304" pitchFamily="18" charset="0"/>
              </a:rPr>
              <a:t>8</a:t>
            </a:r>
            <a:r>
              <a:rPr lang="en-CA" sz="3400" dirty="0">
                <a:solidFill>
                  <a:schemeClr val="bg1"/>
                </a:solidFill>
                <a:latin typeface="Century Gothic" panose="020B0502020202020204" pitchFamily="34" charset="0"/>
                <a:ea typeface="Times New Roman" panose="02020603050405020304" pitchFamily="18" charset="0"/>
              </a:rPr>
              <a:t> </a:t>
            </a:r>
            <a:r>
              <a:rPr lang="en-US" sz="3400" dirty="0">
                <a:solidFill>
                  <a:schemeClr val="bg1"/>
                </a:solidFill>
                <a:latin typeface="Century Gothic" panose="020B0502020202020204" pitchFamily="34" charset="0"/>
                <a:ea typeface="Times New Roman" panose="02020603050405020304" pitchFamily="18" charset="0"/>
              </a:rPr>
              <a:t>What is more, I consider everything a loss compared to the surpassing greatness of knowing Christ Jesus my Lord, for whose sake I have lost all things. I consider them rubbish, that I may gain </a:t>
            </a:r>
            <a:r>
              <a:rPr lang="en-US" sz="3400" dirty="0" smtClean="0">
                <a:solidFill>
                  <a:schemeClr val="bg1"/>
                </a:solidFill>
                <a:latin typeface="Century Gothic" panose="020B0502020202020204" pitchFamily="34" charset="0"/>
                <a:ea typeface="Times New Roman" panose="02020603050405020304" pitchFamily="18" charset="0"/>
              </a:rPr>
              <a:t>Christ. </a:t>
            </a:r>
            <a:endParaRPr lang="en-CA" sz="3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34892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593206" y="2604159"/>
            <a:ext cx="5403366" cy="1649682"/>
          </a:xfrm>
          <a:prstGeom prst="rect">
            <a:avLst/>
          </a:prstGeom>
        </p:spPr>
        <p:txBody>
          <a:bodyPr wrap="square">
            <a:spAutoFit/>
          </a:bodyPr>
          <a:lstStyle/>
          <a:p>
            <a:pPr algn="ctr">
              <a:lnSpc>
                <a:spcPct val="115000"/>
              </a:lnSpc>
              <a:spcAft>
                <a:spcPts val="1000"/>
              </a:spcAft>
            </a:pPr>
            <a:r>
              <a:rPr lang="en-CA" sz="44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5. Consumption vs. Contribution</a:t>
            </a:r>
            <a:endParaRPr lang="en-CA" sz="44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497572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516087"/>
            <a:ext cx="8873543" cy="6155659"/>
          </a:xfrm>
          <a:prstGeom prst="rect">
            <a:avLst/>
          </a:prstGeom>
        </p:spPr>
        <p:txBody>
          <a:bodyPr wrap="square">
            <a:spAutoFit/>
          </a:bodyPr>
          <a:lstStyle/>
          <a:p>
            <a:pPr lvl="0">
              <a:lnSpc>
                <a:spcPct val="107000"/>
              </a:lnSpc>
              <a:spcAft>
                <a:spcPts val="800"/>
              </a:spcAft>
              <a:tabLst>
                <a:tab pos="457200" algn="l"/>
              </a:tabLst>
            </a:pP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Luke 12:16–21 </a:t>
            </a:r>
            <a:endParaRPr lang="en-CA" sz="26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tabLst>
                <a:tab pos="457200" algn="l"/>
              </a:tabLst>
            </a:pPr>
            <a:r>
              <a:rPr lang="en-CA" sz="2600" baseline="300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16</a:t>
            </a:r>
            <a:r>
              <a:rPr lang="en-CA" sz="26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And he told them this parable: “The ground of a certain rich man produced a good crop. </a:t>
            </a:r>
            <a:r>
              <a:rPr lang="en-CA" sz="26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17</a:t>
            </a:r>
            <a:r>
              <a:rPr lang="en-CA"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He thought to himself, ‘What shall I do? I have no place to store my crops.’ </a:t>
            </a:r>
            <a:r>
              <a:rPr lang="en-CA" sz="26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18</a:t>
            </a:r>
            <a:r>
              <a:rPr lang="en-CA"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“Then he said, ‘This is what I’ll do. I will tear down my barns and build bigger ones, and there I will store all my grain and my goods. </a:t>
            </a:r>
            <a:r>
              <a:rPr lang="en-CA" sz="26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19</a:t>
            </a:r>
            <a:r>
              <a:rPr lang="en-CA"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And I’ll say to myself, “You have plenty of good things laid up for many years. Take life easy; eat, drink and be merry.” ’ </a:t>
            </a:r>
            <a:r>
              <a:rPr lang="en-CA" sz="26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20</a:t>
            </a:r>
            <a:r>
              <a:rPr lang="en-CA"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“But God said to him, ‘You fool! This very night your life will be demanded from you. Then who will get what you have prepared for yourself?’ </a:t>
            </a:r>
            <a:r>
              <a:rPr lang="en-CA" sz="26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21</a:t>
            </a:r>
            <a:r>
              <a:rPr lang="en-CA"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6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“This is how it will be with anyone who stores up things for himself but is not rich toward God.” </a:t>
            </a:r>
            <a:endParaRPr lang="en-CA" sz="26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36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63662" y="2571297"/>
            <a:ext cx="4553360" cy="1715406"/>
          </a:xfrm>
          <a:prstGeom prst="rect">
            <a:avLst/>
          </a:prstGeom>
        </p:spPr>
        <p:txBody>
          <a:bodyPr wrap="square">
            <a:spAutoFit/>
          </a:bodyPr>
          <a:lstStyle/>
          <a:p>
            <a:pPr algn="ctr">
              <a:lnSpc>
                <a:spcPct val="115000"/>
              </a:lnSpc>
              <a:spcAft>
                <a:spcPts val="1000"/>
              </a:spcAft>
            </a:pPr>
            <a:r>
              <a:rPr lang="en-CA" sz="4800" dirty="0" smtClean="0">
                <a:solidFill>
                  <a:schemeClr val="bg1"/>
                </a:solidFill>
                <a:latin typeface="Century Gothic" panose="020B0502020202020204" pitchFamily="34" charset="0"/>
              </a:rPr>
              <a:t>Don’t Waste Your Life</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2975962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586471"/>
            <a:ext cx="8847786" cy="6001643"/>
          </a:xfrm>
          <a:prstGeom prst="rect">
            <a:avLst/>
          </a:prstGeom>
        </p:spPr>
        <p:txBody>
          <a:bodyPr wrap="square">
            <a:spAutoFit/>
          </a:bodyPr>
          <a:lstStyle/>
          <a:p>
            <a:r>
              <a:rPr lang="en-US" sz="3200" dirty="0" smtClean="0">
                <a:solidFill>
                  <a:schemeClr val="bg1"/>
                </a:solidFill>
                <a:latin typeface="Century Gothic" panose="020B0502020202020204" pitchFamily="34" charset="0"/>
              </a:rPr>
              <a:t>Mark </a:t>
            </a:r>
            <a:r>
              <a:rPr lang="en-US" sz="3200" dirty="0">
                <a:solidFill>
                  <a:schemeClr val="bg1"/>
                </a:solidFill>
                <a:latin typeface="Century Gothic" panose="020B0502020202020204" pitchFamily="34" charset="0"/>
              </a:rPr>
              <a:t>14:1–9 </a:t>
            </a:r>
            <a:endParaRPr lang="en-CA" sz="3200" dirty="0">
              <a:solidFill>
                <a:schemeClr val="bg1"/>
              </a:solidFill>
              <a:latin typeface="Century Gothic" panose="020B0502020202020204" pitchFamily="34" charset="0"/>
            </a:endParaRPr>
          </a:p>
          <a:p>
            <a:r>
              <a:rPr lang="en-US" sz="3200" baseline="30000" dirty="0">
                <a:solidFill>
                  <a:schemeClr val="bg1"/>
                </a:solidFill>
                <a:latin typeface="Century Gothic" panose="020B0502020202020204" pitchFamily="34" charset="0"/>
              </a:rPr>
              <a:t>1</a:t>
            </a:r>
            <a:r>
              <a:rPr lang="en-US" sz="3200" dirty="0">
                <a:solidFill>
                  <a:schemeClr val="bg1"/>
                </a:solidFill>
                <a:latin typeface="Century Gothic" panose="020B0502020202020204" pitchFamily="34" charset="0"/>
              </a:rPr>
              <a:t> Now the Passover and the Feast of Unleavened Bread were only two days away, and the chief priests and the teachers of the law were looking for some sly way to arrest Jesus and kill him. </a:t>
            </a:r>
            <a:r>
              <a:rPr lang="en-US" sz="3200" baseline="30000" dirty="0">
                <a:solidFill>
                  <a:schemeClr val="bg1"/>
                </a:solidFill>
                <a:latin typeface="Century Gothic" panose="020B0502020202020204" pitchFamily="34" charset="0"/>
              </a:rPr>
              <a:t>2</a:t>
            </a:r>
            <a:r>
              <a:rPr lang="en-US" sz="3200" dirty="0">
                <a:solidFill>
                  <a:schemeClr val="bg1"/>
                </a:solidFill>
                <a:latin typeface="Century Gothic" panose="020B0502020202020204" pitchFamily="34" charset="0"/>
              </a:rPr>
              <a:t> “But not during the Feast,” they said, “or the people may riot.” </a:t>
            </a:r>
            <a:r>
              <a:rPr lang="en-US" sz="3200" baseline="30000" dirty="0">
                <a:solidFill>
                  <a:schemeClr val="bg1"/>
                </a:solidFill>
                <a:latin typeface="Century Gothic" panose="020B0502020202020204" pitchFamily="34" charset="0"/>
              </a:rPr>
              <a:t>3</a:t>
            </a:r>
            <a:r>
              <a:rPr lang="en-US" sz="3200" dirty="0">
                <a:solidFill>
                  <a:schemeClr val="bg1"/>
                </a:solidFill>
                <a:latin typeface="Century Gothic" panose="020B0502020202020204" pitchFamily="34" charset="0"/>
              </a:rPr>
              <a:t> While he was in Bethany, reclining at the table in the home of a man known as Simon the Leper, a woman came with an alabaster jar of very expensive perfume, made of pure nard. She broke </a:t>
            </a:r>
            <a:r>
              <a:rPr lang="en-US" sz="3200" dirty="0" smtClean="0">
                <a:solidFill>
                  <a:schemeClr val="bg1"/>
                </a:solidFill>
                <a:latin typeface="Century Gothic" panose="020B0502020202020204" pitchFamily="34" charset="0"/>
              </a:rPr>
              <a:t>the</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444223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6494085"/>
          </a:xfrm>
          <a:prstGeom prst="rect">
            <a:avLst/>
          </a:prstGeom>
        </p:spPr>
        <p:txBody>
          <a:bodyPr wrap="square">
            <a:spAutoFit/>
          </a:bodyPr>
          <a:lstStyle/>
          <a:p>
            <a:r>
              <a:rPr lang="en-US" sz="3200" dirty="0" smtClean="0">
                <a:solidFill>
                  <a:schemeClr val="bg1"/>
                </a:solidFill>
                <a:latin typeface="Century Gothic" panose="020B0502020202020204" pitchFamily="34" charset="0"/>
              </a:rPr>
              <a:t>jar </a:t>
            </a:r>
            <a:r>
              <a:rPr lang="en-US" sz="3200" dirty="0">
                <a:solidFill>
                  <a:schemeClr val="bg1"/>
                </a:solidFill>
                <a:latin typeface="Century Gothic" panose="020B0502020202020204" pitchFamily="34" charset="0"/>
              </a:rPr>
              <a:t>and poured the perfume on his head. </a:t>
            </a:r>
            <a:r>
              <a:rPr lang="en-US" sz="3200" baseline="30000" dirty="0">
                <a:solidFill>
                  <a:schemeClr val="bg1"/>
                </a:solidFill>
                <a:latin typeface="Century Gothic" panose="020B0502020202020204" pitchFamily="34" charset="0"/>
              </a:rPr>
              <a:t>4</a:t>
            </a:r>
            <a:r>
              <a:rPr lang="en-US" sz="3200" dirty="0">
                <a:solidFill>
                  <a:schemeClr val="bg1"/>
                </a:solidFill>
                <a:latin typeface="Century Gothic" panose="020B0502020202020204" pitchFamily="34" charset="0"/>
              </a:rPr>
              <a:t> Some of those present were saying indignantly to one another, “Why this waste of perfume? </a:t>
            </a:r>
            <a:r>
              <a:rPr lang="en-US" sz="3200" baseline="30000" dirty="0">
                <a:solidFill>
                  <a:schemeClr val="bg1"/>
                </a:solidFill>
                <a:latin typeface="Century Gothic" panose="020B0502020202020204" pitchFamily="34" charset="0"/>
              </a:rPr>
              <a:t>5</a:t>
            </a:r>
            <a:r>
              <a:rPr lang="en-US" sz="3200" dirty="0">
                <a:solidFill>
                  <a:schemeClr val="bg1"/>
                </a:solidFill>
                <a:latin typeface="Century Gothic" panose="020B0502020202020204" pitchFamily="34" charset="0"/>
              </a:rPr>
              <a:t> It could have been sold for more than a year’s wages and the money given to the poor.” And they rebuked her harshly. </a:t>
            </a:r>
            <a:r>
              <a:rPr lang="en-US" sz="3200" baseline="30000" dirty="0">
                <a:solidFill>
                  <a:schemeClr val="bg1"/>
                </a:solidFill>
                <a:latin typeface="Century Gothic" panose="020B0502020202020204" pitchFamily="34" charset="0"/>
              </a:rPr>
              <a:t>6</a:t>
            </a:r>
            <a:r>
              <a:rPr lang="en-US" sz="3200" dirty="0">
                <a:solidFill>
                  <a:schemeClr val="bg1"/>
                </a:solidFill>
                <a:latin typeface="Century Gothic" panose="020B0502020202020204" pitchFamily="34" charset="0"/>
              </a:rPr>
              <a:t> “Leave her alone,” said Jesus. “Why are you bothering her? She has done a beautiful thing to me. </a:t>
            </a:r>
            <a:r>
              <a:rPr lang="en-US" sz="3200" baseline="30000" dirty="0">
                <a:solidFill>
                  <a:schemeClr val="bg1"/>
                </a:solidFill>
                <a:latin typeface="Century Gothic" panose="020B0502020202020204" pitchFamily="34" charset="0"/>
              </a:rPr>
              <a:t>7</a:t>
            </a:r>
            <a:r>
              <a:rPr lang="en-US" sz="3200" dirty="0">
                <a:solidFill>
                  <a:schemeClr val="bg1"/>
                </a:solidFill>
                <a:latin typeface="Century Gothic" panose="020B0502020202020204" pitchFamily="34" charset="0"/>
              </a:rPr>
              <a:t> The poor you will always have with you, and you can help them any time you want. But you will not always have me. </a:t>
            </a:r>
            <a:r>
              <a:rPr lang="en-US" sz="3200" baseline="30000" dirty="0">
                <a:solidFill>
                  <a:schemeClr val="bg1"/>
                </a:solidFill>
                <a:latin typeface="Century Gothic" panose="020B0502020202020204" pitchFamily="34" charset="0"/>
              </a:rPr>
              <a:t>8</a:t>
            </a:r>
            <a:r>
              <a:rPr lang="en-US" sz="3200" dirty="0">
                <a:solidFill>
                  <a:schemeClr val="bg1"/>
                </a:solidFill>
                <a:latin typeface="Century Gothic" panose="020B0502020202020204" pitchFamily="34" charset="0"/>
              </a:rPr>
              <a:t> She did what she could. She poured perfume on my </a:t>
            </a:r>
            <a:r>
              <a:rPr lang="en-US" sz="3200" dirty="0" smtClean="0">
                <a:solidFill>
                  <a:schemeClr val="bg1"/>
                </a:solidFill>
                <a:latin typeface="Century Gothic" panose="020B0502020202020204" pitchFamily="34" charset="0"/>
              </a:rPr>
              <a:t>body</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57162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5016758"/>
          </a:xfrm>
          <a:prstGeom prst="rect">
            <a:avLst/>
          </a:prstGeom>
        </p:spPr>
        <p:txBody>
          <a:bodyPr wrap="square">
            <a:spAutoFit/>
          </a:bodyPr>
          <a:lstStyle/>
          <a:p>
            <a:r>
              <a:rPr lang="en-US" sz="3200" dirty="0" smtClean="0">
                <a:solidFill>
                  <a:schemeClr val="bg1"/>
                </a:solidFill>
                <a:latin typeface="Century Gothic" panose="020B0502020202020204" pitchFamily="34" charset="0"/>
              </a:rPr>
              <a:t>beforehand </a:t>
            </a:r>
            <a:r>
              <a:rPr lang="en-US" sz="3200" dirty="0">
                <a:solidFill>
                  <a:schemeClr val="bg1"/>
                </a:solidFill>
                <a:latin typeface="Century Gothic" panose="020B0502020202020204" pitchFamily="34" charset="0"/>
              </a:rPr>
              <a:t>to prepare for my burial. </a:t>
            </a:r>
            <a:r>
              <a:rPr lang="en-US" sz="3200" baseline="30000" dirty="0">
                <a:solidFill>
                  <a:schemeClr val="bg1"/>
                </a:solidFill>
                <a:latin typeface="Century Gothic" panose="020B0502020202020204" pitchFamily="34" charset="0"/>
              </a:rPr>
              <a:t>9</a:t>
            </a:r>
            <a:r>
              <a:rPr lang="en-US" sz="3200" dirty="0">
                <a:solidFill>
                  <a:schemeClr val="bg1"/>
                </a:solidFill>
                <a:latin typeface="Century Gothic" panose="020B0502020202020204" pitchFamily="34" charset="0"/>
              </a:rPr>
              <a:t> I tell you the truth, wherever the gospel is preached throughout the world, what she has done will also be told, in memory of her.” </a:t>
            </a:r>
            <a:r>
              <a:rPr lang="en-CA" sz="3200" baseline="30000" dirty="0">
                <a:solidFill>
                  <a:schemeClr val="bg1"/>
                </a:solidFill>
                <a:latin typeface="Century Gothic" panose="020B0502020202020204" pitchFamily="34" charset="0"/>
              </a:rPr>
              <a:t>10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Then Judas Iscariot, one of the Twelve, went to the chief priests to betray Jesus to them.   </a:t>
            </a:r>
            <a:r>
              <a:rPr lang="en-CA" sz="3200" baseline="30000" dirty="0">
                <a:solidFill>
                  <a:schemeClr val="bg1"/>
                </a:solidFill>
                <a:latin typeface="Century Gothic" panose="020B0502020202020204" pitchFamily="34" charset="0"/>
              </a:rPr>
              <a:t>11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They were delighted to hear this and promised to give him money. So he watched for an opportunity to hand him over.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84928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096" y="0"/>
            <a:ext cx="8565808" cy="6858000"/>
          </a:xfrm>
          <a:prstGeom prst="rect">
            <a:avLst/>
          </a:prstGeom>
        </p:spPr>
      </p:pic>
      <p:sp>
        <p:nvSpPr>
          <p:cNvPr id="3" name="Rectangle 2"/>
          <p:cNvSpPr/>
          <p:nvPr/>
        </p:nvSpPr>
        <p:spPr>
          <a:xfrm>
            <a:off x="3877972" y="2846158"/>
            <a:ext cx="4976932" cy="817596"/>
          </a:xfrm>
          <a:prstGeom prst="rect">
            <a:avLst/>
          </a:prstGeom>
        </p:spPr>
        <p:txBody>
          <a:bodyPr wrap="square">
            <a:spAutoFit/>
          </a:bodyPr>
          <a:lstStyle/>
          <a:p>
            <a:pPr algn="ctr">
              <a:lnSpc>
                <a:spcPct val="115000"/>
              </a:lnSpc>
              <a:spcAft>
                <a:spcPts val="1000"/>
              </a:spcAft>
            </a:pP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Mark </a:t>
            </a:r>
            <a:r>
              <a:rPr lang="en-CA" sz="4500" dirty="0" smtClean="0">
                <a:solidFill>
                  <a:schemeClr val="bg1"/>
                </a:solidFill>
                <a:latin typeface="Century Gothic" panose="020B0502020202020204" pitchFamily="34" charset="0"/>
                <a:ea typeface="Times New Roman" panose="02020603050405020304" pitchFamily="18" charset="0"/>
                <a:cs typeface="Calibri" panose="020F0502020204030204" pitchFamily="34" charset="0"/>
              </a:rPr>
              <a:t>14:1-11</a:t>
            </a:r>
            <a:endParaRPr lang="en-CA" sz="4500" dirty="0">
              <a:solidFill>
                <a:schemeClr val="bg1"/>
              </a:solidFill>
              <a:effectLst/>
              <a:latin typeface="Century Gothic" panose="020B0502020202020204" pitchFamily="34" charset="0"/>
              <a:ea typeface="Times New Roman" panose="02020603050405020304" pitchFamily="18" charset="0"/>
            </a:endParaRPr>
          </a:p>
        </p:txBody>
      </p:sp>
    </p:spTree>
    <p:extLst>
      <p:ext uri="{BB962C8B-B14F-4D97-AF65-F5344CB8AC3E}">
        <p14:creationId xmlns:p14="http://schemas.microsoft.com/office/powerpoint/2010/main" val="95155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549" y="1302523"/>
            <a:ext cx="8564451" cy="4357218"/>
          </a:xfrm>
          <a:prstGeom prst="rect">
            <a:avLst/>
          </a:prstGeom>
        </p:spPr>
        <p:txBody>
          <a:bodyPr wrap="square">
            <a:spAutoFit/>
          </a:bodyPr>
          <a:lstStyle/>
          <a:p>
            <a:pPr>
              <a:lnSpc>
                <a:spcPct val="107000"/>
              </a:lnSpc>
              <a:spcAft>
                <a:spcPts val="0"/>
              </a:spcAft>
            </a:pP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Mark 14:4 </a:t>
            </a:r>
            <a:r>
              <a:rPr lang="en-CA" sz="37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r>
            <a:br>
              <a:rPr lang="en-CA" sz="37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CA" sz="37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Some </a:t>
            </a: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of those present were saying indignantly to one another, “Why this </a:t>
            </a:r>
            <a:r>
              <a:rPr lang="en-CA" sz="3700" u="sng"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waste</a:t>
            </a: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of perfume? </a:t>
            </a:r>
            <a:endParaRPr lang="en-CA" sz="37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CA" sz="37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endParaRPr lang="en-CA" sz="37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CA" sz="37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waste </a:t>
            </a:r>
            <a:r>
              <a:rPr lang="en-CA" sz="37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CA" sz="3700" i="1" dirty="0" err="1"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apōleia</a:t>
            </a:r>
            <a:r>
              <a:rPr lang="en-CA" sz="3700" i="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 destruction</a:t>
            </a:r>
            <a:endParaRPr lang="en-CA" sz="37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47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90706"/>
            <a:ext cx="8551572" cy="6759799"/>
          </a:xfrm>
          <a:prstGeom prst="rect">
            <a:avLst/>
          </a:prstGeom>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Matthew 7:13–14</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r>
            <a:b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CA" sz="20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13</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“Enter through the narrow gate. For wide is the gate and broad is the road that leads to </a:t>
            </a:r>
            <a:r>
              <a:rPr lang="en-US" sz="2000" b="1" dirty="0">
                <a:solidFill>
                  <a:srgbClr val="FFFF00"/>
                </a:solidFill>
                <a:latin typeface="Century Gothic" panose="020B0502020202020204" pitchFamily="34" charset="0"/>
                <a:ea typeface="Times New Roman" panose="02020603050405020304" pitchFamily="18" charset="0"/>
                <a:cs typeface="Times New Roman" panose="02020603050405020304" pitchFamily="18" charset="0"/>
              </a:rPr>
              <a:t>destruction</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and many enter through it. </a:t>
            </a:r>
            <a:r>
              <a:rPr lang="en-CA" sz="20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14</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But small is the gate and narrow the road that leads to life, and only a few find it</a:t>
            </a:r>
            <a:r>
              <a:rPr lang="en-US" sz="20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endParaRPr lang="en-CA" sz="2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2 Peter 2:1</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r>
            <a:b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CA" sz="20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But there were also false prophets among the people, just as there will be false teachers among you. They will secretly introduce destructive heresies, even denying the sovereign Lord who bought them—bringing swift </a:t>
            </a:r>
            <a:r>
              <a:rPr lang="en-US" sz="2000" b="1" dirty="0">
                <a:solidFill>
                  <a:srgbClr val="FFFF00"/>
                </a:solidFill>
                <a:latin typeface="Century Gothic" panose="020B0502020202020204" pitchFamily="34" charset="0"/>
                <a:ea typeface="Times New Roman" panose="02020603050405020304" pitchFamily="18" charset="0"/>
                <a:cs typeface="Times New Roman" panose="02020603050405020304" pitchFamily="18" charset="0"/>
              </a:rPr>
              <a:t>destruction</a:t>
            </a:r>
            <a:r>
              <a:rPr lang="en-US" sz="2000" dirty="0">
                <a:solidFill>
                  <a:srgbClr val="FFFF00"/>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on themselves. </a:t>
            </a:r>
            <a:endParaRPr lang="en-CA" sz="2000"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20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000"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2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Peter 3:15–16</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r>
            <a:b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br>
            <a:r>
              <a:rPr lang="en-CA" sz="20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15</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Bear in mind that our Lord’s patience means salvation, just as our dear brother Paul also wrote you with the wisdom that God gave him. </a:t>
            </a:r>
            <a:r>
              <a:rPr lang="en-CA" sz="2000" baseline="30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16</a:t>
            </a:r>
            <a:r>
              <a:rPr lang="en-CA"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 </a:t>
            </a:r>
            <a:r>
              <a:rPr lang="en-US" sz="200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He writes the same way in all his letters, speaking in them of these matters. His letters contain some things that are hard to understand, which ignorant and unstable people distort, as they do the other Scriptures, to their own </a:t>
            </a:r>
            <a:r>
              <a:rPr lang="en-US" sz="2000" b="1" dirty="0">
                <a:solidFill>
                  <a:srgbClr val="FFFF00"/>
                </a:solidFill>
                <a:latin typeface="Century Gothic" panose="020B0502020202020204" pitchFamily="34" charset="0"/>
                <a:ea typeface="Times New Roman" panose="02020603050405020304" pitchFamily="18" charset="0"/>
                <a:cs typeface="Times New Roman" panose="02020603050405020304" pitchFamily="18" charset="0"/>
              </a:rPr>
              <a:t>destruction.</a:t>
            </a:r>
            <a:endParaRPr lang="en-CA" sz="2000" dirty="0">
              <a:solidFill>
                <a:srgbClr val="FFFF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24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1621"/>
            <a:ext cx="8847786" cy="5016758"/>
          </a:xfrm>
          <a:prstGeom prst="rect">
            <a:avLst/>
          </a:prstGeom>
        </p:spPr>
        <p:txBody>
          <a:bodyPr wrap="square">
            <a:spAutoFit/>
          </a:bodyPr>
          <a:lstStyle/>
          <a:p>
            <a:r>
              <a:rPr lang="en-US" sz="3200" dirty="0" smtClean="0">
                <a:solidFill>
                  <a:schemeClr val="bg1"/>
                </a:solidFill>
                <a:latin typeface="Century Gothic" panose="020B0502020202020204" pitchFamily="34" charset="0"/>
              </a:rPr>
              <a:t>beforehand </a:t>
            </a:r>
            <a:r>
              <a:rPr lang="en-US" sz="3200" dirty="0">
                <a:solidFill>
                  <a:schemeClr val="bg1"/>
                </a:solidFill>
                <a:latin typeface="Century Gothic" panose="020B0502020202020204" pitchFamily="34" charset="0"/>
              </a:rPr>
              <a:t>to prepare for my burial. </a:t>
            </a:r>
            <a:r>
              <a:rPr lang="en-US" sz="3200" baseline="30000" dirty="0">
                <a:solidFill>
                  <a:schemeClr val="bg1"/>
                </a:solidFill>
                <a:latin typeface="Century Gothic" panose="020B0502020202020204" pitchFamily="34" charset="0"/>
              </a:rPr>
              <a:t>9</a:t>
            </a:r>
            <a:r>
              <a:rPr lang="en-US" sz="3200" dirty="0">
                <a:solidFill>
                  <a:schemeClr val="bg1"/>
                </a:solidFill>
                <a:latin typeface="Century Gothic" panose="020B0502020202020204" pitchFamily="34" charset="0"/>
              </a:rPr>
              <a:t> I tell you the truth, wherever the gospel is preached throughout the world, what she has done will also be told, in memory of her.” </a:t>
            </a:r>
            <a:r>
              <a:rPr lang="en-CA" sz="3200" baseline="30000" dirty="0">
                <a:solidFill>
                  <a:schemeClr val="bg1"/>
                </a:solidFill>
                <a:latin typeface="Century Gothic" panose="020B0502020202020204" pitchFamily="34" charset="0"/>
              </a:rPr>
              <a:t>10</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Then Judas Iscariot, one of the Twelve, went to the chief priests to betray Jesus to them.   </a:t>
            </a:r>
            <a:r>
              <a:rPr lang="en-CA" sz="3200" baseline="30000" dirty="0">
                <a:solidFill>
                  <a:schemeClr val="bg1"/>
                </a:solidFill>
                <a:latin typeface="Century Gothic" panose="020B0502020202020204" pitchFamily="34" charset="0"/>
              </a:rPr>
              <a:t>11</a:t>
            </a:r>
            <a:r>
              <a:rPr lang="en-CA" sz="3200" dirty="0">
                <a:solidFill>
                  <a:schemeClr val="bg1"/>
                </a:solidFill>
                <a:latin typeface="Century Gothic" panose="020B0502020202020204" pitchFamily="34" charset="0"/>
              </a:rPr>
              <a:t> </a:t>
            </a:r>
            <a:r>
              <a:rPr lang="en-US" sz="3200" dirty="0">
                <a:solidFill>
                  <a:schemeClr val="bg1"/>
                </a:solidFill>
                <a:latin typeface="Century Gothic" panose="020B0502020202020204" pitchFamily="34" charset="0"/>
              </a:rPr>
              <a:t>They were delighted to hear this and promised to give him money. So he watched for an opportunity to hand him over. </a:t>
            </a:r>
            <a:endParaRPr lang="en-CA" sz="3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32919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4805</TotalTime>
  <Words>825</Words>
  <Application>Microsoft Office PowerPoint</Application>
  <PresentationFormat>On-screen Show (4:3)</PresentationFormat>
  <Paragraphs>35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Century Gothic</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87</cp:revision>
  <dcterms:created xsi:type="dcterms:W3CDTF">2017-03-26T03:22:15Z</dcterms:created>
  <dcterms:modified xsi:type="dcterms:W3CDTF">2017-11-17T05:15:21Z</dcterms:modified>
</cp:coreProperties>
</file>