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75" r:id="rId2"/>
    <p:sldId id="326" r:id="rId3"/>
    <p:sldId id="426" r:id="rId4"/>
    <p:sldId id="428" r:id="rId5"/>
    <p:sldId id="427" r:id="rId6"/>
    <p:sldId id="435" r:id="rId7"/>
    <p:sldId id="436" r:id="rId8"/>
    <p:sldId id="432" r:id="rId9"/>
    <p:sldId id="437" r:id="rId10"/>
    <p:sldId id="433" r:id="rId11"/>
    <p:sldId id="438" r:id="rId12"/>
    <p:sldId id="434" r:id="rId13"/>
    <p:sldId id="439" r:id="rId14"/>
    <p:sldId id="431" r:id="rId15"/>
    <p:sldId id="424" r:id="rId16"/>
    <p:sldId id="406" r:id="rId17"/>
    <p:sldId id="27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037" autoAdjust="0"/>
    <p:restoredTop sz="94660"/>
  </p:normalViewPr>
  <p:slideViewPr>
    <p:cSldViewPr snapToGrid="0">
      <p:cViewPr varScale="1">
        <p:scale>
          <a:sx n="74" d="100"/>
          <a:sy n="74" d="100"/>
        </p:scale>
        <p:origin x="62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02B569-40B7-401D-9679-74FB18C234DF}" type="datetimeFigureOut">
              <a:rPr lang="en-CA" smtClean="0"/>
              <a:t>2017-11-11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1260193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02B569-40B7-401D-9679-74FB18C234DF}" type="datetimeFigureOut">
              <a:rPr lang="en-CA" smtClean="0"/>
              <a:t>2017-11-11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2677403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02B569-40B7-401D-9679-74FB18C234DF}" type="datetimeFigureOut">
              <a:rPr lang="en-CA" smtClean="0"/>
              <a:t>2017-11-11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602321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02B569-40B7-401D-9679-74FB18C234DF}" type="datetimeFigureOut">
              <a:rPr lang="en-CA" smtClean="0"/>
              <a:t>2017-11-11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620849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02B569-40B7-401D-9679-74FB18C234DF}" type="datetimeFigureOut">
              <a:rPr lang="en-CA" smtClean="0"/>
              <a:t>2017-11-11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14256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02B569-40B7-401D-9679-74FB18C234DF}" type="datetimeFigureOut">
              <a:rPr lang="en-CA" smtClean="0"/>
              <a:t>2017-11-11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2562455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02B569-40B7-401D-9679-74FB18C234DF}" type="datetimeFigureOut">
              <a:rPr lang="en-CA" smtClean="0"/>
              <a:t>2017-11-11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1682950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02B569-40B7-401D-9679-74FB18C234DF}" type="datetimeFigureOut">
              <a:rPr lang="en-CA" smtClean="0"/>
              <a:t>2017-11-11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248269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02B569-40B7-401D-9679-74FB18C234DF}" type="datetimeFigureOut">
              <a:rPr lang="en-CA" smtClean="0"/>
              <a:t>2017-11-11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3512986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2B569-40B7-401D-9679-74FB18C234DF}" type="datetimeFigureOut">
              <a:rPr lang="en-CA" smtClean="0"/>
              <a:t>2017-11-11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4127876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2B569-40B7-401D-9679-74FB18C234DF}" type="datetimeFigureOut">
              <a:rPr lang="en-CA" smtClean="0"/>
              <a:t>2017-11-11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1728666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2B569-40B7-401D-9679-74FB18C234DF}" type="datetimeFigureOut">
              <a:rPr lang="en-CA" smtClean="0"/>
              <a:t>2017-11-11</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4E80F2-5202-4F76-BE22-E22269273537}" type="slidenum">
              <a:rPr lang="en-CA" smtClean="0"/>
              <a:t>‹#›</a:t>
            </a:fld>
            <a:endParaRPr lang="en-CA"/>
          </a:p>
        </p:txBody>
      </p:sp>
    </p:spTree>
    <p:extLst>
      <p:ext uri="{BB962C8B-B14F-4D97-AF65-F5344CB8AC3E}">
        <p14:creationId xmlns:p14="http://schemas.microsoft.com/office/powerpoint/2010/main" val="1373715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Tree>
    <p:extLst>
      <p:ext uri="{BB962C8B-B14F-4D97-AF65-F5344CB8AC3E}">
        <p14:creationId xmlns:p14="http://schemas.microsoft.com/office/powerpoint/2010/main" val="2695725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3" y="251621"/>
            <a:ext cx="8847786" cy="6494085"/>
          </a:xfrm>
          <a:prstGeom prst="rect">
            <a:avLst/>
          </a:prstGeom>
        </p:spPr>
        <p:txBody>
          <a:bodyPr wrap="square">
            <a:spAutoFit/>
          </a:bodyPr>
          <a:lstStyle/>
          <a:p>
            <a:r>
              <a:rPr lang="en-US" sz="3200" dirty="0" smtClean="0">
                <a:solidFill>
                  <a:schemeClr val="bg1"/>
                </a:solidFill>
                <a:latin typeface="Century Gothic" panose="020B0502020202020204" pitchFamily="34" charset="0"/>
              </a:rPr>
              <a:t>jar </a:t>
            </a:r>
            <a:r>
              <a:rPr lang="en-US" sz="3200" dirty="0">
                <a:solidFill>
                  <a:schemeClr val="bg1"/>
                </a:solidFill>
                <a:latin typeface="Century Gothic" panose="020B0502020202020204" pitchFamily="34" charset="0"/>
              </a:rPr>
              <a:t>and poured the perfume on his head. </a:t>
            </a:r>
            <a:r>
              <a:rPr lang="en-US" sz="3200" baseline="30000" dirty="0">
                <a:solidFill>
                  <a:schemeClr val="bg1"/>
                </a:solidFill>
                <a:latin typeface="Century Gothic" panose="020B0502020202020204" pitchFamily="34" charset="0"/>
              </a:rPr>
              <a:t>4</a:t>
            </a:r>
            <a:r>
              <a:rPr lang="en-US" sz="3200" dirty="0">
                <a:solidFill>
                  <a:schemeClr val="bg1"/>
                </a:solidFill>
                <a:latin typeface="Century Gothic" panose="020B0502020202020204" pitchFamily="34" charset="0"/>
              </a:rPr>
              <a:t> Some of those present were saying indignantly to one another, “Why this waste of perfume? </a:t>
            </a:r>
            <a:r>
              <a:rPr lang="en-US" sz="3200" baseline="30000" dirty="0">
                <a:solidFill>
                  <a:schemeClr val="bg1"/>
                </a:solidFill>
                <a:latin typeface="Century Gothic" panose="020B0502020202020204" pitchFamily="34" charset="0"/>
              </a:rPr>
              <a:t>5</a:t>
            </a:r>
            <a:r>
              <a:rPr lang="en-US" sz="3200" dirty="0">
                <a:solidFill>
                  <a:schemeClr val="bg1"/>
                </a:solidFill>
                <a:latin typeface="Century Gothic" panose="020B0502020202020204" pitchFamily="34" charset="0"/>
              </a:rPr>
              <a:t> It could have been sold for more than a year’s wages and the money given to the poor.” And they rebuked her harshly. </a:t>
            </a:r>
            <a:r>
              <a:rPr lang="en-US" sz="3200" baseline="30000" dirty="0">
                <a:solidFill>
                  <a:schemeClr val="bg1"/>
                </a:solidFill>
                <a:latin typeface="Century Gothic" panose="020B0502020202020204" pitchFamily="34" charset="0"/>
              </a:rPr>
              <a:t>6</a:t>
            </a:r>
            <a:r>
              <a:rPr lang="en-US" sz="3200" dirty="0">
                <a:solidFill>
                  <a:schemeClr val="bg1"/>
                </a:solidFill>
                <a:latin typeface="Century Gothic" panose="020B0502020202020204" pitchFamily="34" charset="0"/>
              </a:rPr>
              <a:t> “Leave her alone,” said Jesus. “Why are you bothering her? She has done a beautiful thing to me. </a:t>
            </a:r>
            <a:r>
              <a:rPr lang="en-US" sz="3200" baseline="30000" dirty="0">
                <a:solidFill>
                  <a:srgbClr val="FFFF00"/>
                </a:solidFill>
                <a:latin typeface="Century Gothic" panose="020B0502020202020204" pitchFamily="34" charset="0"/>
              </a:rPr>
              <a:t>7</a:t>
            </a:r>
            <a:r>
              <a:rPr lang="en-US" sz="3200" dirty="0">
                <a:solidFill>
                  <a:srgbClr val="FFFF00"/>
                </a:solidFill>
                <a:latin typeface="Century Gothic" panose="020B0502020202020204" pitchFamily="34" charset="0"/>
              </a:rPr>
              <a:t> The poor you will always have with you, and you can help them any time you want. But you will not always have me. </a:t>
            </a:r>
            <a:r>
              <a:rPr lang="en-US" sz="3200" baseline="30000" dirty="0">
                <a:solidFill>
                  <a:schemeClr val="bg1"/>
                </a:solidFill>
                <a:latin typeface="Century Gothic" panose="020B0502020202020204" pitchFamily="34" charset="0"/>
              </a:rPr>
              <a:t>8</a:t>
            </a:r>
            <a:r>
              <a:rPr lang="en-US" sz="3200" dirty="0">
                <a:solidFill>
                  <a:schemeClr val="bg1"/>
                </a:solidFill>
                <a:latin typeface="Century Gothic" panose="020B0502020202020204" pitchFamily="34" charset="0"/>
              </a:rPr>
              <a:t> She did what she could. She poured perfume on my </a:t>
            </a:r>
            <a:r>
              <a:rPr lang="en-US" sz="3200" dirty="0" smtClean="0">
                <a:solidFill>
                  <a:schemeClr val="bg1"/>
                </a:solidFill>
                <a:latin typeface="Century Gothic" panose="020B0502020202020204" pitchFamily="34" charset="0"/>
              </a:rPr>
              <a:t>body</a:t>
            </a:r>
            <a:endParaRPr lang="en-CA" sz="32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1847858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Rectangle 2"/>
          <p:cNvSpPr/>
          <p:nvPr/>
        </p:nvSpPr>
        <p:spPr>
          <a:xfrm>
            <a:off x="3774941" y="2007970"/>
            <a:ext cx="4976932" cy="2481449"/>
          </a:xfrm>
          <a:prstGeom prst="rect">
            <a:avLst/>
          </a:prstGeom>
        </p:spPr>
        <p:txBody>
          <a:bodyPr wrap="square">
            <a:spAutoFit/>
          </a:bodyPr>
          <a:lstStyle/>
          <a:p>
            <a:pPr algn="ctr">
              <a:lnSpc>
                <a:spcPct val="115000"/>
              </a:lnSpc>
              <a:spcAft>
                <a:spcPts val="1000"/>
              </a:spcAft>
            </a:pPr>
            <a:r>
              <a:rPr lang="en-CA" sz="4500"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3. Worship is a royal waste of time.</a:t>
            </a:r>
            <a:endParaRPr lang="en-CA" sz="4500" dirty="0">
              <a:solidFill>
                <a:schemeClr val="bg1"/>
              </a:solidFill>
              <a:effectLst/>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235955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3" y="200105"/>
            <a:ext cx="8847786" cy="6001643"/>
          </a:xfrm>
          <a:prstGeom prst="rect">
            <a:avLst/>
          </a:prstGeom>
        </p:spPr>
        <p:txBody>
          <a:bodyPr wrap="square">
            <a:spAutoFit/>
          </a:bodyPr>
          <a:lstStyle/>
          <a:p>
            <a:r>
              <a:rPr lang="en-US" sz="3200" baseline="30000" dirty="0" smtClean="0">
                <a:solidFill>
                  <a:schemeClr val="bg1"/>
                </a:solidFill>
                <a:latin typeface="Century Gothic" panose="020B0502020202020204" pitchFamily="34" charset="0"/>
              </a:rPr>
              <a:t>1</a:t>
            </a:r>
            <a:r>
              <a:rPr lang="en-US" sz="3200" dirty="0" smtClean="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Now the Passover and the Feast of Unleavened Bread were only two days away, and the chief priests and the teachers of the law were looking for some sly way to arrest Jesus and kill him. </a:t>
            </a:r>
            <a:r>
              <a:rPr lang="en-US" sz="3200" baseline="30000" dirty="0">
                <a:solidFill>
                  <a:schemeClr val="bg1"/>
                </a:solidFill>
                <a:latin typeface="Century Gothic" panose="020B0502020202020204" pitchFamily="34" charset="0"/>
              </a:rPr>
              <a:t>2</a:t>
            </a:r>
            <a:r>
              <a:rPr lang="en-US" sz="3200" dirty="0">
                <a:solidFill>
                  <a:schemeClr val="bg1"/>
                </a:solidFill>
                <a:latin typeface="Century Gothic" panose="020B0502020202020204" pitchFamily="34" charset="0"/>
              </a:rPr>
              <a:t> “But not during the Feast,” they said, “or the people may riot.” </a:t>
            </a:r>
            <a:r>
              <a:rPr lang="en-US" sz="3200" baseline="30000" dirty="0">
                <a:solidFill>
                  <a:schemeClr val="bg1"/>
                </a:solidFill>
                <a:latin typeface="Century Gothic" panose="020B0502020202020204" pitchFamily="34" charset="0"/>
              </a:rPr>
              <a:t>3</a:t>
            </a:r>
            <a:r>
              <a:rPr lang="en-US" sz="3200" dirty="0">
                <a:solidFill>
                  <a:schemeClr val="bg1"/>
                </a:solidFill>
                <a:latin typeface="Century Gothic" panose="020B0502020202020204" pitchFamily="34" charset="0"/>
              </a:rPr>
              <a:t> While he was in Bethany, reclining at the table in the home of a man known as Simon the Leper, a woman came with an alabaster jar of very expensive perfume, made of pure nard. </a:t>
            </a:r>
            <a:r>
              <a:rPr lang="en-US" sz="3200" dirty="0">
                <a:solidFill>
                  <a:srgbClr val="FFFF00"/>
                </a:solidFill>
                <a:latin typeface="Century Gothic" panose="020B0502020202020204" pitchFamily="34" charset="0"/>
              </a:rPr>
              <a:t>She broke </a:t>
            </a:r>
            <a:r>
              <a:rPr lang="en-US" sz="3200" dirty="0" smtClean="0">
                <a:solidFill>
                  <a:srgbClr val="FFFF00"/>
                </a:solidFill>
                <a:latin typeface="Century Gothic" panose="020B0502020202020204" pitchFamily="34" charset="0"/>
              </a:rPr>
              <a:t>the </a:t>
            </a:r>
            <a:r>
              <a:rPr lang="en-US" sz="3200" dirty="0">
                <a:solidFill>
                  <a:srgbClr val="FFFF00"/>
                </a:solidFill>
                <a:latin typeface="Century Gothic" panose="020B0502020202020204" pitchFamily="34" charset="0"/>
              </a:rPr>
              <a:t>jar and poured the perfume on his head. </a:t>
            </a:r>
            <a:endParaRPr lang="en-CA" sz="3200" dirty="0">
              <a:solidFill>
                <a:srgbClr val="FFFF00"/>
              </a:solidFill>
              <a:latin typeface="Century Gothic" panose="020B0502020202020204" pitchFamily="34" charset="0"/>
            </a:endParaRPr>
          </a:p>
        </p:txBody>
      </p:sp>
    </p:spTree>
    <p:extLst>
      <p:ext uri="{BB962C8B-B14F-4D97-AF65-F5344CB8AC3E}">
        <p14:creationId xmlns:p14="http://schemas.microsoft.com/office/powerpoint/2010/main" val="650626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Rectangle 2"/>
          <p:cNvSpPr/>
          <p:nvPr/>
        </p:nvSpPr>
        <p:spPr>
          <a:xfrm>
            <a:off x="3877972" y="1637661"/>
            <a:ext cx="4976932" cy="3808735"/>
          </a:xfrm>
          <a:prstGeom prst="rect">
            <a:avLst/>
          </a:prstGeom>
        </p:spPr>
        <p:txBody>
          <a:bodyPr wrap="square">
            <a:spAutoFit/>
          </a:bodyPr>
          <a:lstStyle/>
          <a:p>
            <a:pPr algn="ctr">
              <a:lnSpc>
                <a:spcPct val="115000"/>
              </a:lnSpc>
              <a:spcAft>
                <a:spcPts val="1000"/>
              </a:spcAft>
            </a:pPr>
            <a:r>
              <a:rPr lang="en-CA" sz="4200"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4. Our treasures—when invested in Jesus—are transformed into an eternal legacy.</a:t>
            </a:r>
            <a:endParaRPr lang="en-CA" sz="4200" dirty="0">
              <a:solidFill>
                <a:schemeClr val="bg1"/>
              </a:solidFill>
              <a:effectLst/>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24550651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3" y="251621"/>
            <a:ext cx="8847786" cy="2554545"/>
          </a:xfrm>
          <a:prstGeom prst="rect">
            <a:avLst/>
          </a:prstGeom>
        </p:spPr>
        <p:txBody>
          <a:bodyPr wrap="square">
            <a:spAutoFit/>
          </a:bodyPr>
          <a:lstStyle/>
          <a:p>
            <a:r>
              <a:rPr lang="en-US" sz="3200" dirty="0" smtClean="0">
                <a:solidFill>
                  <a:schemeClr val="bg1"/>
                </a:solidFill>
                <a:latin typeface="Century Gothic" panose="020B0502020202020204" pitchFamily="34" charset="0"/>
              </a:rPr>
              <a:t>beforehand </a:t>
            </a:r>
            <a:r>
              <a:rPr lang="en-US" sz="3200" dirty="0">
                <a:solidFill>
                  <a:schemeClr val="bg1"/>
                </a:solidFill>
                <a:latin typeface="Century Gothic" panose="020B0502020202020204" pitchFamily="34" charset="0"/>
              </a:rPr>
              <a:t>to prepare for my burial. </a:t>
            </a:r>
            <a:r>
              <a:rPr lang="en-US" sz="3200" baseline="30000" dirty="0">
                <a:solidFill>
                  <a:srgbClr val="FFFF00"/>
                </a:solidFill>
                <a:latin typeface="Century Gothic" panose="020B0502020202020204" pitchFamily="34" charset="0"/>
              </a:rPr>
              <a:t>9</a:t>
            </a:r>
            <a:r>
              <a:rPr lang="en-US" sz="3200" dirty="0">
                <a:solidFill>
                  <a:srgbClr val="FFFF00"/>
                </a:solidFill>
                <a:latin typeface="Century Gothic" panose="020B0502020202020204" pitchFamily="34" charset="0"/>
              </a:rPr>
              <a:t> I tell you the truth, wherever the gospel is preached throughout the world, what she has done will also be told, in memory of her.” </a:t>
            </a:r>
            <a:endParaRPr lang="en-CA" sz="3200" dirty="0">
              <a:solidFill>
                <a:srgbClr val="FFFF00"/>
              </a:solidFill>
              <a:latin typeface="Century Gothic" panose="020B0502020202020204" pitchFamily="34" charset="0"/>
            </a:endParaRPr>
          </a:p>
        </p:txBody>
      </p:sp>
    </p:spTree>
    <p:extLst>
      <p:ext uri="{BB962C8B-B14F-4D97-AF65-F5344CB8AC3E}">
        <p14:creationId xmlns:p14="http://schemas.microsoft.com/office/powerpoint/2010/main" val="1745239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Rectangle 2"/>
          <p:cNvSpPr/>
          <p:nvPr/>
        </p:nvSpPr>
        <p:spPr>
          <a:xfrm>
            <a:off x="3877972" y="2846158"/>
            <a:ext cx="4976932" cy="817596"/>
          </a:xfrm>
          <a:prstGeom prst="rect">
            <a:avLst/>
          </a:prstGeom>
        </p:spPr>
        <p:txBody>
          <a:bodyPr wrap="square">
            <a:spAutoFit/>
          </a:bodyPr>
          <a:lstStyle/>
          <a:p>
            <a:pPr algn="ctr">
              <a:lnSpc>
                <a:spcPct val="115000"/>
              </a:lnSpc>
              <a:spcAft>
                <a:spcPts val="1000"/>
              </a:spcAft>
            </a:pPr>
            <a:r>
              <a:rPr lang="en-CA" sz="4500"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A Costly Treasure</a:t>
            </a:r>
            <a:endParaRPr lang="en-CA" sz="4500" dirty="0">
              <a:solidFill>
                <a:schemeClr val="bg1"/>
              </a:solidFill>
              <a:effectLst/>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3234168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TextBox 2"/>
          <p:cNvSpPr txBox="1"/>
          <p:nvPr/>
        </p:nvSpPr>
        <p:spPr>
          <a:xfrm>
            <a:off x="4154116" y="1305341"/>
            <a:ext cx="4700788" cy="4247317"/>
          </a:xfrm>
          <a:prstGeom prst="rect">
            <a:avLst/>
          </a:prstGeom>
          <a:noFill/>
        </p:spPr>
        <p:txBody>
          <a:bodyPr wrap="square" rtlCol="0">
            <a:spAutoFit/>
          </a:bodyPr>
          <a:lstStyle/>
          <a:p>
            <a:r>
              <a:rPr lang="en-US" sz="3000" dirty="0">
                <a:solidFill>
                  <a:schemeClr val="bg1"/>
                </a:solidFill>
                <a:latin typeface="Century Gothic" panose="020B0502020202020204" pitchFamily="34" charset="0"/>
              </a:rPr>
              <a:t>2 Corinthians 8:9</a:t>
            </a:r>
            <a:r>
              <a:rPr lang="en-CA" sz="3000" dirty="0">
                <a:solidFill>
                  <a:schemeClr val="bg1"/>
                </a:solidFill>
                <a:latin typeface="Century Gothic" panose="020B0502020202020204" pitchFamily="34" charset="0"/>
              </a:rPr>
              <a:t/>
            </a:r>
            <a:br>
              <a:rPr lang="en-CA" sz="3000" dirty="0">
                <a:solidFill>
                  <a:schemeClr val="bg1"/>
                </a:solidFill>
                <a:latin typeface="Century Gothic" panose="020B0502020202020204" pitchFamily="34" charset="0"/>
              </a:rPr>
            </a:br>
            <a:r>
              <a:rPr lang="en-CA" sz="3000" baseline="30000" dirty="0">
                <a:solidFill>
                  <a:schemeClr val="bg1"/>
                </a:solidFill>
                <a:latin typeface="Century Gothic" panose="020B0502020202020204" pitchFamily="34" charset="0"/>
              </a:rPr>
              <a:t>9</a:t>
            </a:r>
            <a:r>
              <a:rPr lang="en-CA" sz="3000" dirty="0">
                <a:solidFill>
                  <a:schemeClr val="bg1"/>
                </a:solidFill>
                <a:latin typeface="Century Gothic" panose="020B0502020202020204" pitchFamily="34" charset="0"/>
              </a:rPr>
              <a:t> </a:t>
            </a:r>
            <a:r>
              <a:rPr lang="en-US" sz="3000" dirty="0">
                <a:solidFill>
                  <a:schemeClr val="bg1"/>
                </a:solidFill>
                <a:latin typeface="Century Gothic" panose="020B0502020202020204" pitchFamily="34" charset="0"/>
              </a:rPr>
              <a:t>For you know the grace of our Lord Jesus Christ, that though he was rich, yet for your sakes he became poor, so that you through his poverty might become rich.</a:t>
            </a:r>
            <a:r>
              <a:rPr lang="en-CA" sz="3000" dirty="0">
                <a:solidFill>
                  <a:schemeClr val="bg1"/>
                </a:solidFill>
                <a:latin typeface="Century Gothic" panose="020B0502020202020204" pitchFamily="34" charset="0"/>
              </a:rPr>
              <a:t> </a:t>
            </a:r>
          </a:p>
        </p:txBody>
      </p:sp>
    </p:spTree>
    <p:extLst>
      <p:ext uri="{BB962C8B-B14F-4D97-AF65-F5344CB8AC3E}">
        <p14:creationId xmlns:p14="http://schemas.microsoft.com/office/powerpoint/2010/main" val="24791134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Tree>
    <p:extLst>
      <p:ext uri="{BB962C8B-B14F-4D97-AF65-F5344CB8AC3E}">
        <p14:creationId xmlns:p14="http://schemas.microsoft.com/office/powerpoint/2010/main" val="308790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Rectangle 2"/>
          <p:cNvSpPr/>
          <p:nvPr/>
        </p:nvSpPr>
        <p:spPr>
          <a:xfrm>
            <a:off x="3877972" y="2846158"/>
            <a:ext cx="4976932" cy="817596"/>
          </a:xfrm>
          <a:prstGeom prst="rect">
            <a:avLst/>
          </a:prstGeom>
        </p:spPr>
        <p:txBody>
          <a:bodyPr wrap="square">
            <a:spAutoFit/>
          </a:bodyPr>
          <a:lstStyle/>
          <a:p>
            <a:pPr algn="ctr">
              <a:lnSpc>
                <a:spcPct val="115000"/>
              </a:lnSpc>
              <a:spcAft>
                <a:spcPts val="1000"/>
              </a:spcAft>
            </a:pPr>
            <a:r>
              <a:rPr lang="en-CA" sz="4500"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Mark </a:t>
            </a:r>
            <a:r>
              <a:rPr lang="en-CA" sz="4500"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14:1-9</a:t>
            </a:r>
            <a:endParaRPr lang="en-CA" sz="4500" dirty="0">
              <a:solidFill>
                <a:schemeClr val="bg1"/>
              </a:solidFill>
              <a:effectLst/>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4008245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062" y="586471"/>
            <a:ext cx="8847786" cy="6001643"/>
          </a:xfrm>
          <a:prstGeom prst="rect">
            <a:avLst/>
          </a:prstGeom>
        </p:spPr>
        <p:txBody>
          <a:bodyPr wrap="square">
            <a:spAutoFit/>
          </a:bodyPr>
          <a:lstStyle/>
          <a:p>
            <a:r>
              <a:rPr lang="en-US" sz="3200" dirty="0" smtClean="0">
                <a:solidFill>
                  <a:schemeClr val="bg1"/>
                </a:solidFill>
                <a:latin typeface="Century Gothic" panose="020B0502020202020204" pitchFamily="34" charset="0"/>
              </a:rPr>
              <a:t>Mark </a:t>
            </a:r>
            <a:r>
              <a:rPr lang="en-US" sz="3200" dirty="0">
                <a:solidFill>
                  <a:schemeClr val="bg1"/>
                </a:solidFill>
                <a:latin typeface="Century Gothic" panose="020B0502020202020204" pitchFamily="34" charset="0"/>
              </a:rPr>
              <a:t>14:1–9 </a:t>
            </a:r>
            <a:endParaRPr lang="en-CA" sz="3200" dirty="0">
              <a:solidFill>
                <a:schemeClr val="bg1"/>
              </a:solidFill>
              <a:latin typeface="Century Gothic" panose="020B0502020202020204" pitchFamily="34" charset="0"/>
            </a:endParaRPr>
          </a:p>
          <a:p>
            <a:r>
              <a:rPr lang="en-US" sz="3200" baseline="30000" dirty="0">
                <a:solidFill>
                  <a:schemeClr val="bg1"/>
                </a:solidFill>
                <a:latin typeface="Century Gothic" panose="020B0502020202020204" pitchFamily="34" charset="0"/>
              </a:rPr>
              <a:t>1</a:t>
            </a:r>
            <a:r>
              <a:rPr lang="en-US" sz="3200" dirty="0">
                <a:solidFill>
                  <a:schemeClr val="bg1"/>
                </a:solidFill>
                <a:latin typeface="Century Gothic" panose="020B0502020202020204" pitchFamily="34" charset="0"/>
              </a:rPr>
              <a:t> Now the Passover and the Feast of Unleavened Bread were only two days away, and the chief priests and the teachers of the law were looking for some sly way to arrest Jesus and kill him. </a:t>
            </a:r>
            <a:r>
              <a:rPr lang="en-US" sz="3200" baseline="30000" dirty="0">
                <a:solidFill>
                  <a:schemeClr val="bg1"/>
                </a:solidFill>
                <a:latin typeface="Century Gothic" panose="020B0502020202020204" pitchFamily="34" charset="0"/>
              </a:rPr>
              <a:t>2</a:t>
            </a:r>
            <a:r>
              <a:rPr lang="en-US" sz="3200" dirty="0">
                <a:solidFill>
                  <a:schemeClr val="bg1"/>
                </a:solidFill>
                <a:latin typeface="Century Gothic" panose="020B0502020202020204" pitchFamily="34" charset="0"/>
              </a:rPr>
              <a:t> “But not during the Feast,” they said, “or the people may riot.” </a:t>
            </a:r>
            <a:r>
              <a:rPr lang="en-US" sz="3200" baseline="30000" dirty="0">
                <a:solidFill>
                  <a:schemeClr val="bg1"/>
                </a:solidFill>
                <a:latin typeface="Century Gothic" panose="020B0502020202020204" pitchFamily="34" charset="0"/>
              </a:rPr>
              <a:t>3</a:t>
            </a:r>
            <a:r>
              <a:rPr lang="en-US" sz="3200" dirty="0">
                <a:solidFill>
                  <a:schemeClr val="bg1"/>
                </a:solidFill>
                <a:latin typeface="Century Gothic" panose="020B0502020202020204" pitchFamily="34" charset="0"/>
              </a:rPr>
              <a:t> While he was in Bethany, reclining at the table in the home of a man known as Simon the Leper, a woman came with an alabaster jar of very expensive perfume, made of pure nard. She broke </a:t>
            </a:r>
            <a:r>
              <a:rPr lang="en-US" sz="3200" dirty="0" smtClean="0">
                <a:solidFill>
                  <a:schemeClr val="bg1"/>
                </a:solidFill>
                <a:latin typeface="Century Gothic" panose="020B0502020202020204" pitchFamily="34" charset="0"/>
              </a:rPr>
              <a:t>the</a:t>
            </a:r>
            <a:endParaRPr lang="en-CA" sz="32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444223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3" y="251621"/>
            <a:ext cx="8847786" cy="6494085"/>
          </a:xfrm>
          <a:prstGeom prst="rect">
            <a:avLst/>
          </a:prstGeom>
        </p:spPr>
        <p:txBody>
          <a:bodyPr wrap="square">
            <a:spAutoFit/>
          </a:bodyPr>
          <a:lstStyle/>
          <a:p>
            <a:r>
              <a:rPr lang="en-US" sz="3200" dirty="0" smtClean="0">
                <a:solidFill>
                  <a:schemeClr val="bg1"/>
                </a:solidFill>
                <a:latin typeface="Century Gothic" panose="020B0502020202020204" pitchFamily="34" charset="0"/>
              </a:rPr>
              <a:t>jar </a:t>
            </a:r>
            <a:r>
              <a:rPr lang="en-US" sz="3200" dirty="0">
                <a:solidFill>
                  <a:schemeClr val="bg1"/>
                </a:solidFill>
                <a:latin typeface="Century Gothic" panose="020B0502020202020204" pitchFamily="34" charset="0"/>
              </a:rPr>
              <a:t>and poured the perfume on his head. </a:t>
            </a:r>
            <a:r>
              <a:rPr lang="en-US" sz="3200" baseline="30000" dirty="0">
                <a:solidFill>
                  <a:schemeClr val="bg1"/>
                </a:solidFill>
                <a:latin typeface="Century Gothic" panose="020B0502020202020204" pitchFamily="34" charset="0"/>
              </a:rPr>
              <a:t>4</a:t>
            </a:r>
            <a:r>
              <a:rPr lang="en-US" sz="3200" dirty="0">
                <a:solidFill>
                  <a:schemeClr val="bg1"/>
                </a:solidFill>
                <a:latin typeface="Century Gothic" panose="020B0502020202020204" pitchFamily="34" charset="0"/>
              </a:rPr>
              <a:t> Some of those present were saying indignantly to one another, “Why this waste of perfume? </a:t>
            </a:r>
            <a:r>
              <a:rPr lang="en-US" sz="3200" baseline="30000" dirty="0">
                <a:solidFill>
                  <a:schemeClr val="bg1"/>
                </a:solidFill>
                <a:latin typeface="Century Gothic" panose="020B0502020202020204" pitchFamily="34" charset="0"/>
              </a:rPr>
              <a:t>5</a:t>
            </a:r>
            <a:r>
              <a:rPr lang="en-US" sz="3200" dirty="0">
                <a:solidFill>
                  <a:schemeClr val="bg1"/>
                </a:solidFill>
                <a:latin typeface="Century Gothic" panose="020B0502020202020204" pitchFamily="34" charset="0"/>
              </a:rPr>
              <a:t> It could have been sold for more than a year’s wages and the money given to the poor.” And they rebuked her harshly. </a:t>
            </a:r>
            <a:r>
              <a:rPr lang="en-US" sz="3200" baseline="30000" dirty="0">
                <a:solidFill>
                  <a:schemeClr val="bg1"/>
                </a:solidFill>
                <a:latin typeface="Century Gothic" panose="020B0502020202020204" pitchFamily="34" charset="0"/>
              </a:rPr>
              <a:t>6</a:t>
            </a:r>
            <a:r>
              <a:rPr lang="en-US" sz="3200" dirty="0">
                <a:solidFill>
                  <a:schemeClr val="bg1"/>
                </a:solidFill>
                <a:latin typeface="Century Gothic" panose="020B0502020202020204" pitchFamily="34" charset="0"/>
              </a:rPr>
              <a:t> “Leave her alone,” said Jesus. “Why are you bothering her? She has done a beautiful thing to me. </a:t>
            </a:r>
            <a:r>
              <a:rPr lang="en-US" sz="3200" baseline="30000" dirty="0">
                <a:solidFill>
                  <a:schemeClr val="bg1"/>
                </a:solidFill>
                <a:latin typeface="Century Gothic" panose="020B0502020202020204" pitchFamily="34" charset="0"/>
              </a:rPr>
              <a:t>7</a:t>
            </a:r>
            <a:r>
              <a:rPr lang="en-US" sz="3200" dirty="0">
                <a:solidFill>
                  <a:schemeClr val="bg1"/>
                </a:solidFill>
                <a:latin typeface="Century Gothic" panose="020B0502020202020204" pitchFamily="34" charset="0"/>
              </a:rPr>
              <a:t> The poor you will always have with you, and you can help them any time you want. But you will not always have me. </a:t>
            </a:r>
            <a:r>
              <a:rPr lang="en-US" sz="3200" baseline="30000" dirty="0">
                <a:solidFill>
                  <a:schemeClr val="bg1"/>
                </a:solidFill>
                <a:latin typeface="Century Gothic" panose="020B0502020202020204" pitchFamily="34" charset="0"/>
              </a:rPr>
              <a:t>8</a:t>
            </a:r>
            <a:r>
              <a:rPr lang="en-US" sz="3200" dirty="0">
                <a:solidFill>
                  <a:schemeClr val="bg1"/>
                </a:solidFill>
                <a:latin typeface="Century Gothic" panose="020B0502020202020204" pitchFamily="34" charset="0"/>
              </a:rPr>
              <a:t> She did what she could. She poured perfume on my </a:t>
            </a:r>
            <a:r>
              <a:rPr lang="en-US" sz="3200" dirty="0" smtClean="0">
                <a:solidFill>
                  <a:schemeClr val="bg1"/>
                </a:solidFill>
                <a:latin typeface="Century Gothic" panose="020B0502020202020204" pitchFamily="34" charset="0"/>
              </a:rPr>
              <a:t>body</a:t>
            </a:r>
            <a:endParaRPr lang="en-CA" sz="32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157162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3" y="251621"/>
            <a:ext cx="8847786" cy="2554545"/>
          </a:xfrm>
          <a:prstGeom prst="rect">
            <a:avLst/>
          </a:prstGeom>
        </p:spPr>
        <p:txBody>
          <a:bodyPr wrap="square">
            <a:spAutoFit/>
          </a:bodyPr>
          <a:lstStyle/>
          <a:p>
            <a:r>
              <a:rPr lang="en-US" sz="3200" dirty="0" smtClean="0">
                <a:solidFill>
                  <a:schemeClr val="bg1"/>
                </a:solidFill>
                <a:latin typeface="Century Gothic" panose="020B0502020202020204" pitchFamily="34" charset="0"/>
              </a:rPr>
              <a:t>beforehand </a:t>
            </a:r>
            <a:r>
              <a:rPr lang="en-US" sz="3200" dirty="0">
                <a:solidFill>
                  <a:schemeClr val="bg1"/>
                </a:solidFill>
                <a:latin typeface="Century Gothic" panose="020B0502020202020204" pitchFamily="34" charset="0"/>
              </a:rPr>
              <a:t>to prepare for my burial. </a:t>
            </a:r>
            <a:r>
              <a:rPr lang="en-US" sz="3200" baseline="30000" dirty="0">
                <a:solidFill>
                  <a:schemeClr val="bg1"/>
                </a:solidFill>
                <a:latin typeface="Century Gothic" panose="020B0502020202020204" pitchFamily="34" charset="0"/>
              </a:rPr>
              <a:t>9</a:t>
            </a:r>
            <a:r>
              <a:rPr lang="en-US" sz="3200" dirty="0">
                <a:solidFill>
                  <a:schemeClr val="bg1"/>
                </a:solidFill>
                <a:latin typeface="Century Gothic" panose="020B0502020202020204" pitchFamily="34" charset="0"/>
              </a:rPr>
              <a:t> I tell you the truth, wherever the gospel is preached throughout the world, what she has done will also be told, in memory of her.” </a:t>
            </a:r>
            <a:endParaRPr lang="en-CA" sz="32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849285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Rectangle 2"/>
          <p:cNvSpPr/>
          <p:nvPr/>
        </p:nvSpPr>
        <p:spPr>
          <a:xfrm>
            <a:off x="3877972" y="2846158"/>
            <a:ext cx="4976932" cy="817596"/>
          </a:xfrm>
          <a:prstGeom prst="rect">
            <a:avLst/>
          </a:prstGeom>
        </p:spPr>
        <p:txBody>
          <a:bodyPr wrap="square">
            <a:spAutoFit/>
          </a:bodyPr>
          <a:lstStyle/>
          <a:p>
            <a:pPr algn="ctr">
              <a:lnSpc>
                <a:spcPct val="115000"/>
              </a:lnSpc>
              <a:spcAft>
                <a:spcPts val="1000"/>
              </a:spcAft>
            </a:pPr>
            <a:r>
              <a:rPr lang="en-CA" sz="4500"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Mark </a:t>
            </a:r>
            <a:r>
              <a:rPr lang="en-CA" sz="4500"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14:1-9</a:t>
            </a:r>
            <a:endParaRPr lang="en-CA" sz="4500" dirty="0">
              <a:solidFill>
                <a:schemeClr val="bg1"/>
              </a:solidFill>
              <a:effectLst/>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951552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Rectangle 2"/>
          <p:cNvSpPr/>
          <p:nvPr/>
        </p:nvSpPr>
        <p:spPr>
          <a:xfrm>
            <a:off x="3877972" y="2188275"/>
            <a:ext cx="4976932" cy="2481449"/>
          </a:xfrm>
          <a:prstGeom prst="rect">
            <a:avLst/>
          </a:prstGeom>
        </p:spPr>
        <p:txBody>
          <a:bodyPr wrap="square">
            <a:spAutoFit/>
          </a:bodyPr>
          <a:lstStyle/>
          <a:p>
            <a:pPr algn="ctr">
              <a:lnSpc>
                <a:spcPct val="115000"/>
              </a:lnSpc>
              <a:spcAft>
                <a:spcPts val="1000"/>
              </a:spcAft>
            </a:pPr>
            <a:r>
              <a:rPr lang="en-CA" sz="4500"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1. Loving Jesus will always prompt criticism.</a:t>
            </a:r>
            <a:endParaRPr lang="en-CA" sz="4500" dirty="0">
              <a:solidFill>
                <a:schemeClr val="bg1"/>
              </a:solidFill>
              <a:effectLst/>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4237574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3" y="251621"/>
            <a:ext cx="8847786" cy="6494085"/>
          </a:xfrm>
          <a:prstGeom prst="rect">
            <a:avLst/>
          </a:prstGeom>
        </p:spPr>
        <p:txBody>
          <a:bodyPr wrap="square">
            <a:spAutoFit/>
          </a:bodyPr>
          <a:lstStyle/>
          <a:p>
            <a:r>
              <a:rPr lang="en-US" sz="3200" dirty="0" smtClean="0">
                <a:solidFill>
                  <a:schemeClr val="bg1"/>
                </a:solidFill>
                <a:latin typeface="Century Gothic" panose="020B0502020202020204" pitchFamily="34" charset="0"/>
              </a:rPr>
              <a:t>jar </a:t>
            </a:r>
            <a:r>
              <a:rPr lang="en-US" sz="3200" dirty="0">
                <a:solidFill>
                  <a:schemeClr val="bg1"/>
                </a:solidFill>
                <a:latin typeface="Century Gothic" panose="020B0502020202020204" pitchFamily="34" charset="0"/>
              </a:rPr>
              <a:t>and poured the perfume on his head. </a:t>
            </a:r>
            <a:r>
              <a:rPr lang="en-US" sz="3200" baseline="30000" dirty="0">
                <a:solidFill>
                  <a:srgbClr val="FFFF00"/>
                </a:solidFill>
                <a:latin typeface="Century Gothic" panose="020B0502020202020204" pitchFamily="34" charset="0"/>
              </a:rPr>
              <a:t>4</a:t>
            </a:r>
            <a:r>
              <a:rPr lang="en-US" sz="3200" dirty="0">
                <a:solidFill>
                  <a:srgbClr val="FFFF00"/>
                </a:solidFill>
                <a:latin typeface="Century Gothic" panose="020B0502020202020204" pitchFamily="34" charset="0"/>
              </a:rPr>
              <a:t> Some of those present were saying indignantly to one another, “Why this waste of perfume? </a:t>
            </a:r>
            <a:r>
              <a:rPr lang="en-US" sz="3200" baseline="30000" dirty="0">
                <a:solidFill>
                  <a:srgbClr val="FFFF00"/>
                </a:solidFill>
                <a:latin typeface="Century Gothic" panose="020B0502020202020204" pitchFamily="34" charset="0"/>
              </a:rPr>
              <a:t>5</a:t>
            </a:r>
            <a:r>
              <a:rPr lang="en-US" sz="3200" dirty="0">
                <a:solidFill>
                  <a:srgbClr val="FFFF00"/>
                </a:solidFill>
                <a:latin typeface="Century Gothic" panose="020B0502020202020204" pitchFamily="34" charset="0"/>
              </a:rPr>
              <a:t> It could have been sold for more than a year’s wages and the money given to the poor.” And they rebuked her harshly.</a:t>
            </a:r>
            <a:r>
              <a:rPr lang="en-US" sz="3200" dirty="0">
                <a:solidFill>
                  <a:schemeClr val="bg1"/>
                </a:solidFill>
                <a:latin typeface="Century Gothic" panose="020B0502020202020204" pitchFamily="34" charset="0"/>
              </a:rPr>
              <a:t> </a:t>
            </a:r>
            <a:r>
              <a:rPr lang="en-US" sz="3200" baseline="30000" dirty="0">
                <a:solidFill>
                  <a:schemeClr val="bg1"/>
                </a:solidFill>
                <a:latin typeface="Century Gothic" panose="020B0502020202020204" pitchFamily="34" charset="0"/>
              </a:rPr>
              <a:t>6</a:t>
            </a:r>
            <a:r>
              <a:rPr lang="en-US" sz="3200" dirty="0">
                <a:solidFill>
                  <a:schemeClr val="bg1"/>
                </a:solidFill>
                <a:latin typeface="Century Gothic" panose="020B0502020202020204" pitchFamily="34" charset="0"/>
              </a:rPr>
              <a:t> “Leave her alone,” said Jesus. “Why are you bothering her? She has done a beautiful thing to me. </a:t>
            </a:r>
            <a:r>
              <a:rPr lang="en-US" sz="3200" baseline="30000" dirty="0">
                <a:solidFill>
                  <a:schemeClr val="bg1"/>
                </a:solidFill>
                <a:latin typeface="Century Gothic" panose="020B0502020202020204" pitchFamily="34" charset="0"/>
              </a:rPr>
              <a:t>7</a:t>
            </a:r>
            <a:r>
              <a:rPr lang="en-US" sz="3200" dirty="0">
                <a:solidFill>
                  <a:schemeClr val="bg1"/>
                </a:solidFill>
                <a:latin typeface="Century Gothic" panose="020B0502020202020204" pitchFamily="34" charset="0"/>
              </a:rPr>
              <a:t> The poor you will always have with you, and you can help them any time you want. But you will not always have me. </a:t>
            </a:r>
            <a:r>
              <a:rPr lang="en-US" sz="3200" baseline="30000" dirty="0">
                <a:solidFill>
                  <a:schemeClr val="bg1"/>
                </a:solidFill>
                <a:latin typeface="Century Gothic" panose="020B0502020202020204" pitchFamily="34" charset="0"/>
              </a:rPr>
              <a:t>8</a:t>
            </a:r>
            <a:r>
              <a:rPr lang="en-US" sz="3200" dirty="0">
                <a:solidFill>
                  <a:schemeClr val="bg1"/>
                </a:solidFill>
                <a:latin typeface="Century Gothic" panose="020B0502020202020204" pitchFamily="34" charset="0"/>
              </a:rPr>
              <a:t> She did what she could. She poured perfume on my </a:t>
            </a:r>
            <a:r>
              <a:rPr lang="en-US" sz="3200" dirty="0" smtClean="0">
                <a:solidFill>
                  <a:schemeClr val="bg1"/>
                </a:solidFill>
                <a:latin typeface="Century Gothic" panose="020B0502020202020204" pitchFamily="34" charset="0"/>
              </a:rPr>
              <a:t>body</a:t>
            </a:r>
            <a:endParaRPr lang="en-CA" sz="32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654417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Rectangle 2"/>
          <p:cNvSpPr/>
          <p:nvPr/>
        </p:nvSpPr>
        <p:spPr>
          <a:xfrm>
            <a:off x="3877972" y="2188275"/>
            <a:ext cx="4976932" cy="1613968"/>
          </a:xfrm>
          <a:prstGeom prst="rect">
            <a:avLst/>
          </a:prstGeom>
        </p:spPr>
        <p:txBody>
          <a:bodyPr wrap="square">
            <a:spAutoFit/>
          </a:bodyPr>
          <a:lstStyle/>
          <a:p>
            <a:pPr algn="ctr">
              <a:lnSpc>
                <a:spcPct val="115000"/>
              </a:lnSpc>
              <a:spcAft>
                <a:spcPts val="1000"/>
              </a:spcAft>
            </a:pPr>
            <a:r>
              <a:rPr lang="en-CA" sz="4500"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2. Worship is </a:t>
            </a:r>
            <a:r>
              <a:rPr lang="en-CA" sz="4500" b="1"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the</a:t>
            </a:r>
            <a:r>
              <a:rPr lang="en-CA" sz="4500"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 priority.</a:t>
            </a:r>
            <a:endParaRPr lang="en-CA" sz="4500" dirty="0">
              <a:solidFill>
                <a:schemeClr val="bg1"/>
              </a:solidFill>
              <a:effectLst/>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3354315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4325</TotalTime>
  <Words>694</Words>
  <Application>Microsoft Office PowerPoint</Application>
  <PresentationFormat>On-screen Show (4:3)</PresentationFormat>
  <Paragraphs>16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Strong</dc:creator>
  <cp:lastModifiedBy>Jeff Strong</cp:lastModifiedBy>
  <cp:revision>83</cp:revision>
  <dcterms:created xsi:type="dcterms:W3CDTF">2017-03-26T03:22:15Z</dcterms:created>
  <dcterms:modified xsi:type="dcterms:W3CDTF">2017-11-12T03:44:53Z</dcterms:modified>
</cp:coreProperties>
</file>