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5" r:id="rId2"/>
    <p:sldId id="326" r:id="rId3"/>
    <p:sldId id="416" r:id="rId4"/>
    <p:sldId id="424" r:id="rId5"/>
    <p:sldId id="406" r:id="rId6"/>
    <p:sldId id="418" r:id="rId7"/>
    <p:sldId id="419" r:id="rId8"/>
    <p:sldId id="422" r:id="rId9"/>
    <p:sldId id="423" r:id="rId10"/>
    <p:sldId id="407" r:id="rId11"/>
    <p:sldId id="410" r:id="rId12"/>
    <p:sldId id="420"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037" autoAdjust="0"/>
    <p:restoredTop sz="94660"/>
  </p:normalViewPr>
  <p:slideViewPr>
    <p:cSldViewPr snapToGrid="0">
      <p:cViewPr varScale="1">
        <p:scale>
          <a:sx n="74" d="100"/>
          <a:sy n="74"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26019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67740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0232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2084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2B569-40B7-401D-9679-74FB18C234DF}" type="datetimeFigureOut">
              <a:rPr lang="en-CA" smtClean="0"/>
              <a:t>2017-10-14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4256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02B569-40B7-401D-9679-74FB18C234DF}" type="datetimeFigureOut">
              <a:rPr lang="en-CA" smtClean="0"/>
              <a:t>2017-10-14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56245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02B569-40B7-401D-9679-74FB18C234DF}" type="datetimeFigureOut">
              <a:rPr lang="en-CA" smtClean="0"/>
              <a:t>2017-10-14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68295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02B569-40B7-401D-9679-74FB18C234DF}" type="datetimeFigureOut">
              <a:rPr lang="en-CA" smtClean="0"/>
              <a:t>2017-10-14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4826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2B569-40B7-401D-9679-74FB18C234DF}" type="datetimeFigureOut">
              <a:rPr lang="en-CA" smtClean="0"/>
              <a:t>2017-10-14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351298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2017-10-14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412787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2017-10-14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7286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2B569-40B7-401D-9679-74FB18C234DF}" type="datetimeFigureOut">
              <a:rPr lang="en-CA" smtClean="0"/>
              <a:t>2017-10-14</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E80F2-5202-4F76-BE22-E22269273537}" type="slidenum">
              <a:rPr lang="en-CA" smtClean="0"/>
              <a:t>‹#›</a:t>
            </a:fld>
            <a:endParaRPr lang="en-CA"/>
          </a:p>
        </p:txBody>
      </p:sp>
    </p:spTree>
    <p:extLst>
      <p:ext uri="{BB962C8B-B14F-4D97-AF65-F5344CB8AC3E}">
        <p14:creationId xmlns:p14="http://schemas.microsoft.com/office/powerpoint/2010/main" val="137371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269572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206840" y="2907096"/>
            <a:ext cx="5751096" cy="784830"/>
          </a:xfrm>
          <a:prstGeom prst="rect">
            <a:avLst/>
          </a:prstGeom>
          <a:noFill/>
        </p:spPr>
        <p:txBody>
          <a:bodyPr wrap="square" rtlCol="0">
            <a:spAutoFit/>
          </a:bodyPr>
          <a:lstStyle/>
          <a:p>
            <a:pPr algn="ctr"/>
            <a:r>
              <a:rPr lang="en-CA" sz="4500" i="1" dirty="0" smtClean="0">
                <a:solidFill>
                  <a:schemeClr val="bg1"/>
                </a:solidFill>
                <a:latin typeface="Century Gothic" panose="020B0502020202020204" pitchFamily="34" charset="0"/>
              </a:rPr>
              <a:t>Take-</a:t>
            </a:r>
            <a:r>
              <a:rPr lang="en-CA" sz="4500" i="1" dirty="0" err="1" smtClean="0">
                <a:solidFill>
                  <a:schemeClr val="bg1"/>
                </a:solidFill>
                <a:latin typeface="Century Gothic" panose="020B0502020202020204" pitchFamily="34" charset="0"/>
              </a:rPr>
              <a:t>Aways</a:t>
            </a:r>
            <a:endParaRPr lang="en-CA" sz="4500"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178737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321" y="890686"/>
            <a:ext cx="8503766" cy="2862322"/>
          </a:xfrm>
          <a:prstGeom prst="rect">
            <a:avLst/>
          </a:prstGeom>
        </p:spPr>
        <p:txBody>
          <a:bodyPr wrap="square">
            <a:spAutoFit/>
          </a:bodyPr>
          <a:lstStyle/>
          <a:p>
            <a:pPr marL="914400" indent="-914400">
              <a:buAutoNum type="arabicPeriod"/>
            </a:pPr>
            <a:r>
              <a:rPr lang="en-US" sz="4500" dirty="0" smtClean="0">
                <a:solidFill>
                  <a:schemeClr val="bg1"/>
                </a:solidFill>
                <a:latin typeface="Century Gothic" panose="020B0502020202020204" pitchFamily="34" charset="0"/>
              </a:rPr>
              <a:t>Watch </a:t>
            </a:r>
            <a:r>
              <a:rPr lang="en-US" sz="4500" dirty="0">
                <a:solidFill>
                  <a:schemeClr val="bg1"/>
                </a:solidFill>
                <a:latin typeface="Century Gothic" panose="020B0502020202020204" pitchFamily="34" charset="0"/>
              </a:rPr>
              <a:t>out that no one </a:t>
            </a:r>
            <a:r>
              <a:rPr lang="en-CA" sz="4500" dirty="0" smtClean="0">
                <a:solidFill>
                  <a:schemeClr val="bg1"/>
                </a:solidFill>
                <a:latin typeface="Century Gothic" panose="020B0502020202020204" pitchFamily="34" charset="0"/>
              </a:rPr>
              <a:t>deceives you!</a:t>
            </a:r>
          </a:p>
          <a:p>
            <a:r>
              <a:rPr lang="en-CA" sz="4500" dirty="0" smtClean="0">
                <a:solidFill>
                  <a:schemeClr val="bg1"/>
                </a:solidFill>
                <a:latin typeface="Century Gothic" panose="020B0502020202020204" pitchFamily="34" charset="0"/>
              </a:rPr>
              <a:t>     </a:t>
            </a:r>
            <a:r>
              <a:rPr lang="en-US" sz="4500" dirty="0" smtClean="0">
                <a:solidFill>
                  <a:schemeClr val="bg1"/>
                </a:solidFill>
                <a:latin typeface="Century Gothic" panose="020B0502020202020204" pitchFamily="34" charset="0"/>
              </a:rPr>
              <a:t>“Context is </a:t>
            </a:r>
            <a:r>
              <a:rPr lang="en-US" sz="4500" dirty="0">
                <a:solidFill>
                  <a:schemeClr val="bg1"/>
                </a:solidFill>
                <a:latin typeface="Century Gothic" panose="020B0502020202020204" pitchFamily="34" charset="0"/>
              </a:rPr>
              <a:t>king!”</a:t>
            </a:r>
            <a:endParaRPr lang="en-CA" sz="4500" dirty="0">
              <a:solidFill>
                <a:schemeClr val="bg1"/>
              </a:solidFill>
              <a:latin typeface="Century Gothic" panose="020B0502020202020204" pitchFamily="34" charset="0"/>
            </a:endParaRPr>
          </a:p>
          <a:p>
            <a:r>
              <a:rPr lang="en-US" sz="4500" dirty="0">
                <a:solidFill>
                  <a:schemeClr val="bg1"/>
                </a:solidFill>
              </a:rPr>
              <a:t> </a:t>
            </a:r>
            <a:endParaRPr lang="en-CA" sz="4500" dirty="0">
              <a:solidFill>
                <a:schemeClr val="bg1"/>
              </a:solidFill>
              <a:effectLst/>
            </a:endParaRPr>
          </a:p>
        </p:txBody>
      </p:sp>
    </p:spTree>
    <p:extLst>
      <p:ext uri="{BB962C8B-B14F-4D97-AF65-F5344CB8AC3E}">
        <p14:creationId xmlns:p14="http://schemas.microsoft.com/office/powerpoint/2010/main" val="2943590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321" y="890686"/>
            <a:ext cx="8503766" cy="4247317"/>
          </a:xfrm>
          <a:prstGeom prst="rect">
            <a:avLst/>
          </a:prstGeom>
        </p:spPr>
        <p:txBody>
          <a:bodyPr wrap="square">
            <a:spAutoFit/>
          </a:bodyPr>
          <a:lstStyle/>
          <a:p>
            <a:pPr marL="914400" indent="-914400">
              <a:buFont typeface="+mj-lt"/>
              <a:buAutoNum type="arabicPeriod"/>
            </a:pPr>
            <a:r>
              <a:rPr lang="en-US" sz="4500" dirty="0" smtClean="0">
                <a:solidFill>
                  <a:schemeClr val="bg1"/>
                </a:solidFill>
                <a:latin typeface="Century Gothic" panose="020B0502020202020204" pitchFamily="34" charset="0"/>
              </a:rPr>
              <a:t>Watch </a:t>
            </a:r>
            <a:r>
              <a:rPr lang="en-US" sz="4500" dirty="0">
                <a:solidFill>
                  <a:schemeClr val="bg1"/>
                </a:solidFill>
                <a:latin typeface="Century Gothic" panose="020B0502020202020204" pitchFamily="34" charset="0"/>
              </a:rPr>
              <a:t>out that no one </a:t>
            </a:r>
            <a:r>
              <a:rPr lang="en-CA" sz="4500" dirty="0" smtClean="0">
                <a:solidFill>
                  <a:schemeClr val="bg1"/>
                </a:solidFill>
                <a:latin typeface="Century Gothic" panose="020B0502020202020204" pitchFamily="34" charset="0"/>
              </a:rPr>
              <a:t>deceives you!</a:t>
            </a:r>
          </a:p>
          <a:p>
            <a:pPr lvl="1"/>
            <a:r>
              <a:rPr lang="en-US" sz="4500" dirty="0" smtClean="0">
                <a:solidFill>
                  <a:schemeClr val="bg1"/>
                </a:solidFill>
                <a:latin typeface="Century Gothic" panose="020B0502020202020204" pitchFamily="34" charset="0"/>
              </a:rPr>
              <a:t>  “Context is </a:t>
            </a:r>
            <a:r>
              <a:rPr lang="en-US" sz="4500" dirty="0">
                <a:solidFill>
                  <a:schemeClr val="bg1"/>
                </a:solidFill>
                <a:latin typeface="Century Gothic" panose="020B0502020202020204" pitchFamily="34" charset="0"/>
              </a:rPr>
              <a:t>king!”</a:t>
            </a:r>
            <a:endParaRPr lang="en-CA" sz="4500" dirty="0">
              <a:solidFill>
                <a:schemeClr val="bg1"/>
              </a:solidFill>
              <a:latin typeface="Century Gothic" panose="020B0502020202020204" pitchFamily="34" charset="0"/>
            </a:endParaRPr>
          </a:p>
          <a:p>
            <a:r>
              <a:rPr lang="en-US" sz="4500" dirty="0">
                <a:solidFill>
                  <a:schemeClr val="bg1"/>
                </a:solidFill>
                <a:latin typeface="Century Gothic" panose="020B0502020202020204" pitchFamily="34" charset="0"/>
              </a:rPr>
              <a:t> </a:t>
            </a:r>
            <a:endParaRPr lang="en-CA" sz="4500" dirty="0">
              <a:solidFill>
                <a:schemeClr val="bg1"/>
              </a:solidFill>
              <a:latin typeface="Century Gothic" panose="020B0502020202020204" pitchFamily="34" charset="0"/>
            </a:endParaRPr>
          </a:p>
          <a:p>
            <a:pPr marL="914400" lvl="0" indent="-914400">
              <a:buFont typeface="+mj-lt"/>
              <a:buAutoNum type="arabicPeriod" startAt="2"/>
            </a:pPr>
            <a:r>
              <a:rPr lang="en-US" sz="4500" dirty="0" smtClean="0">
                <a:solidFill>
                  <a:schemeClr val="bg1"/>
                </a:solidFill>
                <a:latin typeface="Century Gothic" panose="020B0502020202020204" pitchFamily="34" charset="0"/>
              </a:rPr>
              <a:t>The </a:t>
            </a:r>
            <a:r>
              <a:rPr lang="en-US" sz="4500" dirty="0">
                <a:solidFill>
                  <a:schemeClr val="bg1"/>
                </a:solidFill>
                <a:latin typeface="Century Gothic" panose="020B0502020202020204" pitchFamily="34" charset="0"/>
              </a:rPr>
              <a:t>King </a:t>
            </a:r>
            <a:r>
              <a:rPr lang="en-US" sz="4500" dirty="0" smtClean="0">
                <a:solidFill>
                  <a:schemeClr val="bg1"/>
                </a:solidFill>
                <a:latin typeface="Century Gothic" panose="020B0502020202020204" pitchFamily="34" charset="0"/>
              </a:rPr>
              <a:t>is coming! </a:t>
            </a:r>
          </a:p>
          <a:p>
            <a:pPr lvl="0"/>
            <a:r>
              <a:rPr lang="en-US" sz="4500" dirty="0">
                <a:solidFill>
                  <a:schemeClr val="bg1"/>
                </a:solidFill>
                <a:latin typeface="Century Gothic" panose="020B0502020202020204" pitchFamily="34" charset="0"/>
              </a:rPr>
              <a:t> </a:t>
            </a:r>
            <a:r>
              <a:rPr lang="en-US" sz="4500" dirty="0" smtClean="0">
                <a:solidFill>
                  <a:schemeClr val="bg1"/>
                </a:solidFill>
                <a:latin typeface="Century Gothic" panose="020B0502020202020204" pitchFamily="34" charset="0"/>
              </a:rPr>
              <a:t>    (cf. 2 </a:t>
            </a:r>
            <a:r>
              <a:rPr lang="en-US" sz="4500" dirty="0">
                <a:solidFill>
                  <a:schemeClr val="bg1"/>
                </a:solidFill>
                <a:latin typeface="Century Gothic" panose="020B0502020202020204" pitchFamily="34" charset="0"/>
              </a:rPr>
              <a:t>Thessalonians </a:t>
            </a:r>
            <a:r>
              <a:rPr lang="en-US" sz="4500" dirty="0" smtClean="0">
                <a:solidFill>
                  <a:schemeClr val="bg1"/>
                </a:solidFill>
                <a:latin typeface="Century Gothic" panose="020B0502020202020204" pitchFamily="34" charset="0"/>
              </a:rPr>
              <a:t>1:6-10)</a:t>
            </a:r>
            <a:endParaRPr lang="en-CA" sz="4500" dirty="0">
              <a:solidFill>
                <a:schemeClr val="bg1"/>
              </a:solidFill>
              <a:effectLst/>
              <a:latin typeface="Century Gothic" panose="020B0502020202020204" pitchFamily="34" charset="0"/>
            </a:endParaRPr>
          </a:p>
        </p:txBody>
      </p:sp>
    </p:spTree>
    <p:extLst>
      <p:ext uri="{BB962C8B-B14F-4D97-AF65-F5344CB8AC3E}">
        <p14:creationId xmlns:p14="http://schemas.microsoft.com/office/powerpoint/2010/main" val="1138927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308790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13</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008245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econd temple in jerus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96417"/>
            <a:ext cx="9147273" cy="525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223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13</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234168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392904" y="1812392"/>
            <a:ext cx="5751096" cy="3416320"/>
          </a:xfrm>
          <a:prstGeom prst="rect">
            <a:avLst/>
          </a:prstGeom>
          <a:noFill/>
        </p:spPr>
        <p:txBody>
          <a:bodyPr wrap="square" rtlCol="0">
            <a:spAutoFit/>
          </a:bodyPr>
          <a:lstStyle/>
          <a:p>
            <a:pPr algn="ctr"/>
            <a:r>
              <a:rPr lang="en-US" sz="3600" b="1" dirty="0">
                <a:solidFill>
                  <a:schemeClr val="bg1"/>
                </a:solidFill>
                <a:latin typeface="Century Gothic" panose="020B0502020202020204" pitchFamily="34" charset="0"/>
              </a:rPr>
              <a:t>View A</a:t>
            </a:r>
            <a:r>
              <a:rPr lang="en-US" sz="3600" dirty="0">
                <a:solidFill>
                  <a:schemeClr val="bg1"/>
                </a:solidFill>
                <a:latin typeface="Century Gothic" panose="020B0502020202020204" pitchFamily="34" charset="0"/>
              </a:rPr>
              <a:t>: </a:t>
            </a:r>
            <a:endParaRPr lang="en-US" sz="3600" dirty="0" smtClean="0">
              <a:solidFill>
                <a:schemeClr val="bg1"/>
              </a:solidFill>
              <a:latin typeface="Century Gothic" panose="020B0502020202020204" pitchFamily="34" charset="0"/>
            </a:endParaRPr>
          </a:p>
          <a:p>
            <a:pPr algn="ctr"/>
            <a:r>
              <a:rPr lang="en-US" sz="3600" dirty="0" smtClean="0">
                <a:solidFill>
                  <a:schemeClr val="bg1"/>
                </a:solidFill>
                <a:latin typeface="Century Gothic" panose="020B0502020202020204" pitchFamily="34" charset="0"/>
              </a:rPr>
              <a:t>Mark </a:t>
            </a:r>
            <a:r>
              <a:rPr lang="en-US" sz="3600" dirty="0">
                <a:solidFill>
                  <a:schemeClr val="bg1"/>
                </a:solidFill>
                <a:latin typeface="Century Gothic" panose="020B0502020202020204" pitchFamily="34" charset="0"/>
              </a:rPr>
              <a:t>13 has everything to do with a </a:t>
            </a:r>
            <a:r>
              <a:rPr lang="en-US" sz="3600" b="1" dirty="0" smtClean="0">
                <a:solidFill>
                  <a:schemeClr val="bg1"/>
                </a:solidFill>
                <a:latin typeface="Century Gothic" panose="020B0502020202020204" pitchFamily="34" charset="0"/>
              </a:rPr>
              <a:t>final tribulation </a:t>
            </a:r>
            <a:r>
              <a:rPr lang="en-US" sz="3600" dirty="0" smtClean="0">
                <a:solidFill>
                  <a:schemeClr val="bg1"/>
                </a:solidFill>
                <a:latin typeface="Century Gothic" panose="020B0502020202020204" pitchFamily="34" charset="0"/>
              </a:rPr>
              <a:t>that will </a:t>
            </a:r>
            <a:r>
              <a:rPr lang="en-US" sz="3600" dirty="0">
                <a:solidFill>
                  <a:schemeClr val="bg1"/>
                </a:solidFill>
                <a:latin typeface="Century Gothic" panose="020B0502020202020204" pitchFamily="34" charset="0"/>
              </a:rPr>
              <a:t>occur </a:t>
            </a:r>
            <a:r>
              <a:rPr lang="en-US" sz="3600" b="1" dirty="0">
                <a:solidFill>
                  <a:schemeClr val="bg1"/>
                </a:solidFill>
                <a:latin typeface="Century Gothic" panose="020B0502020202020204" pitchFamily="34" charset="0"/>
              </a:rPr>
              <a:t>directly before Jesus returns.</a:t>
            </a:r>
            <a:endParaRPr lang="en-CA" sz="3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479113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264115" y="1443841"/>
            <a:ext cx="5751096" cy="3970318"/>
          </a:xfrm>
          <a:prstGeom prst="rect">
            <a:avLst/>
          </a:prstGeom>
          <a:noFill/>
        </p:spPr>
        <p:txBody>
          <a:bodyPr wrap="square" rtlCol="0">
            <a:spAutoFit/>
          </a:bodyPr>
          <a:lstStyle/>
          <a:p>
            <a:pPr algn="ctr"/>
            <a:r>
              <a:rPr lang="en-US" sz="3500" b="1" dirty="0" smtClean="0">
                <a:solidFill>
                  <a:schemeClr val="bg1"/>
                </a:solidFill>
                <a:latin typeface="Century Gothic" panose="020B0502020202020204" pitchFamily="34" charset="0"/>
              </a:rPr>
              <a:t>View </a:t>
            </a:r>
            <a:r>
              <a:rPr lang="en-US" sz="3500" b="1" dirty="0">
                <a:solidFill>
                  <a:schemeClr val="bg1"/>
                </a:solidFill>
                <a:latin typeface="Century Gothic" panose="020B0502020202020204" pitchFamily="34" charset="0"/>
              </a:rPr>
              <a:t>B: </a:t>
            </a:r>
            <a:endParaRPr lang="en-US" sz="3500" b="1" dirty="0" smtClean="0">
              <a:solidFill>
                <a:schemeClr val="bg1"/>
              </a:solidFill>
              <a:latin typeface="Century Gothic" panose="020B0502020202020204" pitchFamily="34" charset="0"/>
            </a:endParaRPr>
          </a:p>
          <a:p>
            <a:pPr algn="ctr"/>
            <a:r>
              <a:rPr lang="en-US" sz="3500" dirty="0" smtClean="0">
                <a:solidFill>
                  <a:schemeClr val="bg1"/>
                </a:solidFill>
                <a:latin typeface="Century Gothic" panose="020B0502020202020204" pitchFamily="34" charset="0"/>
              </a:rPr>
              <a:t>Mark </a:t>
            </a:r>
            <a:r>
              <a:rPr lang="en-US" sz="3500" dirty="0">
                <a:solidFill>
                  <a:schemeClr val="bg1"/>
                </a:solidFill>
                <a:latin typeface="Century Gothic" panose="020B0502020202020204" pitchFamily="34" charset="0"/>
              </a:rPr>
              <a:t>13 is Jesus’ prediction of what is going to happen within </a:t>
            </a:r>
            <a:r>
              <a:rPr lang="en-US" sz="3500" b="1" dirty="0" smtClean="0">
                <a:solidFill>
                  <a:schemeClr val="bg1"/>
                </a:solidFill>
                <a:latin typeface="Century Gothic" panose="020B0502020202020204" pitchFamily="34" charset="0"/>
              </a:rPr>
              <a:t>40 years </a:t>
            </a:r>
            <a:r>
              <a:rPr lang="en-US" sz="3500" dirty="0" smtClean="0">
                <a:solidFill>
                  <a:schemeClr val="bg1"/>
                </a:solidFill>
                <a:latin typeface="Century Gothic" panose="020B0502020202020204" pitchFamily="34" charset="0"/>
              </a:rPr>
              <a:t>of </a:t>
            </a:r>
            <a:r>
              <a:rPr lang="en-US" sz="3500" dirty="0">
                <a:solidFill>
                  <a:schemeClr val="bg1"/>
                </a:solidFill>
                <a:latin typeface="Century Gothic" panose="020B0502020202020204" pitchFamily="34" charset="0"/>
              </a:rPr>
              <a:t>his resurrection and ascension.  </a:t>
            </a:r>
            <a:endParaRPr lang="en-CA" sz="35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39260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850783" y="756324"/>
            <a:ext cx="5125792" cy="5001369"/>
          </a:xfrm>
          <a:prstGeom prst="rect">
            <a:avLst/>
          </a:prstGeom>
          <a:noFill/>
        </p:spPr>
        <p:txBody>
          <a:bodyPr wrap="square" rtlCol="0">
            <a:spAutoFit/>
          </a:bodyPr>
          <a:lstStyle/>
          <a:p>
            <a:pPr algn="ctr"/>
            <a:r>
              <a:rPr lang="en-US" sz="2900" b="1" dirty="0">
                <a:solidFill>
                  <a:schemeClr val="bg1"/>
                </a:solidFill>
                <a:latin typeface="Century Gothic" panose="020B0502020202020204" pitchFamily="34" charset="0"/>
              </a:rPr>
              <a:t>View C:</a:t>
            </a:r>
            <a:r>
              <a:rPr lang="en-US" sz="2900" dirty="0">
                <a:solidFill>
                  <a:schemeClr val="bg1"/>
                </a:solidFill>
                <a:latin typeface="Century Gothic" panose="020B0502020202020204" pitchFamily="34" charset="0"/>
              </a:rPr>
              <a:t>   </a:t>
            </a:r>
            <a:endParaRPr lang="en-US" sz="2900" dirty="0" smtClean="0">
              <a:solidFill>
                <a:schemeClr val="bg1"/>
              </a:solidFill>
              <a:latin typeface="Century Gothic" panose="020B0502020202020204" pitchFamily="34" charset="0"/>
            </a:endParaRPr>
          </a:p>
          <a:p>
            <a:pPr algn="ctr"/>
            <a:r>
              <a:rPr lang="en-US" sz="2900" dirty="0" smtClean="0">
                <a:solidFill>
                  <a:schemeClr val="bg1"/>
                </a:solidFill>
                <a:latin typeface="Century Gothic" panose="020B0502020202020204" pitchFamily="34" charset="0"/>
              </a:rPr>
              <a:t>Mark </a:t>
            </a:r>
            <a:r>
              <a:rPr lang="en-US" sz="2900" dirty="0">
                <a:solidFill>
                  <a:schemeClr val="bg1"/>
                </a:solidFill>
                <a:latin typeface="Century Gothic" panose="020B0502020202020204" pitchFamily="34" charset="0"/>
              </a:rPr>
              <a:t>13 is primarily focused on Jesus’ prediction of what is going to happen within </a:t>
            </a:r>
            <a:r>
              <a:rPr lang="en-US" sz="2900" b="1" dirty="0" smtClean="0">
                <a:solidFill>
                  <a:schemeClr val="bg1"/>
                </a:solidFill>
                <a:latin typeface="Century Gothic" panose="020B0502020202020204" pitchFamily="34" charset="0"/>
              </a:rPr>
              <a:t>40 years</a:t>
            </a:r>
            <a:r>
              <a:rPr lang="en-US" sz="2900" dirty="0" smtClean="0">
                <a:solidFill>
                  <a:schemeClr val="bg1"/>
                </a:solidFill>
                <a:latin typeface="Century Gothic" panose="020B0502020202020204" pitchFamily="34" charset="0"/>
              </a:rPr>
              <a:t> </a:t>
            </a:r>
            <a:r>
              <a:rPr lang="en-US" sz="2900" dirty="0">
                <a:solidFill>
                  <a:schemeClr val="bg1"/>
                </a:solidFill>
                <a:latin typeface="Century Gothic" panose="020B0502020202020204" pitchFamily="34" charset="0"/>
              </a:rPr>
              <a:t>of his resurrection and ascension, </a:t>
            </a:r>
            <a:r>
              <a:rPr lang="en-US" sz="2900" b="1" dirty="0">
                <a:solidFill>
                  <a:schemeClr val="bg1"/>
                </a:solidFill>
                <a:latin typeface="Century Gothic" panose="020B0502020202020204" pitchFamily="34" charset="0"/>
              </a:rPr>
              <a:t>but points beyond the judgement of God on the Temple to a judgement that will occur upon his </a:t>
            </a:r>
            <a:r>
              <a:rPr lang="en-US" sz="2900" b="1" dirty="0" smtClean="0">
                <a:solidFill>
                  <a:schemeClr val="bg1"/>
                </a:solidFill>
                <a:latin typeface="Century Gothic" panose="020B0502020202020204" pitchFamily="34" charset="0"/>
              </a:rPr>
              <a:t>eventual return.</a:t>
            </a:r>
            <a:endParaRPr lang="en-CA" sz="29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215961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siege of jerusalem 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458" y="246807"/>
            <a:ext cx="8590209" cy="6442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942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586471"/>
            <a:ext cx="8847786" cy="5925148"/>
          </a:xfrm>
          <a:prstGeom prst="rect">
            <a:avLst/>
          </a:prstGeom>
        </p:spPr>
        <p:txBody>
          <a:bodyPr wrap="square">
            <a:spAutoFit/>
          </a:bodyPr>
          <a:lstStyle/>
          <a:p>
            <a:pPr>
              <a:lnSpc>
                <a:spcPct val="107000"/>
              </a:lnSpc>
              <a:spcAft>
                <a:spcPts val="0"/>
              </a:spcAft>
            </a:pPr>
            <a:r>
              <a:rPr lang="en-CA" sz="2900" dirty="0">
                <a:solidFill>
                  <a:schemeClr val="bg1"/>
                </a:solidFill>
                <a:latin typeface="Century Gothic" panose="020B0502020202020204" pitchFamily="34" charset="0"/>
              </a:rPr>
              <a:t>2 Thessalonians 1:6-10</a:t>
            </a:r>
          </a:p>
          <a:p>
            <a:r>
              <a:rPr lang="en-CA" sz="2900" dirty="0">
                <a:solidFill>
                  <a:schemeClr val="bg1"/>
                </a:solidFill>
                <a:latin typeface="Century Gothic" panose="020B0502020202020204" pitchFamily="34" charset="0"/>
              </a:rPr>
              <a:t>6 God is just: He will pay back trouble to those who trouble you 7 and give relief to you who are troubled, and to us as well. This will happen when the Lord Jesus is revealed from heaven in blazing fire with his powerful angels. 8 He will punish those who do not know God and do not obey the gospel of our Lord Jesus. 9 They will be punished with everlasting destruction and shut out from the presence of the Lord and from the glory of his might 10 on the day he comes to be glorified in his holy people and to be marveled at among all those who have believed.  </a:t>
            </a:r>
          </a:p>
        </p:txBody>
      </p:sp>
    </p:spTree>
    <p:extLst>
      <p:ext uri="{BB962C8B-B14F-4D97-AF65-F5344CB8AC3E}">
        <p14:creationId xmlns:p14="http://schemas.microsoft.com/office/powerpoint/2010/main" val="784429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4312</TotalTime>
  <Words>130</Words>
  <Application>Microsoft Office PowerPoint</Application>
  <PresentationFormat>On-screen Show (4:3)</PresentationFormat>
  <Paragraphs>19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81</cp:revision>
  <dcterms:created xsi:type="dcterms:W3CDTF">2017-03-26T03:22:15Z</dcterms:created>
  <dcterms:modified xsi:type="dcterms:W3CDTF">2017-10-15T00:24:13Z</dcterms:modified>
</cp:coreProperties>
</file>