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 id="270" r:id="rId3"/>
    <p:sldId id="271" r:id="rId4"/>
    <p:sldId id="276" r:id="rId5"/>
    <p:sldId id="277" r:id="rId6"/>
    <p:sldId id="286" r:id="rId7"/>
    <p:sldId id="298" r:id="rId8"/>
    <p:sldId id="300" r:id="rId9"/>
    <p:sldId id="272" r:id="rId10"/>
    <p:sldId id="289" r:id="rId11"/>
    <p:sldId id="288" r:id="rId12"/>
    <p:sldId id="278" r:id="rId13"/>
    <p:sldId id="291" r:id="rId14"/>
    <p:sldId id="301" r:id="rId15"/>
    <p:sldId id="302" r:id="rId16"/>
    <p:sldId id="303" r:id="rId17"/>
    <p:sldId id="304" r:id="rId18"/>
    <p:sldId id="305" r:id="rId19"/>
    <p:sldId id="306" r:id="rId20"/>
    <p:sldId id="307" r:id="rId21"/>
    <p:sldId id="279" r:id="rId22"/>
    <p:sldId id="290" r:id="rId23"/>
    <p:sldId id="29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4490CE-0AFD-4F92-B382-D39CE32F038F}" type="datetimeFigureOut">
              <a:rPr lang="en-CA" smtClean="0"/>
              <a:t>2018-02-04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291BC4-5BE2-447D-8B8D-4E3754839BA6}" type="slidenum">
              <a:rPr lang="en-CA" smtClean="0"/>
              <a:t>‹#›</a:t>
            </a:fld>
            <a:endParaRPr lang="en-CA"/>
          </a:p>
        </p:txBody>
      </p:sp>
    </p:spTree>
    <p:extLst>
      <p:ext uri="{BB962C8B-B14F-4D97-AF65-F5344CB8AC3E}">
        <p14:creationId xmlns:p14="http://schemas.microsoft.com/office/powerpoint/2010/main" val="230164924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4490CE-0AFD-4F92-B382-D39CE32F038F}" type="datetimeFigureOut">
              <a:rPr lang="en-CA" smtClean="0"/>
              <a:t>2018-02-04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291BC4-5BE2-447D-8B8D-4E3754839BA6}" type="slidenum">
              <a:rPr lang="en-CA" smtClean="0"/>
              <a:t>‹#›</a:t>
            </a:fld>
            <a:endParaRPr lang="en-CA"/>
          </a:p>
        </p:txBody>
      </p:sp>
    </p:spTree>
    <p:extLst>
      <p:ext uri="{BB962C8B-B14F-4D97-AF65-F5344CB8AC3E}">
        <p14:creationId xmlns:p14="http://schemas.microsoft.com/office/powerpoint/2010/main" val="163116264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4490CE-0AFD-4F92-B382-D39CE32F038F}" type="datetimeFigureOut">
              <a:rPr lang="en-CA" smtClean="0"/>
              <a:t>2018-02-04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291BC4-5BE2-447D-8B8D-4E3754839BA6}" type="slidenum">
              <a:rPr lang="en-CA" smtClean="0"/>
              <a:t>‹#›</a:t>
            </a:fld>
            <a:endParaRPr lang="en-CA"/>
          </a:p>
        </p:txBody>
      </p:sp>
    </p:spTree>
    <p:extLst>
      <p:ext uri="{BB962C8B-B14F-4D97-AF65-F5344CB8AC3E}">
        <p14:creationId xmlns:p14="http://schemas.microsoft.com/office/powerpoint/2010/main" val="28312195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4490CE-0AFD-4F92-B382-D39CE32F038F}" type="datetimeFigureOut">
              <a:rPr lang="en-CA" smtClean="0"/>
              <a:t>2018-02-04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291BC4-5BE2-447D-8B8D-4E3754839BA6}" type="slidenum">
              <a:rPr lang="en-CA" smtClean="0"/>
              <a:t>‹#›</a:t>
            </a:fld>
            <a:endParaRPr lang="en-CA"/>
          </a:p>
        </p:txBody>
      </p:sp>
    </p:spTree>
    <p:extLst>
      <p:ext uri="{BB962C8B-B14F-4D97-AF65-F5344CB8AC3E}">
        <p14:creationId xmlns:p14="http://schemas.microsoft.com/office/powerpoint/2010/main" val="50432513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4490CE-0AFD-4F92-B382-D39CE32F038F}" type="datetimeFigureOut">
              <a:rPr lang="en-CA" smtClean="0"/>
              <a:t>2018-02-04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291BC4-5BE2-447D-8B8D-4E3754839BA6}" type="slidenum">
              <a:rPr lang="en-CA" smtClean="0"/>
              <a:t>‹#›</a:t>
            </a:fld>
            <a:endParaRPr lang="en-CA"/>
          </a:p>
        </p:txBody>
      </p:sp>
    </p:spTree>
    <p:extLst>
      <p:ext uri="{BB962C8B-B14F-4D97-AF65-F5344CB8AC3E}">
        <p14:creationId xmlns:p14="http://schemas.microsoft.com/office/powerpoint/2010/main" val="118803634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4490CE-0AFD-4F92-B382-D39CE32F038F}" type="datetimeFigureOut">
              <a:rPr lang="en-CA" smtClean="0"/>
              <a:t>2018-02-04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291BC4-5BE2-447D-8B8D-4E3754839BA6}" type="slidenum">
              <a:rPr lang="en-CA" smtClean="0"/>
              <a:t>‹#›</a:t>
            </a:fld>
            <a:endParaRPr lang="en-CA"/>
          </a:p>
        </p:txBody>
      </p:sp>
    </p:spTree>
    <p:extLst>
      <p:ext uri="{BB962C8B-B14F-4D97-AF65-F5344CB8AC3E}">
        <p14:creationId xmlns:p14="http://schemas.microsoft.com/office/powerpoint/2010/main" val="19611135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4490CE-0AFD-4F92-B382-D39CE32F038F}" type="datetimeFigureOut">
              <a:rPr lang="en-CA" smtClean="0"/>
              <a:t>2018-02-04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9291BC4-5BE2-447D-8B8D-4E3754839BA6}" type="slidenum">
              <a:rPr lang="en-CA" smtClean="0"/>
              <a:t>‹#›</a:t>
            </a:fld>
            <a:endParaRPr lang="en-CA"/>
          </a:p>
        </p:txBody>
      </p:sp>
    </p:spTree>
    <p:extLst>
      <p:ext uri="{BB962C8B-B14F-4D97-AF65-F5344CB8AC3E}">
        <p14:creationId xmlns:p14="http://schemas.microsoft.com/office/powerpoint/2010/main" val="26944555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4490CE-0AFD-4F92-B382-D39CE32F038F}" type="datetimeFigureOut">
              <a:rPr lang="en-CA" smtClean="0"/>
              <a:t>2018-02-04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9291BC4-5BE2-447D-8B8D-4E3754839BA6}" type="slidenum">
              <a:rPr lang="en-CA" smtClean="0"/>
              <a:t>‹#›</a:t>
            </a:fld>
            <a:endParaRPr lang="en-CA"/>
          </a:p>
        </p:txBody>
      </p:sp>
    </p:spTree>
    <p:extLst>
      <p:ext uri="{BB962C8B-B14F-4D97-AF65-F5344CB8AC3E}">
        <p14:creationId xmlns:p14="http://schemas.microsoft.com/office/powerpoint/2010/main" val="41113920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490CE-0AFD-4F92-B382-D39CE32F038F}" type="datetimeFigureOut">
              <a:rPr lang="en-CA" smtClean="0"/>
              <a:t>2018-02-04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9291BC4-5BE2-447D-8B8D-4E3754839BA6}" type="slidenum">
              <a:rPr lang="en-CA" smtClean="0"/>
              <a:t>‹#›</a:t>
            </a:fld>
            <a:endParaRPr lang="en-CA"/>
          </a:p>
        </p:txBody>
      </p:sp>
    </p:spTree>
    <p:extLst>
      <p:ext uri="{BB962C8B-B14F-4D97-AF65-F5344CB8AC3E}">
        <p14:creationId xmlns:p14="http://schemas.microsoft.com/office/powerpoint/2010/main" val="33049547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4490CE-0AFD-4F92-B382-D39CE32F038F}" type="datetimeFigureOut">
              <a:rPr lang="en-CA" smtClean="0"/>
              <a:t>2018-02-04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291BC4-5BE2-447D-8B8D-4E3754839BA6}" type="slidenum">
              <a:rPr lang="en-CA" smtClean="0"/>
              <a:t>‹#›</a:t>
            </a:fld>
            <a:endParaRPr lang="en-CA"/>
          </a:p>
        </p:txBody>
      </p:sp>
    </p:spTree>
    <p:extLst>
      <p:ext uri="{BB962C8B-B14F-4D97-AF65-F5344CB8AC3E}">
        <p14:creationId xmlns:p14="http://schemas.microsoft.com/office/powerpoint/2010/main" val="131519716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4490CE-0AFD-4F92-B382-D39CE32F038F}" type="datetimeFigureOut">
              <a:rPr lang="en-CA" smtClean="0"/>
              <a:t>2018-02-04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291BC4-5BE2-447D-8B8D-4E3754839BA6}" type="slidenum">
              <a:rPr lang="en-CA" smtClean="0"/>
              <a:t>‹#›</a:t>
            </a:fld>
            <a:endParaRPr lang="en-CA"/>
          </a:p>
        </p:txBody>
      </p:sp>
    </p:spTree>
    <p:extLst>
      <p:ext uri="{BB962C8B-B14F-4D97-AF65-F5344CB8AC3E}">
        <p14:creationId xmlns:p14="http://schemas.microsoft.com/office/powerpoint/2010/main" val="317815904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490CE-0AFD-4F92-B382-D39CE32F038F}" type="datetimeFigureOut">
              <a:rPr lang="en-CA" smtClean="0"/>
              <a:t>2018-02-04</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91BC4-5BE2-447D-8B8D-4E3754839BA6}" type="slidenum">
              <a:rPr lang="en-CA" smtClean="0"/>
              <a:t>‹#›</a:t>
            </a:fld>
            <a:endParaRPr lang="en-CA"/>
          </a:p>
        </p:txBody>
      </p:sp>
    </p:spTree>
    <p:extLst>
      <p:ext uri="{BB962C8B-B14F-4D97-AF65-F5344CB8AC3E}">
        <p14:creationId xmlns:p14="http://schemas.microsoft.com/office/powerpoint/2010/main" val="3578596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unsplash.com/photo-1478872198468-efc263df6a43?ixlib=rb-0.3.5&amp;s=f55be7f307f54ce2a9b129e8d7619a74&amp;dpr=1&amp;auto=format&amp;fit=crop&amp;w=1000&amp;q=80&amp;cs=tinys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234"/>
            <a:ext cx="9525000" cy="6362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90930" y="1742590"/>
            <a:ext cx="6233375" cy="3323987"/>
          </a:xfrm>
          <a:prstGeom prst="rect">
            <a:avLst/>
          </a:prstGeom>
          <a:noFill/>
        </p:spPr>
        <p:txBody>
          <a:bodyPr wrap="square" rtlCol="0">
            <a:spAutoFit/>
          </a:bodyPr>
          <a:lstStyle/>
          <a:p>
            <a:pPr algn="r"/>
            <a:r>
              <a:rPr lang="en-CA" sz="3000" dirty="0" smtClean="0">
                <a:solidFill>
                  <a:schemeClr val="bg1"/>
                </a:solidFill>
                <a:latin typeface="Bodoni MT" panose="02070603080606020203" pitchFamily="18" charset="0"/>
              </a:rPr>
              <a:t>Heart: Fun with friends</a:t>
            </a:r>
          </a:p>
          <a:p>
            <a:pPr algn="r"/>
            <a:endParaRPr lang="en-CA" sz="3000" dirty="0">
              <a:solidFill>
                <a:schemeClr val="bg1"/>
              </a:solidFill>
              <a:latin typeface="Bodoni MT" panose="02070603080606020203" pitchFamily="18" charset="0"/>
            </a:endParaRPr>
          </a:p>
          <a:p>
            <a:pPr algn="r"/>
            <a:r>
              <a:rPr lang="en-CA" sz="3000" dirty="0" smtClean="0">
                <a:solidFill>
                  <a:schemeClr val="bg1"/>
                </a:solidFill>
                <a:latin typeface="Bodoni MT" panose="02070603080606020203" pitchFamily="18" charset="0"/>
              </a:rPr>
              <a:t>Soul: Praying Scripture</a:t>
            </a:r>
          </a:p>
          <a:p>
            <a:pPr algn="r"/>
            <a:endParaRPr lang="en-CA" sz="3000" dirty="0">
              <a:solidFill>
                <a:schemeClr val="bg1"/>
              </a:solidFill>
              <a:latin typeface="Bodoni MT" panose="02070603080606020203" pitchFamily="18" charset="0"/>
            </a:endParaRPr>
          </a:p>
          <a:p>
            <a:pPr algn="r"/>
            <a:r>
              <a:rPr lang="en-CA" sz="3000" dirty="0" smtClean="0">
                <a:solidFill>
                  <a:schemeClr val="bg1"/>
                </a:solidFill>
                <a:latin typeface="Bodoni MT" panose="02070603080606020203" pitchFamily="18" charset="0"/>
              </a:rPr>
              <a:t>Mind: Cultural currents</a:t>
            </a:r>
          </a:p>
          <a:p>
            <a:pPr algn="r"/>
            <a:endParaRPr lang="en-CA" sz="3000" dirty="0">
              <a:solidFill>
                <a:schemeClr val="bg1"/>
              </a:solidFill>
              <a:latin typeface="Bodoni MT" panose="02070603080606020203" pitchFamily="18" charset="0"/>
            </a:endParaRPr>
          </a:p>
          <a:p>
            <a:pPr algn="r"/>
            <a:r>
              <a:rPr lang="en-CA" sz="3000" dirty="0" smtClean="0">
                <a:solidFill>
                  <a:schemeClr val="bg1"/>
                </a:solidFill>
                <a:latin typeface="Bodoni MT" panose="02070603080606020203" pitchFamily="18" charset="0"/>
              </a:rPr>
              <a:t>Strength: Serving neighbours</a:t>
            </a:r>
            <a:endParaRPr lang="en-CA" sz="3000" dirty="0">
              <a:solidFill>
                <a:schemeClr val="bg1"/>
              </a:solidFill>
              <a:latin typeface="Bodoni MT" panose="02070603080606020203" pitchFamily="18" charset="0"/>
            </a:endParaRPr>
          </a:p>
        </p:txBody>
      </p:sp>
    </p:spTree>
    <p:extLst>
      <p:ext uri="{BB962C8B-B14F-4D97-AF65-F5344CB8AC3E}">
        <p14:creationId xmlns:p14="http://schemas.microsoft.com/office/powerpoint/2010/main" val="221013893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0" y="1676700"/>
            <a:ext cx="9144000" cy="4031873"/>
          </a:xfrm>
          <a:prstGeom prst="rect">
            <a:avLst/>
          </a:prstGeom>
          <a:solidFill>
            <a:schemeClr val="accent1">
              <a:alpha val="75000"/>
            </a:schemeClr>
          </a:solidFill>
        </p:spPr>
        <p:txBody>
          <a:bodyPr wrap="square" rtlCol="0">
            <a:spAutoFit/>
          </a:bodyPr>
          <a:lstStyle/>
          <a:p>
            <a:pPr lvl="0"/>
            <a:r>
              <a:rPr lang="en-CA" sz="3200" dirty="0" smtClean="0">
                <a:latin typeface="Bodoni MT" panose="02070603080606020203" pitchFamily="18" charset="0"/>
              </a:rPr>
              <a:t>Characteristics of Christians who grow in depth and fruitfulness.</a:t>
            </a:r>
          </a:p>
          <a:p>
            <a:pPr lvl="0"/>
            <a:endParaRPr lang="en-CA" sz="3200" dirty="0" smtClean="0">
              <a:latin typeface="Bodoni MT" panose="02070603080606020203" pitchFamily="18" charset="0"/>
            </a:endParaRPr>
          </a:p>
          <a:p>
            <a:pPr marL="457200" lvl="0" indent="-457200">
              <a:buFont typeface="Arial" panose="020B0604020202020204" pitchFamily="34" charset="0"/>
              <a:buChar char="•"/>
            </a:pPr>
            <a:r>
              <a:rPr lang="en-CA" sz="3200" dirty="0" smtClean="0">
                <a:latin typeface="Bodoni MT" panose="02070603080606020203" pitchFamily="18" charset="0"/>
              </a:rPr>
              <a:t>Build rituals </a:t>
            </a:r>
            <a:endParaRPr lang="en-CA" sz="3200" dirty="0">
              <a:latin typeface="Bodoni MT" panose="02070603080606020203" pitchFamily="18" charset="0"/>
            </a:endParaRPr>
          </a:p>
          <a:p>
            <a:pPr marL="457200" lvl="0" indent="-457200">
              <a:buFont typeface="Arial" panose="020B0604020202020204" pitchFamily="34" charset="0"/>
              <a:buChar char="•"/>
            </a:pPr>
            <a:r>
              <a:rPr lang="en-CA" sz="3200" dirty="0" smtClean="0">
                <a:latin typeface="Bodoni MT" panose="02070603080606020203" pitchFamily="18" charset="0"/>
              </a:rPr>
              <a:t>Maintain </a:t>
            </a:r>
            <a:r>
              <a:rPr lang="en-CA" sz="3200" dirty="0">
                <a:latin typeface="Bodoni MT" panose="02070603080606020203" pitchFamily="18" charset="0"/>
              </a:rPr>
              <a:t>accountability</a:t>
            </a:r>
          </a:p>
          <a:p>
            <a:pPr marL="457200" lvl="0" indent="-457200">
              <a:buFont typeface="Arial" panose="020B0604020202020204" pitchFamily="34" charset="0"/>
              <a:buChar char="•"/>
            </a:pPr>
            <a:r>
              <a:rPr lang="en-CA" sz="3200" dirty="0" smtClean="0">
                <a:latin typeface="Bodoni MT" panose="02070603080606020203" pitchFamily="18" charset="0"/>
              </a:rPr>
              <a:t>Grow </a:t>
            </a:r>
            <a:r>
              <a:rPr lang="en-CA" sz="3200" dirty="0">
                <a:latin typeface="Bodoni MT" panose="02070603080606020203" pitchFamily="18" charset="0"/>
              </a:rPr>
              <a:t>through hardships</a:t>
            </a:r>
          </a:p>
          <a:p>
            <a:pPr marL="457200" lvl="0" indent="-457200">
              <a:buFont typeface="Arial" panose="020B0604020202020204" pitchFamily="34" charset="0"/>
              <a:buChar char="•"/>
            </a:pPr>
            <a:r>
              <a:rPr lang="en-CA" sz="3200" dirty="0" smtClean="0">
                <a:latin typeface="Bodoni MT" panose="02070603080606020203" pitchFamily="18" charset="0"/>
              </a:rPr>
              <a:t>Practice </a:t>
            </a:r>
            <a:r>
              <a:rPr lang="en-CA" sz="3200" dirty="0">
                <a:latin typeface="Bodoni MT" panose="02070603080606020203" pitchFamily="18" charset="0"/>
              </a:rPr>
              <a:t>spiritual </a:t>
            </a:r>
            <a:r>
              <a:rPr lang="en-CA" sz="3200" dirty="0" smtClean="0">
                <a:latin typeface="Bodoni MT" panose="02070603080606020203" pitchFamily="18" charset="0"/>
              </a:rPr>
              <a:t>disciplines</a:t>
            </a:r>
            <a:endParaRPr lang="en-CA" sz="3200" dirty="0">
              <a:latin typeface="Bodoni MT" panose="02070603080606020203" pitchFamily="18" charset="0"/>
            </a:endParaRPr>
          </a:p>
          <a:p>
            <a:pPr marL="457200" lvl="0" indent="-457200">
              <a:buFont typeface="Arial" panose="020B0604020202020204" pitchFamily="34" charset="0"/>
              <a:buChar char="•"/>
            </a:pPr>
            <a:r>
              <a:rPr lang="en-CA" sz="3200" dirty="0" smtClean="0">
                <a:latin typeface="Bodoni MT" panose="02070603080606020203" pitchFamily="18" charset="0"/>
              </a:rPr>
              <a:t>Establish all activity in the gospel of grace</a:t>
            </a:r>
            <a:endParaRPr lang="en-CA" sz="3200" dirty="0">
              <a:latin typeface="Bodoni MT" panose="02070603080606020203" pitchFamily="18" charset="0"/>
            </a:endParaRPr>
          </a:p>
        </p:txBody>
      </p:sp>
    </p:spTree>
    <p:extLst>
      <p:ext uri="{BB962C8B-B14F-4D97-AF65-F5344CB8AC3E}">
        <p14:creationId xmlns:p14="http://schemas.microsoft.com/office/powerpoint/2010/main" val="193659724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0" y="2707751"/>
            <a:ext cx="9144000" cy="1569660"/>
          </a:xfrm>
          <a:prstGeom prst="rect">
            <a:avLst/>
          </a:prstGeom>
          <a:solidFill>
            <a:schemeClr val="accent1">
              <a:alpha val="75000"/>
            </a:schemeClr>
          </a:solidFill>
        </p:spPr>
        <p:txBody>
          <a:bodyPr wrap="square" rtlCol="0">
            <a:spAutoFit/>
          </a:bodyPr>
          <a:lstStyle/>
          <a:p>
            <a:pPr algn="ctr"/>
            <a:r>
              <a:rPr lang="en-CA" sz="4800" dirty="0">
                <a:latin typeface="Bodoni MT" panose="02070603080606020203" pitchFamily="18" charset="0"/>
              </a:rPr>
              <a:t>T</a:t>
            </a:r>
            <a:r>
              <a:rPr lang="en-CA" sz="4800" dirty="0" smtClean="0">
                <a:latin typeface="Bodoni MT" panose="02070603080606020203" pitchFamily="18" charset="0"/>
              </a:rPr>
              <a:t>he </a:t>
            </a:r>
            <a:r>
              <a:rPr lang="en-CA" sz="4800" dirty="0">
                <a:latin typeface="Bodoni MT" panose="02070603080606020203" pitchFamily="18" charset="0"/>
              </a:rPr>
              <a:t>importance of self-care as a spiritual discipline.</a:t>
            </a:r>
            <a:endParaRPr lang="en-CA" sz="4500" dirty="0">
              <a:latin typeface="Bodoni MT" panose="02070603080606020203" pitchFamily="18" charset="0"/>
            </a:endParaRPr>
          </a:p>
        </p:txBody>
      </p:sp>
    </p:spTree>
    <p:extLst>
      <p:ext uri="{BB962C8B-B14F-4D97-AF65-F5344CB8AC3E}">
        <p14:creationId xmlns:p14="http://schemas.microsoft.com/office/powerpoint/2010/main" val="287671788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0" y="1676700"/>
            <a:ext cx="9144000" cy="3539430"/>
          </a:xfrm>
          <a:prstGeom prst="rect">
            <a:avLst/>
          </a:prstGeom>
          <a:solidFill>
            <a:schemeClr val="accent1">
              <a:alpha val="75000"/>
            </a:schemeClr>
          </a:solidFill>
        </p:spPr>
        <p:txBody>
          <a:bodyPr wrap="square" rtlCol="0">
            <a:spAutoFit/>
          </a:bodyPr>
          <a:lstStyle/>
          <a:p>
            <a:r>
              <a:rPr lang="en-CA" sz="3200" dirty="0">
                <a:latin typeface="Bodoni MT" panose="02070603080606020203" pitchFamily="18" charset="0"/>
              </a:rPr>
              <a:t>Mark 8:34-35</a:t>
            </a:r>
          </a:p>
          <a:p>
            <a:r>
              <a:rPr lang="en-CA" sz="3200" dirty="0">
                <a:latin typeface="Bodoni MT" panose="02070603080606020203" pitchFamily="18" charset="0"/>
              </a:rPr>
              <a:t>34 Then he called the crowd to him along with his disciples and said: “If anyone would come after me, he must deny himself and take up his cross and follow me. 35 For whoever wants to save his life will lose it, but whoever loses his life for me and for the gospel will save it. </a:t>
            </a:r>
          </a:p>
        </p:txBody>
      </p:sp>
    </p:spTree>
    <p:extLst>
      <p:ext uri="{BB962C8B-B14F-4D97-AF65-F5344CB8AC3E}">
        <p14:creationId xmlns:p14="http://schemas.microsoft.com/office/powerpoint/2010/main" val="189799972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0" y="2630807"/>
            <a:ext cx="9144000" cy="1631216"/>
          </a:xfrm>
          <a:prstGeom prst="rect">
            <a:avLst/>
          </a:prstGeom>
          <a:solidFill>
            <a:schemeClr val="accent1">
              <a:alpha val="75000"/>
            </a:schemeClr>
          </a:solidFill>
        </p:spPr>
        <p:txBody>
          <a:bodyPr wrap="square" rtlCol="0">
            <a:spAutoFit/>
          </a:bodyPr>
          <a:lstStyle/>
          <a:p>
            <a:pPr algn="ctr"/>
            <a:r>
              <a:rPr lang="en-CA" sz="5000" dirty="0">
                <a:latin typeface="Bodoni MT" panose="02070603080606020203" pitchFamily="18" charset="0"/>
              </a:rPr>
              <a:t>Self-care to the glory of God </a:t>
            </a:r>
            <a:endParaRPr lang="en-CA" sz="5000" dirty="0" smtClean="0">
              <a:latin typeface="Bodoni MT" panose="02070603080606020203" pitchFamily="18" charset="0"/>
            </a:endParaRPr>
          </a:p>
          <a:p>
            <a:pPr algn="ctr"/>
            <a:r>
              <a:rPr lang="en-CA" sz="5000" dirty="0" smtClean="0">
                <a:latin typeface="Bodoni MT" panose="02070603080606020203" pitchFamily="18" charset="0"/>
              </a:rPr>
              <a:t>and </a:t>
            </a:r>
            <a:r>
              <a:rPr lang="en-CA" sz="5000" dirty="0">
                <a:latin typeface="Bodoni MT" panose="02070603080606020203" pitchFamily="18" charset="0"/>
              </a:rPr>
              <a:t>good of neighbour.</a:t>
            </a:r>
          </a:p>
        </p:txBody>
      </p:sp>
    </p:spTree>
    <p:extLst>
      <p:ext uri="{BB962C8B-B14F-4D97-AF65-F5344CB8AC3E}">
        <p14:creationId xmlns:p14="http://schemas.microsoft.com/office/powerpoint/2010/main" val="53189227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0" y="2476919"/>
            <a:ext cx="9144000" cy="1938992"/>
          </a:xfrm>
          <a:prstGeom prst="rect">
            <a:avLst/>
          </a:prstGeom>
          <a:solidFill>
            <a:schemeClr val="accent1">
              <a:alpha val="75000"/>
            </a:schemeClr>
          </a:solidFill>
        </p:spPr>
        <p:txBody>
          <a:bodyPr wrap="square" rtlCol="0">
            <a:spAutoFit/>
          </a:bodyPr>
          <a:lstStyle/>
          <a:p>
            <a:pPr algn="ctr"/>
            <a:r>
              <a:rPr lang="en-CA" sz="4000" dirty="0">
                <a:latin typeface="Bodoni MT" panose="02070603080606020203" pitchFamily="18" charset="0"/>
              </a:rPr>
              <a:t>“How can I best structure my life so that I can effectively and sustainably grow in my ability to love God and serve others?”</a:t>
            </a:r>
          </a:p>
        </p:txBody>
      </p:sp>
    </p:spTree>
    <p:extLst>
      <p:ext uri="{BB962C8B-B14F-4D97-AF65-F5344CB8AC3E}">
        <p14:creationId xmlns:p14="http://schemas.microsoft.com/office/powerpoint/2010/main" val="60749579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unsplash.com/photo-1510632233616-88025944e960?ixlib=rb-0.3.5&amp;s=a396e6d4ad831a8314528c36d9cbf239&amp;dpr=1&amp;auto=format&amp;fit=crop&amp;w=1000&amp;q=80&amp;cs=tinys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5794"/>
            <a:ext cx="9144000" cy="609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20199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male wearing a spring jacket, running along the side of the road in Brasi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5846"/>
            <a:ext cx="9144000" cy="609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08516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ages.unsplash.com/photo-1499125562588-29fb8a56b5d5?ixlib=rb-0.3.5&amp;s=d4284647e39ebde1312288fc0ec990f7&amp;dpr=1&amp;auto=format&amp;fit=crop&amp;w=1000&amp;q=80&amp;cs=tinys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3142"/>
            <a:ext cx="9144000" cy="514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86326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ew of the ocean horizon with windmills on the coastline on a cloudy day at Makara Be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088"/>
            <a:ext cx="9144000" cy="609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82324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mages.unsplash.com/photo-1507902781993-407258dc4fd2?ixlib=rb-0.3.5&amp;s=fbb43cfd6470f1ac79799eb1438561fa&amp;dpr=1&amp;auto=format&amp;fit=crop&amp;w=1000&amp;q=80&amp;cs=tinys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4330"/>
            <a:ext cx="9144000" cy="609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12629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unsplash.com/photo-1474152042542-1e794677a34b?dpr=1&amp;auto=format&amp;fit=crop&amp;w=1000&amp;q=80&amp;cs=tinys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41"/>
            <a:ext cx="9144000" cy="6099048"/>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Summing Junction 1"/>
          <p:cNvSpPr/>
          <p:nvPr/>
        </p:nvSpPr>
        <p:spPr>
          <a:xfrm>
            <a:off x="333829" y="1282793"/>
            <a:ext cx="4659085" cy="4310743"/>
          </a:xfrm>
          <a:prstGeom prst="flowChartSummingJunction">
            <a:avLst/>
          </a:prstGeom>
          <a:solidFill>
            <a:schemeClr val="accent1">
              <a:alpha val="45000"/>
            </a:schemeClr>
          </a:solidFill>
          <a:ln>
            <a:solidFill>
              <a:schemeClr val="accent1">
                <a:shade val="50000"/>
                <a:alpha val="38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950686" y="2853388"/>
            <a:ext cx="3425370" cy="1169551"/>
          </a:xfrm>
          <a:prstGeom prst="rect">
            <a:avLst/>
          </a:prstGeom>
          <a:noFill/>
        </p:spPr>
        <p:txBody>
          <a:bodyPr wrap="square" rtlCol="0">
            <a:spAutoFit/>
          </a:bodyPr>
          <a:lstStyle/>
          <a:p>
            <a:pPr algn="ctr"/>
            <a:r>
              <a:rPr lang="en-CA" sz="7000" dirty="0" smtClean="0">
                <a:latin typeface="Bodoni MT" panose="02070603080606020203" pitchFamily="18" charset="0"/>
              </a:rPr>
              <a:t>ABIDE</a:t>
            </a:r>
            <a:endParaRPr lang="en-CA" sz="7000" dirty="0">
              <a:latin typeface="Bodoni MT" panose="02070603080606020203" pitchFamily="18" charset="0"/>
            </a:endParaRPr>
          </a:p>
        </p:txBody>
      </p:sp>
    </p:spTree>
    <p:extLst>
      <p:ext uri="{BB962C8B-B14F-4D97-AF65-F5344CB8AC3E}">
        <p14:creationId xmlns:p14="http://schemas.microsoft.com/office/powerpoint/2010/main" val="390974151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 pencil on top of an open not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5846"/>
            <a:ext cx="9144000" cy="609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70108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0" y="1368923"/>
            <a:ext cx="9144000" cy="4154984"/>
          </a:xfrm>
          <a:prstGeom prst="rect">
            <a:avLst/>
          </a:prstGeom>
          <a:solidFill>
            <a:schemeClr val="accent1">
              <a:alpha val="75000"/>
            </a:schemeClr>
          </a:solidFill>
        </p:spPr>
        <p:txBody>
          <a:bodyPr wrap="square" rtlCol="0">
            <a:spAutoFit/>
          </a:bodyPr>
          <a:lstStyle/>
          <a:p>
            <a:pPr marL="914400" lvl="0" indent="-914400">
              <a:buAutoNum type="arabicPeriod"/>
            </a:pPr>
            <a:r>
              <a:rPr lang="en-CA" sz="4400" dirty="0" smtClean="0">
                <a:latin typeface="Bodoni MT" panose="02070603080606020203" pitchFamily="18" charset="0"/>
              </a:rPr>
              <a:t>Sleep</a:t>
            </a:r>
          </a:p>
          <a:p>
            <a:pPr marL="914400" lvl="0" indent="-914400">
              <a:buAutoNum type="arabicPeriod"/>
            </a:pPr>
            <a:r>
              <a:rPr lang="en-CA" sz="4400" dirty="0" smtClean="0">
                <a:latin typeface="Bodoni MT" panose="02070603080606020203" pitchFamily="18" charset="0"/>
              </a:rPr>
              <a:t>Exercise</a:t>
            </a:r>
          </a:p>
          <a:p>
            <a:pPr marL="914400" lvl="0" indent="-914400">
              <a:buAutoNum type="arabicPeriod"/>
            </a:pPr>
            <a:r>
              <a:rPr lang="en-CA" sz="4400" dirty="0" smtClean="0">
                <a:latin typeface="Bodoni MT" panose="02070603080606020203" pitchFamily="18" charset="0"/>
              </a:rPr>
              <a:t>Nutrition</a:t>
            </a:r>
          </a:p>
          <a:p>
            <a:pPr marL="914400" lvl="0" indent="-914400">
              <a:buAutoNum type="arabicPeriod"/>
            </a:pPr>
            <a:r>
              <a:rPr lang="en-CA" sz="4400" dirty="0" smtClean="0">
                <a:latin typeface="Bodoni MT" panose="02070603080606020203" pitchFamily="18" charset="0"/>
              </a:rPr>
              <a:t>Sabbath</a:t>
            </a:r>
          </a:p>
          <a:p>
            <a:pPr marL="914400" lvl="0" indent="-914400">
              <a:buAutoNum type="arabicPeriod"/>
            </a:pPr>
            <a:r>
              <a:rPr lang="en-CA" sz="4400" dirty="0" smtClean="0">
                <a:latin typeface="Bodoni MT" panose="02070603080606020203" pitchFamily="18" charset="0"/>
              </a:rPr>
              <a:t>Re-creation</a:t>
            </a:r>
          </a:p>
          <a:p>
            <a:pPr marL="914400" lvl="0" indent="-914400">
              <a:buAutoNum type="arabicPeriod"/>
            </a:pPr>
            <a:r>
              <a:rPr lang="en-CA" sz="4400" dirty="0" smtClean="0">
                <a:latin typeface="Bodoni MT" panose="02070603080606020203" pitchFamily="18" charset="0"/>
              </a:rPr>
              <a:t>Processing emotions</a:t>
            </a:r>
            <a:endParaRPr lang="en-CA" sz="4400" dirty="0">
              <a:latin typeface="Bodoni MT" panose="02070603080606020203" pitchFamily="18" charset="0"/>
            </a:endParaRPr>
          </a:p>
        </p:txBody>
      </p:sp>
    </p:spTree>
    <p:extLst>
      <p:ext uri="{BB962C8B-B14F-4D97-AF65-F5344CB8AC3E}">
        <p14:creationId xmlns:p14="http://schemas.microsoft.com/office/powerpoint/2010/main" val="375109738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15398" y="2977055"/>
            <a:ext cx="9144000" cy="938719"/>
          </a:xfrm>
          <a:prstGeom prst="rect">
            <a:avLst/>
          </a:prstGeom>
          <a:solidFill>
            <a:schemeClr val="accent1">
              <a:alpha val="75000"/>
            </a:schemeClr>
          </a:solidFill>
        </p:spPr>
        <p:txBody>
          <a:bodyPr wrap="square" rtlCol="0">
            <a:spAutoFit/>
          </a:bodyPr>
          <a:lstStyle/>
          <a:p>
            <a:pPr lvl="0" algn="ctr"/>
            <a:r>
              <a:rPr lang="en-US" sz="5500" dirty="0" smtClean="0">
                <a:latin typeface="Bodoni MT" panose="02070603080606020203" pitchFamily="18" charset="0"/>
              </a:rPr>
              <a:t>Self-Care Temptations</a:t>
            </a:r>
            <a:endParaRPr lang="en-CA" sz="5500" dirty="0">
              <a:latin typeface="Bodoni MT" panose="02070603080606020203" pitchFamily="18" charset="0"/>
            </a:endParaRPr>
          </a:p>
        </p:txBody>
      </p:sp>
    </p:spTree>
    <p:extLst>
      <p:ext uri="{BB962C8B-B14F-4D97-AF65-F5344CB8AC3E}">
        <p14:creationId xmlns:p14="http://schemas.microsoft.com/office/powerpoint/2010/main" val="217342633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unsplash.com/photo-1474152042542-1e794677a34b?dpr=1&amp;auto=format&amp;fit=crop&amp;w=1000&amp;q=80&amp;cs=tinys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41"/>
            <a:ext cx="9144000" cy="6099048"/>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Summing Junction 1"/>
          <p:cNvSpPr/>
          <p:nvPr/>
        </p:nvSpPr>
        <p:spPr>
          <a:xfrm>
            <a:off x="333829" y="1282793"/>
            <a:ext cx="4659085" cy="4310743"/>
          </a:xfrm>
          <a:prstGeom prst="flowChartSummingJunction">
            <a:avLst/>
          </a:prstGeom>
          <a:solidFill>
            <a:schemeClr val="accent1">
              <a:alpha val="45000"/>
            </a:schemeClr>
          </a:solidFill>
          <a:ln>
            <a:solidFill>
              <a:schemeClr val="accent1">
                <a:shade val="50000"/>
                <a:alpha val="38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950686" y="2853388"/>
            <a:ext cx="3425370" cy="1169551"/>
          </a:xfrm>
          <a:prstGeom prst="rect">
            <a:avLst/>
          </a:prstGeom>
          <a:noFill/>
        </p:spPr>
        <p:txBody>
          <a:bodyPr wrap="square" rtlCol="0">
            <a:spAutoFit/>
          </a:bodyPr>
          <a:lstStyle/>
          <a:p>
            <a:pPr algn="ctr"/>
            <a:r>
              <a:rPr lang="en-CA" sz="7000" dirty="0" smtClean="0">
                <a:latin typeface="Bodoni MT" panose="02070603080606020203" pitchFamily="18" charset="0"/>
              </a:rPr>
              <a:t>ABIDE</a:t>
            </a:r>
            <a:endParaRPr lang="en-CA" sz="7000" dirty="0">
              <a:latin typeface="Bodoni MT" panose="02070603080606020203" pitchFamily="18" charset="0"/>
            </a:endParaRPr>
          </a:p>
        </p:txBody>
      </p:sp>
    </p:spTree>
    <p:extLst>
      <p:ext uri="{BB962C8B-B14F-4D97-AF65-F5344CB8AC3E}">
        <p14:creationId xmlns:p14="http://schemas.microsoft.com/office/powerpoint/2010/main" val="116681170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15398" y="2246086"/>
            <a:ext cx="9144000" cy="2400657"/>
          </a:xfrm>
          <a:prstGeom prst="rect">
            <a:avLst/>
          </a:prstGeom>
          <a:solidFill>
            <a:schemeClr val="accent1">
              <a:alpha val="75000"/>
            </a:schemeClr>
          </a:solidFill>
        </p:spPr>
        <p:txBody>
          <a:bodyPr wrap="square" rtlCol="0">
            <a:spAutoFit/>
          </a:bodyPr>
          <a:lstStyle/>
          <a:p>
            <a:r>
              <a:rPr lang="en-CA" sz="3000" baseline="30000" dirty="0">
                <a:latin typeface="Bodoni MT" panose="02070603080606020203" pitchFamily="18" charset="0"/>
              </a:rPr>
              <a:t>1</a:t>
            </a:r>
            <a:r>
              <a:rPr lang="en-CA" sz="3000" dirty="0">
                <a:latin typeface="Bodoni MT" panose="02070603080606020203" pitchFamily="18" charset="0"/>
              </a:rPr>
              <a:t> </a:t>
            </a:r>
            <a:r>
              <a:rPr lang="en-US" sz="3000" dirty="0">
                <a:latin typeface="Bodoni MT" panose="02070603080606020203" pitchFamily="18" charset="0"/>
              </a:rPr>
              <a:t>“I am the true vine, and my Father is the gardener. </a:t>
            </a:r>
            <a:r>
              <a:rPr lang="en-CA" sz="3000" baseline="30000" dirty="0">
                <a:latin typeface="Bodoni MT" panose="02070603080606020203" pitchFamily="18" charset="0"/>
              </a:rPr>
              <a:t>2</a:t>
            </a:r>
            <a:r>
              <a:rPr lang="en-CA" sz="3000" dirty="0">
                <a:latin typeface="Bodoni MT" panose="02070603080606020203" pitchFamily="18" charset="0"/>
              </a:rPr>
              <a:t> </a:t>
            </a:r>
            <a:r>
              <a:rPr lang="en-US" sz="3000" dirty="0">
                <a:latin typeface="Bodoni MT" panose="02070603080606020203" pitchFamily="18" charset="0"/>
              </a:rPr>
              <a:t>He cuts off every branch in me that bears no fruit, while every branch that does bear fruit he prunes so that it will be even more fruitful. </a:t>
            </a:r>
            <a:r>
              <a:rPr lang="en-CA" sz="3000" baseline="30000" dirty="0">
                <a:latin typeface="Bodoni MT" panose="02070603080606020203" pitchFamily="18" charset="0"/>
              </a:rPr>
              <a:t>3</a:t>
            </a:r>
            <a:r>
              <a:rPr lang="en-CA" sz="3000" dirty="0">
                <a:latin typeface="Bodoni MT" panose="02070603080606020203" pitchFamily="18" charset="0"/>
              </a:rPr>
              <a:t> </a:t>
            </a:r>
            <a:r>
              <a:rPr lang="en-US" sz="3000" dirty="0">
                <a:latin typeface="Bodoni MT" panose="02070603080606020203" pitchFamily="18" charset="0"/>
              </a:rPr>
              <a:t>You are already clean because of the word I have spoken to you. </a:t>
            </a:r>
            <a:endParaRPr lang="en-CA" sz="3000" dirty="0">
              <a:latin typeface="Bodoni MT" panose="02070603080606020203" pitchFamily="18" charset="0"/>
            </a:endParaRPr>
          </a:p>
        </p:txBody>
      </p:sp>
    </p:spTree>
    <p:extLst>
      <p:ext uri="{BB962C8B-B14F-4D97-AF65-F5344CB8AC3E}">
        <p14:creationId xmlns:p14="http://schemas.microsoft.com/office/powerpoint/2010/main" val="428024816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15398" y="1922921"/>
            <a:ext cx="9144000" cy="3046988"/>
          </a:xfrm>
          <a:prstGeom prst="rect">
            <a:avLst/>
          </a:prstGeom>
          <a:solidFill>
            <a:schemeClr val="accent1">
              <a:alpha val="75000"/>
            </a:schemeClr>
          </a:solidFill>
        </p:spPr>
        <p:txBody>
          <a:bodyPr wrap="square" rtlCol="0">
            <a:spAutoFit/>
          </a:bodyPr>
          <a:lstStyle/>
          <a:p>
            <a:r>
              <a:rPr lang="en-CA" sz="3200" baseline="30000" dirty="0">
                <a:latin typeface="Bodoni MT" panose="02070603080606020203" pitchFamily="18" charset="0"/>
              </a:rPr>
              <a:t>4</a:t>
            </a:r>
            <a:r>
              <a:rPr lang="en-CA" sz="3200" dirty="0">
                <a:latin typeface="Bodoni MT" panose="02070603080606020203" pitchFamily="18" charset="0"/>
              </a:rPr>
              <a:t> </a:t>
            </a:r>
            <a:r>
              <a:rPr lang="en-US" sz="3200" dirty="0">
                <a:latin typeface="Bodoni MT" panose="02070603080606020203" pitchFamily="18" charset="0"/>
              </a:rPr>
              <a:t>Remain in me, and I will remain in you. No branch can bear fruit by itself; it must remain in the vine. Neither can you bear fruit unless you remain in me. </a:t>
            </a:r>
            <a:r>
              <a:rPr lang="en-CA" sz="3200" baseline="30000" dirty="0">
                <a:latin typeface="Bodoni MT" panose="02070603080606020203" pitchFamily="18" charset="0"/>
              </a:rPr>
              <a:t>5</a:t>
            </a:r>
            <a:r>
              <a:rPr lang="en-CA" sz="3200" dirty="0">
                <a:latin typeface="Bodoni MT" panose="02070603080606020203" pitchFamily="18" charset="0"/>
              </a:rPr>
              <a:t> </a:t>
            </a:r>
            <a:r>
              <a:rPr lang="en-US" sz="3200" dirty="0">
                <a:latin typeface="Bodoni MT" panose="02070603080606020203" pitchFamily="18" charset="0"/>
              </a:rPr>
              <a:t>“I am the vine; you are the branches. If a man remains in me and I in him, he will bear much fruit; apart from me you can do nothing. </a:t>
            </a:r>
            <a:endParaRPr lang="en-CA" sz="3000" dirty="0">
              <a:latin typeface="Bodoni MT" panose="02070603080606020203" pitchFamily="18" charset="0"/>
            </a:endParaRPr>
          </a:p>
        </p:txBody>
      </p:sp>
    </p:spTree>
    <p:extLst>
      <p:ext uri="{BB962C8B-B14F-4D97-AF65-F5344CB8AC3E}">
        <p14:creationId xmlns:p14="http://schemas.microsoft.com/office/powerpoint/2010/main" val="102242659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0" y="1676700"/>
            <a:ext cx="9144000" cy="3539430"/>
          </a:xfrm>
          <a:prstGeom prst="rect">
            <a:avLst/>
          </a:prstGeom>
          <a:solidFill>
            <a:schemeClr val="accent1">
              <a:alpha val="75000"/>
            </a:schemeClr>
          </a:solidFill>
        </p:spPr>
        <p:txBody>
          <a:bodyPr wrap="square" rtlCol="0">
            <a:spAutoFit/>
          </a:bodyPr>
          <a:lstStyle/>
          <a:p>
            <a:r>
              <a:rPr lang="en-CA" sz="3200" baseline="30000" dirty="0">
                <a:latin typeface="Bodoni MT" panose="02070603080606020203" pitchFamily="18" charset="0"/>
              </a:rPr>
              <a:t>6</a:t>
            </a:r>
            <a:r>
              <a:rPr lang="en-CA" sz="3200" dirty="0">
                <a:latin typeface="Bodoni MT" panose="02070603080606020203" pitchFamily="18" charset="0"/>
              </a:rPr>
              <a:t> </a:t>
            </a:r>
            <a:r>
              <a:rPr lang="en-US" sz="3200" dirty="0">
                <a:latin typeface="Bodoni MT" panose="02070603080606020203" pitchFamily="18" charset="0"/>
              </a:rPr>
              <a:t>If anyone does not remain in me, he is like a branch that is thrown away and withers; such branches are picked up, thrown into the fire and burned. </a:t>
            </a:r>
            <a:r>
              <a:rPr lang="en-CA" sz="3200" baseline="30000" dirty="0">
                <a:latin typeface="Bodoni MT" panose="02070603080606020203" pitchFamily="18" charset="0"/>
              </a:rPr>
              <a:t>7</a:t>
            </a:r>
            <a:r>
              <a:rPr lang="en-CA" sz="3200" dirty="0">
                <a:latin typeface="Bodoni MT" panose="02070603080606020203" pitchFamily="18" charset="0"/>
              </a:rPr>
              <a:t> </a:t>
            </a:r>
            <a:r>
              <a:rPr lang="en-US" sz="3200" dirty="0">
                <a:latin typeface="Bodoni MT" panose="02070603080606020203" pitchFamily="18" charset="0"/>
              </a:rPr>
              <a:t>If you remain in me and my words remain in you, ask whatever you wish, and it will be given you. </a:t>
            </a:r>
            <a:r>
              <a:rPr lang="en-CA" sz="3200" baseline="30000" dirty="0">
                <a:latin typeface="Bodoni MT" panose="02070603080606020203" pitchFamily="18" charset="0"/>
              </a:rPr>
              <a:t>8</a:t>
            </a:r>
            <a:r>
              <a:rPr lang="en-CA" sz="3200" dirty="0">
                <a:latin typeface="Bodoni MT" panose="02070603080606020203" pitchFamily="18" charset="0"/>
              </a:rPr>
              <a:t> </a:t>
            </a:r>
            <a:r>
              <a:rPr lang="en-US" sz="3200" dirty="0">
                <a:latin typeface="Bodoni MT" panose="02070603080606020203" pitchFamily="18" charset="0"/>
              </a:rPr>
              <a:t>This is to my Father’s glory, that you bear much fruit, showing yourselves to be my disciples. </a:t>
            </a:r>
            <a:endParaRPr lang="en-CA" sz="3200" dirty="0">
              <a:latin typeface="Bodoni MT" panose="02070603080606020203" pitchFamily="18" charset="0"/>
            </a:endParaRPr>
          </a:p>
        </p:txBody>
      </p:sp>
    </p:spTree>
    <p:extLst>
      <p:ext uri="{BB962C8B-B14F-4D97-AF65-F5344CB8AC3E}">
        <p14:creationId xmlns:p14="http://schemas.microsoft.com/office/powerpoint/2010/main" val="283889247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15398" y="1922921"/>
            <a:ext cx="9144000" cy="3046988"/>
          </a:xfrm>
          <a:prstGeom prst="rect">
            <a:avLst/>
          </a:prstGeom>
          <a:solidFill>
            <a:schemeClr val="accent1">
              <a:alpha val="75000"/>
            </a:schemeClr>
          </a:solidFill>
        </p:spPr>
        <p:txBody>
          <a:bodyPr wrap="square" rtlCol="0">
            <a:spAutoFit/>
          </a:bodyPr>
          <a:lstStyle/>
          <a:p>
            <a:r>
              <a:rPr lang="en-US" sz="3200" baseline="30000" dirty="0">
                <a:latin typeface="Bodoni MT" panose="02070603080606020203" pitchFamily="18" charset="0"/>
              </a:rPr>
              <a:t>9</a:t>
            </a:r>
            <a:r>
              <a:rPr lang="en-US" sz="3200" dirty="0">
                <a:latin typeface="Bodoni MT" panose="02070603080606020203" pitchFamily="18" charset="0"/>
              </a:rPr>
              <a:t> “As the Father has loved me, so have I loved you. Now remain in my love. </a:t>
            </a:r>
            <a:r>
              <a:rPr lang="en-US" sz="3200" baseline="30000" dirty="0">
                <a:latin typeface="Bodoni MT" panose="02070603080606020203" pitchFamily="18" charset="0"/>
              </a:rPr>
              <a:t>10</a:t>
            </a:r>
            <a:r>
              <a:rPr lang="en-US" sz="3200" dirty="0">
                <a:latin typeface="Bodoni MT" panose="02070603080606020203" pitchFamily="18" charset="0"/>
              </a:rPr>
              <a:t> If you obey my commands, you will remain in my love, just as I have obeyed my Father’s commands and remain in his love. </a:t>
            </a:r>
            <a:r>
              <a:rPr lang="en-US" sz="3200" baseline="30000" dirty="0">
                <a:latin typeface="Bodoni MT" panose="02070603080606020203" pitchFamily="18" charset="0"/>
              </a:rPr>
              <a:t>11</a:t>
            </a:r>
            <a:r>
              <a:rPr lang="en-US" sz="3200" dirty="0">
                <a:latin typeface="Bodoni MT" panose="02070603080606020203" pitchFamily="18" charset="0"/>
              </a:rPr>
              <a:t> I have told you this so that my joy may be in you and that your joy may be complete. </a:t>
            </a:r>
            <a:endParaRPr lang="en-CA" sz="3200" dirty="0">
              <a:latin typeface="Bodoni MT" panose="02070603080606020203" pitchFamily="18" charset="0"/>
            </a:endParaRPr>
          </a:p>
        </p:txBody>
      </p:sp>
    </p:spTree>
    <p:extLst>
      <p:ext uri="{BB962C8B-B14F-4D97-AF65-F5344CB8AC3E}">
        <p14:creationId xmlns:p14="http://schemas.microsoft.com/office/powerpoint/2010/main" val="303418287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15398" y="1922921"/>
            <a:ext cx="9144000" cy="3046988"/>
          </a:xfrm>
          <a:prstGeom prst="rect">
            <a:avLst/>
          </a:prstGeom>
          <a:solidFill>
            <a:schemeClr val="accent1">
              <a:alpha val="75000"/>
            </a:schemeClr>
          </a:solidFill>
        </p:spPr>
        <p:txBody>
          <a:bodyPr wrap="square" rtlCol="0">
            <a:spAutoFit/>
          </a:bodyPr>
          <a:lstStyle/>
          <a:p>
            <a:r>
              <a:rPr lang="en-US" sz="3200" baseline="30000" dirty="0">
                <a:latin typeface="Bodoni MT" panose="02070603080606020203" pitchFamily="18" charset="0"/>
              </a:rPr>
              <a:t>12</a:t>
            </a:r>
            <a:r>
              <a:rPr lang="en-US" sz="3200" dirty="0">
                <a:latin typeface="Bodoni MT" panose="02070603080606020203" pitchFamily="18" charset="0"/>
              </a:rPr>
              <a:t> My command is this: Love each other as I have loved you. </a:t>
            </a:r>
            <a:r>
              <a:rPr lang="en-US" sz="3200" baseline="30000" dirty="0">
                <a:latin typeface="Bodoni MT" panose="02070603080606020203" pitchFamily="18" charset="0"/>
              </a:rPr>
              <a:t>13</a:t>
            </a:r>
            <a:r>
              <a:rPr lang="en-US" sz="3200" dirty="0">
                <a:latin typeface="Bodoni MT" panose="02070603080606020203" pitchFamily="18" charset="0"/>
              </a:rPr>
              <a:t> Greater love has no one than this: to lay down one’s life for one’s friends. </a:t>
            </a:r>
            <a:r>
              <a:rPr lang="en-US" sz="3200" baseline="30000" dirty="0">
                <a:latin typeface="Bodoni MT" panose="02070603080606020203" pitchFamily="18" charset="0"/>
              </a:rPr>
              <a:t>14</a:t>
            </a:r>
            <a:r>
              <a:rPr lang="en-US" sz="3200" dirty="0">
                <a:latin typeface="Bodoni MT" panose="02070603080606020203" pitchFamily="18" charset="0"/>
              </a:rPr>
              <a:t> You are my friends if you do what I command. </a:t>
            </a:r>
            <a:r>
              <a:rPr lang="en-US" sz="3200" baseline="30000" dirty="0">
                <a:latin typeface="Bodoni MT" panose="02070603080606020203" pitchFamily="18" charset="0"/>
              </a:rPr>
              <a:t>15</a:t>
            </a:r>
            <a:r>
              <a:rPr lang="en-US" sz="3200" dirty="0">
                <a:latin typeface="Bodoni MT" panose="02070603080606020203" pitchFamily="18" charset="0"/>
              </a:rPr>
              <a:t> I no longer call you servants, because a servant does not know his master’s business. Instead, I have called you </a:t>
            </a:r>
            <a:r>
              <a:rPr lang="en-US" sz="3200" dirty="0" smtClean="0">
                <a:latin typeface="Bodoni MT" panose="02070603080606020203" pitchFamily="18" charset="0"/>
              </a:rPr>
              <a:t>friends</a:t>
            </a:r>
            <a:endParaRPr lang="en-CA" sz="3200" dirty="0">
              <a:latin typeface="Bodoni MT" panose="02070603080606020203" pitchFamily="18" charset="0"/>
            </a:endParaRPr>
          </a:p>
        </p:txBody>
      </p:sp>
    </p:spTree>
    <p:extLst>
      <p:ext uri="{BB962C8B-B14F-4D97-AF65-F5344CB8AC3E}">
        <p14:creationId xmlns:p14="http://schemas.microsoft.com/office/powerpoint/2010/main" val="243184003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15398" y="1922921"/>
            <a:ext cx="9144000" cy="3046988"/>
          </a:xfrm>
          <a:prstGeom prst="rect">
            <a:avLst/>
          </a:prstGeom>
          <a:solidFill>
            <a:schemeClr val="accent1">
              <a:alpha val="75000"/>
            </a:schemeClr>
          </a:solidFill>
        </p:spPr>
        <p:txBody>
          <a:bodyPr wrap="square" rtlCol="0">
            <a:spAutoFit/>
          </a:bodyPr>
          <a:lstStyle/>
          <a:p>
            <a:r>
              <a:rPr lang="en-US" sz="3200" dirty="0" smtClean="0">
                <a:latin typeface="Bodoni MT" panose="02070603080606020203" pitchFamily="18" charset="0"/>
              </a:rPr>
              <a:t>for </a:t>
            </a:r>
            <a:r>
              <a:rPr lang="en-US" sz="3200" dirty="0">
                <a:latin typeface="Bodoni MT" panose="02070603080606020203" pitchFamily="18" charset="0"/>
              </a:rPr>
              <a:t>everything that I learned from my Father I have made known to you. </a:t>
            </a:r>
            <a:r>
              <a:rPr lang="en-US" sz="3200" baseline="30000" dirty="0">
                <a:latin typeface="Bodoni MT" panose="02070603080606020203" pitchFamily="18" charset="0"/>
              </a:rPr>
              <a:t>16</a:t>
            </a:r>
            <a:r>
              <a:rPr lang="en-US" sz="3200" dirty="0">
                <a:latin typeface="Bodoni MT" panose="02070603080606020203" pitchFamily="18" charset="0"/>
              </a:rPr>
              <a:t> You did not choose me, but I chose you and appointed you so that you might go and bear fruit—fruit that will last—and so that whatever you ask in my name the Father will give you. </a:t>
            </a:r>
            <a:r>
              <a:rPr lang="en-US" sz="3200" baseline="30000" dirty="0">
                <a:latin typeface="Bodoni MT" panose="02070603080606020203" pitchFamily="18" charset="0"/>
              </a:rPr>
              <a:t>17</a:t>
            </a:r>
            <a:r>
              <a:rPr lang="en-US" sz="3200" dirty="0">
                <a:latin typeface="Bodoni MT" panose="02070603080606020203" pitchFamily="18" charset="0"/>
              </a:rPr>
              <a:t> This is my command: Love each other. </a:t>
            </a:r>
            <a:endParaRPr lang="en-CA" sz="3200" dirty="0">
              <a:latin typeface="Bodoni MT" panose="02070603080606020203" pitchFamily="18" charset="0"/>
            </a:endParaRPr>
          </a:p>
        </p:txBody>
      </p:sp>
    </p:spTree>
    <p:extLst>
      <p:ext uri="{BB962C8B-B14F-4D97-AF65-F5344CB8AC3E}">
        <p14:creationId xmlns:p14="http://schemas.microsoft.com/office/powerpoint/2010/main" val="308601367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Tree>
    <p:extLst>
      <p:ext uri="{BB962C8B-B14F-4D97-AF65-F5344CB8AC3E}">
        <p14:creationId xmlns:p14="http://schemas.microsoft.com/office/powerpoint/2010/main" val="161833533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2832</TotalTime>
  <Words>588</Words>
  <Application>Microsoft Office PowerPoint</Application>
  <PresentationFormat>On-screen Show (4:3)</PresentationFormat>
  <Paragraphs>35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Bodoni MT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Strong</dc:creator>
  <cp:lastModifiedBy>Jeff Strong</cp:lastModifiedBy>
  <cp:revision>27</cp:revision>
  <dcterms:created xsi:type="dcterms:W3CDTF">2017-12-30T16:45:12Z</dcterms:created>
  <dcterms:modified xsi:type="dcterms:W3CDTF">2018-02-04T15:52:11Z</dcterms:modified>
</cp:coreProperties>
</file>