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54" r:id="rId3"/>
    <p:sldId id="326" r:id="rId4"/>
    <p:sldId id="285" r:id="rId5"/>
    <p:sldId id="346" r:id="rId6"/>
    <p:sldId id="347" r:id="rId7"/>
    <p:sldId id="348" r:id="rId8"/>
    <p:sldId id="350" r:id="rId9"/>
    <p:sldId id="351" r:id="rId10"/>
    <p:sldId id="352" r:id="rId11"/>
    <p:sldId id="353"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815" autoAdjust="0"/>
    <p:restoredTop sz="94660"/>
  </p:normalViewPr>
  <p:slideViewPr>
    <p:cSldViewPr snapToGrid="0">
      <p:cViewPr varScale="1">
        <p:scale>
          <a:sx n="74" d="100"/>
          <a:sy n="74" d="100"/>
        </p:scale>
        <p:origin x="8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2017-06-17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26019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2017-06-17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67740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2017-06-17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60232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2017-06-17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620849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2B569-40B7-401D-9679-74FB18C234DF}" type="datetimeFigureOut">
              <a:rPr lang="en-CA" smtClean="0"/>
              <a:t>2017-06-17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4256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02B569-40B7-401D-9679-74FB18C234DF}" type="datetimeFigureOut">
              <a:rPr lang="en-CA" smtClean="0"/>
              <a:t>2017-06-17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56245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02B569-40B7-401D-9679-74FB18C234DF}" type="datetimeFigureOut">
              <a:rPr lang="en-CA" smtClean="0"/>
              <a:t>2017-06-17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68295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02B569-40B7-401D-9679-74FB18C234DF}" type="datetimeFigureOut">
              <a:rPr lang="en-CA" smtClean="0"/>
              <a:t>2017-06-17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48269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2B569-40B7-401D-9679-74FB18C234DF}" type="datetimeFigureOut">
              <a:rPr lang="en-CA" smtClean="0"/>
              <a:t>2017-06-17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351298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2B569-40B7-401D-9679-74FB18C234DF}" type="datetimeFigureOut">
              <a:rPr lang="en-CA" smtClean="0"/>
              <a:t>2017-06-17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4127876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2B569-40B7-401D-9679-74FB18C234DF}" type="datetimeFigureOut">
              <a:rPr lang="en-CA" smtClean="0"/>
              <a:t>2017-06-17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7286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2B569-40B7-401D-9679-74FB18C234DF}" type="datetimeFigureOut">
              <a:rPr lang="en-CA" smtClean="0"/>
              <a:t>2017-06-17</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E80F2-5202-4F76-BE22-E22269273537}" type="slidenum">
              <a:rPr lang="en-CA" smtClean="0"/>
              <a:t>‹#›</a:t>
            </a:fld>
            <a:endParaRPr lang="en-CA"/>
          </a:p>
        </p:txBody>
      </p:sp>
    </p:spTree>
    <p:extLst>
      <p:ext uri="{BB962C8B-B14F-4D97-AF65-F5344CB8AC3E}">
        <p14:creationId xmlns:p14="http://schemas.microsoft.com/office/powerpoint/2010/main" val="1373715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Tree>
    <p:extLst>
      <p:ext uri="{BB962C8B-B14F-4D97-AF65-F5344CB8AC3E}">
        <p14:creationId xmlns:p14="http://schemas.microsoft.com/office/powerpoint/2010/main" val="2023852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TextBox 2"/>
          <p:cNvSpPr txBox="1"/>
          <p:nvPr/>
        </p:nvSpPr>
        <p:spPr>
          <a:xfrm>
            <a:off x="3992450" y="2390131"/>
            <a:ext cx="4301544" cy="2262158"/>
          </a:xfrm>
          <a:prstGeom prst="rect">
            <a:avLst/>
          </a:prstGeom>
          <a:noFill/>
        </p:spPr>
        <p:txBody>
          <a:bodyPr wrap="square" rtlCol="0">
            <a:spAutoFit/>
          </a:bodyPr>
          <a:lstStyle/>
          <a:p>
            <a:pPr algn="ctr"/>
            <a:r>
              <a:rPr lang="en-CA" sz="4700" dirty="0" smtClean="0">
                <a:solidFill>
                  <a:schemeClr val="bg1"/>
                </a:solidFill>
                <a:latin typeface="Century Gothic" panose="020B0502020202020204" pitchFamily="34" charset="0"/>
              </a:rPr>
              <a:t>2. </a:t>
            </a:r>
            <a:r>
              <a:rPr lang="en-CA" sz="4700" dirty="0" smtClean="0">
                <a:solidFill>
                  <a:schemeClr val="bg1"/>
                </a:solidFill>
                <a:latin typeface="Century Gothic" panose="020B0502020202020204" pitchFamily="34" charset="0"/>
              </a:rPr>
              <a:t>The danger of moral wealth</a:t>
            </a:r>
            <a:endParaRPr lang="en-CA" sz="47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797457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TextBox 2"/>
          <p:cNvSpPr txBox="1"/>
          <p:nvPr/>
        </p:nvSpPr>
        <p:spPr>
          <a:xfrm>
            <a:off x="3992450" y="2390131"/>
            <a:ext cx="4301544" cy="2262158"/>
          </a:xfrm>
          <a:prstGeom prst="rect">
            <a:avLst/>
          </a:prstGeom>
          <a:noFill/>
        </p:spPr>
        <p:txBody>
          <a:bodyPr wrap="square" rtlCol="0">
            <a:spAutoFit/>
          </a:bodyPr>
          <a:lstStyle/>
          <a:p>
            <a:pPr algn="ctr"/>
            <a:r>
              <a:rPr lang="en-CA" sz="4700" dirty="0">
                <a:solidFill>
                  <a:schemeClr val="bg1"/>
                </a:solidFill>
                <a:latin typeface="Century Gothic" panose="020B0502020202020204" pitchFamily="34" charset="0"/>
              </a:rPr>
              <a:t>3</a:t>
            </a:r>
            <a:r>
              <a:rPr lang="en-CA" sz="4700" dirty="0" smtClean="0">
                <a:solidFill>
                  <a:schemeClr val="bg1"/>
                </a:solidFill>
                <a:latin typeface="Century Gothic" panose="020B0502020202020204" pitchFamily="34" charset="0"/>
              </a:rPr>
              <a:t>. The danger of Jesus’ gospel</a:t>
            </a:r>
            <a:endParaRPr lang="en-CA" sz="47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405333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Tree>
    <p:extLst>
      <p:ext uri="{BB962C8B-B14F-4D97-AF65-F5344CB8AC3E}">
        <p14:creationId xmlns:p14="http://schemas.microsoft.com/office/powerpoint/2010/main" val="308790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rk zuckerberg face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398"/>
            <a:ext cx="9105015" cy="5121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865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77972" y="2846158"/>
            <a:ext cx="4976932" cy="817596"/>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Mark </a:t>
            </a: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10:17-31</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4008245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626" y="290643"/>
            <a:ext cx="8280920" cy="6294031"/>
          </a:xfrm>
          <a:prstGeom prst="rect">
            <a:avLst/>
          </a:prstGeom>
        </p:spPr>
        <p:txBody>
          <a:bodyPr wrap="square">
            <a:spAutoFit/>
          </a:bodyPr>
          <a:lstStyle/>
          <a:p>
            <a:r>
              <a:rPr lang="en-CA" sz="3100" baseline="30000" dirty="0">
                <a:solidFill>
                  <a:schemeClr val="bg1"/>
                </a:solidFill>
                <a:latin typeface="Century Gothic" panose="020B0502020202020204" pitchFamily="34" charset="0"/>
              </a:rPr>
              <a:t>17</a:t>
            </a:r>
            <a:r>
              <a:rPr lang="en-CA" sz="3100" dirty="0">
                <a:solidFill>
                  <a:schemeClr val="bg1"/>
                </a:solidFill>
                <a:latin typeface="Century Gothic" panose="020B0502020202020204" pitchFamily="34" charset="0"/>
              </a:rPr>
              <a:t> </a:t>
            </a:r>
            <a:r>
              <a:rPr lang="en-US" sz="3100" dirty="0">
                <a:solidFill>
                  <a:schemeClr val="bg1"/>
                </a:solidFill>
                <a:latin typeface="Century Gothic" panose="020B0502020202020204" pitchFamily="34" charset="0"/>
              </a:rPr>
              <a:t>As Jesus started on his way, a man ran up to him and fell on his knees before him. “Good teacher,” he asked, “what must I do to inherit eternal life?” </a:t>
            </a:r>
            <a:r>
              <a:rPr lang="en-CA" sz="3100" baseline="30000" dirty="0">
                <a:solidFill>
                  <a:schemeClr val="bg1"/>
                </a:solidFill>
                <a:latin typeface="Century Gothic" panose="020B0502020202020204" pitchFamily="34" charset="0"/>
              </a:rPr>
              <a:t>18</a:t>
            </a:r>
            <a:r>
              <a:rPr lang="en-CA" sz="3100" dirty="0">
                <a:solidFill>
                  <a:schemeClr val="bg1"/>
                </a:solidFill>
                <a:latin typeface="Century Gothic" panose="020B0502020202020204" pitchFamily="34" charset="0"/>
              </a:rPr>
              <a:t> </a:t>
            </a:r>
            <a:r>
              <a:rPr lang="en-US" sz="3100" dirty="0">
                <a:solidFill>
                  <a:schemeClr val="bg1"/>
                </a:solidFill>
                <a:latin typeface="Century Gothic" panose="020B0502020202020204" pitchFamily="34" charset="0"/>
              </a:rPr>
              <a:t>“Why do you call me good?” Jesus answered. “No one is good—except God alone. </a:t>
            </a:r>
            <a:r>
              <a:rPr lang="en-CA" sz="3100" baseline="30000" dirty="0">
                <a:solidFill>
                  <a:schemeClr val="bg1"/>
                </a:solidFill>
                <a:latin typeface="Century Gothic" panose="020B0502020202020204" pitchFamily="34" charset="0"/>
              </a:rPr>
              <a:t>19</a:t>
            </a:r>
            <a:r>
              <a:rPr lang="en-CA" sz="3100" dirty="0">
                <a:solidFill>
                  <a:schemeClr val="bg1"/>
                </a:solidFill>
                <a:latin typeface="Century Gothic" panose="020B0502020202020204" pitchFamily="34" charset="0"/>
              </a:rPr>
              <a:t> </a:t>
            </a:r>
            <a:r>
              <a:rPr lang="en-US" sz="3100" dirty="0">
                <a:solidFill>
                  <a:schemeClr val="bg1"/>
                </a:solidFill>
                <a:latin typeface="Century Gothic" panose="020B0502020202020204" pitchFamily="34" charset="0"/>
              </a:rPr>
              <a:t>You know the commandments: ‘You shall not murder, you shall not commit adultery, you shall not steal, you shall not give false testimony, you shall not defraud, honor your father and mother.’” </a:t>
            </a:r>
            <a:r>
              <a:rPr lang="en-CA" sz="3100" baseline="30000" dirty="0">
                <a:solidFill>
                  <a:schemeClr val="bg1"/>
                </a:solidFill>
                <a:latin typeface="Century Gothic" panose="020B0502020202020204" pitchFamily="34" charset="0"/>
              </a:rPr>
              <a:t>20</a:t>
            </a:r>
            <a:r>
              <a:rPr lang="en-CA" sz="3100" dirty="0">
                <a:solidFill>
                  <a:schemeClr val="bg1"/>
                </a:solidFill>
                <a:latin typeface="Century Gothic" panose="020B0502020202020204" pitchFamily="34" charset="0"/>
              </a:rPr>
              <a:t> </a:t>
            </a:r>
            <a:r>
              <a:rPr lang="en-US" sz="3100" dirty="0">
                <a:solidFill>
                  <a:schemeClr val="bg1"/>
                </a:solidFill>
                <a:latin typeface="Century Gothic" panose="020B0502020202020204" pitchFamily="34" charset="0"/>
              </a:rPr>
              <a:t>“Teacher,” he declared, “all these I have kept since I was a boy.” </a:t>
            </a:r>
            <a:endParaRPr lang="en-CA" sz="3100"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019614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5384" y="341746"/>
            <a:ext cx="8280920" cy="6294031"/>
          </a:xfrm>
          <a:prstGeom prst="rect">
            <a:avLst/>
          </a:prstGeom>
        </p:spPr>
        <p:txBody>
          <a:bodyPr wrap="square">
            <a:spAutoFit/>
          </a:bodyPr>
          <a:lstStyle/>
          <a:p>
            <a:r>
              <a:rPr lang="en-CA" sz="3100" baseline="30000" dirty="0">
                <a:solidFill>
                  <a:schemeClr val="bg1"/>
                </a:solidFill>
                <a:latin typeface="Century Gothic" panose="020B0502020202020204" pitchFamily="34" charset="0"/>
              </a:rPr>
              <a:t>21</a:t>
            </a:r>
            <a:r>
              <a:rPr lang="en-CA" sz="3100" dirty="0">
                <a:solidFill>
                  <a:schemeClr val="bg1"/>
                </a:solidFill>
                <a:latin typeface="Century Gothic" panose="020B0502020202020204" pitchFamily="34" charset="0"/>
              </a:rPr>
              <a:t> </a:t>
            </a:r>
            <a:r>
              <a:rPr lang="en-US" sz="3100" dirty="0">
                <a:solidFill>
                  <a:schemeClr val="bg1"/>
                </a:solidFill>
                <a:latin typeface="Century Gothic" panose="020B0502020202020204" pitchFamily="34" charset="0"/>
              </a:rPr>
              <a:t>Jesus looked at him and loved him. “One thing you lack,” he said. “Go, sell everything you have and give to the poor, and you will have treasure in heaven. Then come, follow me.” </a:t>
            </a:r>
            <a:r>
              <a:rPr lang="en-CA" sz="3100" baseline="30000" dirty="0">
                <a:solidFill>
                  <a:schemeClr val="bg1"/>
                </a:solidFill>
                <a:latin typeface="Century Gothic" panose="020B0502020202020204" pitchFamily="34" charset="0"/>
              </a:rPr>
              <a:t>22</a:t>
            </a:r>
            <a:r>
              <a:rPr lang="en-CA" sz="3100" dirty="0">
                <a:solidFill>
                  <a:schemeClr val="bg1"/>
                </a:solidFill>
                <a:latin typeface="Century Gothic" panose="020B0502020202020204" pitchFamily="34" charset="0"/>
              </a:rPr>
              <a:t> </a:t>
            </a:r>
            <a:r>
              <a:rPr lang="en-US" sz="3100" dirty="0">
                <a:solidFill>
                  <a:schemeClr val="bg1"/>
                </a:solidFill>
                <a:latin typeface="Century Gothic" panose="020B0502020202020204" pitchFamily="34" charset="0"/>
              </a:rPr>
              <a:t>At this the man’s face fell. He went away sad, because he had great wealth. </a:t>
            </a:r>
            <a:r>
              <a:rPr lang="en-CA" sz="3100" baseline="30000" dirty="0">
                <a:solidFill>
                  <a:schemeClr val="bg1"/>
                </a:solidFill>
                <a:latin typeface="Century Gothic" panose="020B0502020202020204" pitchFamily="34" charset="0"/>
              </a:rPr>
              <a:t>23</a:t>
            </a:r>
            <a:r>
              <a:rPr lang="en-CA" sz="3100" dirty="0">
                <a:solidFill>
                  <a:schemeClr val="bg1"/>
                </a:solidFill>
                <a:latin typeface="Century Gothic" panose="020B0502020202020204" pitchFamily="34" charset="0"/>
              </a:rPr>
              <a:t> </a:t>
            </a:r>
            <a:r>
              <a:rPr lang="en-US" sz="3100" dirty="0">
                <a:solidFill>
                  <a:schemeClr val="bg1"/>
                </a:solidFill>
                <a:latin typeface="Century Gothic" panose="020B0502020202020204" pitchFamily="34" charset="0"/>
              </a:rPr>
              <a:t>Jesus looked around and said to his disciples, “How hard it is for the rich to enter the kingdom of God!” </a:t>
            </a:r>
            <a:r>
              <a:rPr lang="en-CA" sz="3100" baseline="30000" dirty="0">
                <a:solidFill>
                  <a:schemeClr val="bg1"/>
                </a:solidFill>
                <a:latin typeface="Century Gothic" panose="020B0502020202020204" pitchFamily="34" charset="0"/>
              </a:rPr>
              <a:t>24</a:t>
            </a:r>
            <a:r>
              <a:rPr lang="en-CA" sz="3100" dirty="0">
                <a:solidFill>
                  <a:schemeClr val="bg1"/>
                </a:solidFill>
                <a:latin typeface="Century Gothic" panose="020B0502020202020204" pitchFamily="34" charset="0"/>
              </a:rPr>
              <a:t> </a:t>
            </a:r>
            <a:r>
              <a:rPr lang="en-US" sz="3100" dirty="0">
                <a:solidFill>
                  <a:schemeClr val="bg1"/>
                </a:solidFill>
                <a:latin typeface="Century Gothic" panose="020B0502020202020204" pitchFamily="34" charset="0"/>
              </a:rPr>
              <a:t>The disciples were amazed at his words. But Jesus said again, “Children, how hard it is to enter the kingdom of God! </a:t>
            </a:r>
            <a:endParaRPr lang="en-CA" sz="3100"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79266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6653" y="476672"/>
            <a:ext cx="8208912" cy="5509200"/>
          </a:xfrm>
          <a:prstGeom prst="rect">
            <a:avLst/>
          </a:prstGeom>
        </p:spPr>
        <p:txBody>
          <a:bodyPr wrap="square">
            <a:spAutoFit/>
          </a:bodyPr>
          <a:lstStyle/>
          <a:p>
            <a:r>
              <a:rPr lang="en-CA" sz="3200" baseline="30000" dirty="0">
                <a:solidFill>
                  <a:schemeClr val="bg1"/>
                </a:solidFill>
                <a:latin typeface="Century Gothic" panose="020B0502020202020204" pitchFamily="34" charset="0"/>
              </a:rPr>
              <a:t>25</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It is easier for a camel to go through the eye of a needle than for someone who is rich to enter the kingdom of God.” </a:t>
            </a:r>
            <a:r>
              <a:rPr lang="en-CA" sz="3200" baseline="30000" dirty="0">
                <a:solidFill>
                  <a:schemeClr val="bg1"/>
                </a:solidFill>
                <a:latin typeface="Century Gothic" panose="020B0502020202020204" pitchFamily="34" charset="0"/>
              </a:rPr>
              <a:t>26</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 disciples were even more amazed, and said to each other, “Who then can be saved?” </a:t>
            </a:r>
            <a:r>
              <a:rPr lang="en-CA" sz="3200" baseline="30000" dirty="0">
                <a:solidFill>
                  <a:schemeClr val="bg1"/>
                </a:solidFill>
                <a:latin typeface="Century Gothic" panose="020B0502020202020204" pitchFamily="34" charset="0"/>
              </a:rPr>
              <a:t>27</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Jesus looked at them and said, “With man this is impossible, but not with God; all things are possible with God</a:t>
            </a:r>
            <a:r>
              <a:rPr lang="en-US" sz="3200" dirty="0" smtClean="0">
                <a:solidFill>
                  <a:schemeClr val="bg1"/>
                </a:solidFill>
                <a:latin typeface="Century Gothic" panose="020B0502020202020204" pitchFamily="34" charset="0"/>
              </a:rPr>
              <a:t>.  </a:t>
            </a:r>
            <a:r>
              <a:rPr lang="en-CA" sz="3200" baseline="30000" dirty="0" smtClean="0">
                <a:solidFill>
                  <a:schemeClr val="bg1"/>
                </a:solidFill>
                <a:latin typeface="Century Gothic" panose="020B0502020202020204" pitchFamily="34" charset="0"/>
              </a:rPr>
              <a:t>28</a:t>
            </a:r>
            <a:r>
              <a:rPr lang="en-CA" sz="3200" dirty="0" smtClean="0">
                <a:solidFill>
                  <a:schemeClr val="bg1"/>
                </a:solidFill>
                <a:latin typeface="Century Gothic" panose="020B0502020202020204" pitchFamily="34" charset="0"/>
              </a:rPr>
              <a:t> </a:t>
            </a:r>
            <a:r>
              <a:rPr lang="en-CA" sz="3200" dirty="0">
                <a:solidFill>
                  <a:schemeClr val="bg1"/>
                </a:solidFill>
                <a:latin typeface="Century Gothic" panose="020B0502020202020204" pitchFamily="34" charset="0"/>
              </a:rPr>
              <a:t>Peter said to him, “We have </a:t>
            </a:r>
            <a:r>
              <a:rPr lang="en-CA" sz="3200" dirty="0" smtClean="0">
                <a:solidFill>
                  <a:schemeClr val="bg1"/>
                </a:solidFill>
                <a:latin typeface="Century Gothic" panose="020B0502020202020204" pitchFamily="34" charset="0"/>
              </a:rPr>
              <a:t>left everything to follow you!”</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746383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6653" y="476672"/>
            <a:ext cx="8208912" cy="5509200"/>
          </a:xfrm>
          <a:prstGeom prst="rect">
            <a:avLst/>
          </a:prstGeom>
        </p:spPr>
        <p:txBody>
          <a:bodyPr wrap="square">
            <a:spAutoFit/>
          </a:bodyPr>
          <a:lstStyle/>
          <a:p>
            <a:r>
              <a:rPr lang="en-CA" sz="3200" baseline="30000" dirty="0" smtClean="0">
                <a:solidFill>
                  <a:schemeClr val="bg1"/>
                </a:solidFill>
                <a:latin typeface="Century Gothic" panose="020B0502020202020204" pitchFamily="34" charset="0"/>
              </a:rPr>
              <a:t>29</a:t>
            </a:r>
            <a:r>
              <a:rPr lang="en-CA" sz="3200" dirty="0" smtClean="0">
                <a:solidFill>
                  <a:schemeClr val="bg1"/>
                </a:solidFill>
                <a:latin typeface="Century Gothic" panose="020B0502020202020204" pitchFamily="34" charset="0"/>
              </a:rPr>
              <a:t> </a:t>
            </a:r>
            <a:r>
              <a:rPr lang="en-CA" sz="3200" dirty="0">
                <a:solidFill>
                  <a:schemeClr val="bg1"/>
                </a:solidFill>
                <a:latin typeface="Century Gothic" panose="020B0502020202020204" pitchFamily="34" charset="0"/>
              </a:rPr>
              <a:t>“I tell you the truth,” Jesus replied, “no one who has left home or brothers or sisters or mother or father or children or fields for me and the gospel </a:t>
            </a:r>
            <a:r>
              <a:rPr lang="en-CA" sz="3200" baseline="30000" dirty="0">
                <a:solidFill>
                  <a:schemeClr val="bg1"/>
                </a:solidFill>
                <a:latin typeface="Century Gothic" panose="020B0502020202020204" pitchFamily="34" charset="0"/>
              </a:rPr>
              <a:t>30</a:t>
            </a:r>
            <a:r>
              <a:rPr lang="en-CA" sz="3200" dirty="0">
                <a:solidFill>
                  <a:schemeClr val="bg1"/>
                </a:solidFill>
                <a:latin typeface="Century Gothic" panose="020B0502020202020204" pitchFamily="34" charset="0"/>
              </a:rPr>
              <a:t> will fail to receive a hundred times as much in this present age (homes, brothers, sisters, mothers, children and fields—and with them, persecutions) and in the age to come, eternal life. </a:t>
            </a:r>
            <a:r>
              <a:rPr lang="en-CA" sz="3200" baseline="30000" dirty="0">
                <a:solidFill>
                  <a:schemeClr val="bg1"/>
                </a:solidFill>
                <a:latin typeface="Century Gothic" panose="020B0502020202020204" pitchFamily="34" charset="0"/>
              </a:rPr>
              <a:t>31</a:t>
            </a:r>
            <a:r>
              <a:rPr lang="en-CA" sz="3200" dirty="0">
                <a:solidFill>
                  <a:schemeClr val="bg1"/>
                </a:solidFill>
                <a:latin typeface="Century Gothic" panose="020B0502020202020204" pitchFamily="34" charset="0"/>
              </a:rPr>
              <a:t> But many who are first will be last, and the last first.” </a:t>
            </a:r>
          </a:p>
          <a:p>
            <a:r>
              <a:rPr lang="en-US" sz="3200" dirty="0" smtClean="0">
                <a:solidFill>
                  <a:schemeClr val="bg1"/>
                </a:solidFill>
                <a:latin typeface="Century Gothic" panose="020B0502020202020204" pitchFamily="34" charset="0"/>
              </a:rPr>
              <a:t> </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1715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TextBox 2"/>
          <p:cNvSpPr txBox="1"/>
          <p:nvPr/>
        </p:nvSpPr>
        <p:spPr>
          <a:xfrm>
            <a:off x="3992450" y="2390131"/>
            <a:ext cx="4301544" cy="2262158"/>
          </a:xfrm>
          <a:prstGeom prst="rect">
            <a:avLst/>
          </a:prstGeom>
          <a:noFill/>
        </p:spPr>
        <p:txBody>
          <a:bodyPr wrap="square" rtlCol="0">
            <a:spAutoFit/>
          </a:bodyPr>
          <a:lstStyle/>
          <a:p>
            <a:pPr algn="ctr"/>
            <a:r>
              <a:rPr lang="en-CA" sz="4700" dirty="0" smtClean="0">
                <a:solidFill>
                  <a:schemeClr val="bg1"/>
                </a:solidFill>
                <a:latin typeface="Century Gothic" panose="020B0502020202020204" pitchFamily="34" charset="0"/>
              </a:rPr>
              <a:t>What does this encounter show us?</a:t>
            </a:r>
            <a:endParaRPr lang="en-CA" sz="47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025413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TextBox 2"/>
          <p:cNvSpPr txBox="1"/>
          <p:nvPr/>
        </p:nvSpPr>
        <p:spPr>
          <a:xfrm>
            <a:off x="3992450" y="2390131"/>
            <a:ext cx="4301544" cy="2262158"/>
          </a:xfrm>
          <a:prstGeom prst="rect">
            <a:avLst/>
          </a:prstGeom>
          <a:noFill/>
        </p:spPr>
        <p:txBody>
          <a:bodyPr wrap="square" rtlCol="0">
            <a:spAutoFit/>
          </a:bodyPr>
          <a:lstStyle/>
          <a:p>
            <a:pPr algn="ctr"/>
            <a:r>
              <a:rPr lang="en-CA" sz="4700" dirty="0" smtClean="0">
                <a:solidFill>
                  <a:schemeClr val="bg1"/>
                </a:solidFill>
                <a:latin typeface="Century Gothic" panose="020B0502020202020204" pitchFamily="34" charset="0"/>
              </a:rPr>
              <a:t>1. The danger of material wealth</a:t>
            </a:r>
            <a:endParaRPr lang="en-CA" sz="47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91278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1082</TotalTime>
  <Words>450</Words>
  <Application>Microsoft Office PowerPoint</Application>
  <PresentationFormat>On-screen Show (4:3)</PresentationFormat>
  <Paragraphs>10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Strong</dc:creator>
  <cp:lastModifiedBy>Jeff Strong</cp:lastModifiedBy>
  <cp:revision>35</cp:revision>
  <dcterms:created xsi:type="dcterms:W3CDTF">2017-03-26T03:22:15Z</dcterms:created>
  <dcterms:modified xsi:type="dcterms:W3CDTF">2017-06-18T02:46:11Z</dcterms:modified>
</cp:coreProperties>
</file>