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87" r:id="rId3"/>
    <p:sldId id="308" r:id="rId4"/>
    <p:sldId id="309" r:id="rId5"/>
    <p:sldId id="310" r:id="rId6"/>
    <p:sldId id="311" r:id="rId7"/>
    <p:sldId id="317" r:id="rId8"/>
    <p:sldId id="300" r:id="rId9"/>
    <p:sldId id="312" r:id="rId10"/>
    <p:sldId id="313" r:id="rId11"/>
    <p:sldId id="314" r:id="rId12"/>
    <p:sldId id="315" r:id="rId13"/>
    <p:sldId id="318" r:id="rId14"/>
    <p:sldId id="319"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101863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369663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42213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407592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3F388-05B2-4CA1-85ED-E9207478A6E5}" type="datetimeFigureOut">
              <a:rPr lang="en-CA" smtClean="0"/>
              <a:t>2016-04-24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232894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103F388-05B2-4CA1-85ED-E9207478A6E5}" type="datetimeFigureOut">
              <a:rPr lang="en-CA" smtClean="0"/>
              <a:t>2016-04-24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29081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03F388-05B2-4CA1-85ED-E9207478A6E5}" type="datetimeFigureOut">
              <a:rPr lang="en-CA" smtClean="0"/>
              <a:t>2016-04-24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185886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103F388-05B2-4CA1-85ED-E9207478A6E5}" type="datetimeFigureOut">
              <a:rPr lang="en-CA" smtClean="0"/>
              <a:t>2016-04-24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184077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3F388-05B2-4CA1-85ED-E9207478A6E5}" type="datetimeFigureOut">
              <a:rPr lang="en-CA" smtClean="0"/>
              <a:t>2016-04-24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28989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3F388-05B2-4CA1-85ED-E9207478A6E5}" type="datetimeFigureOut">
              <a:rPr lang="en-CA" smtClean="0"/>
              <a:t>2016-04-24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305944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3F388-05B2-4CA1-85ED-E9207478A6E5}" type="datetimeFigureOut">
              <a:rPr lang="en-CA" smtClean="0"/>
              <a:t>2016-04-24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409531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F388-05B2-4CA1-85ED-E9207478A6E5}" type="datetimeFigureOut">
              <a:rPr lang="en-CA" smtClean="0"/>
              <a:t>2016-04-24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23159-6C01-4B69-BA29-F9B54974B595}" type="slidenum">
              <a:rPr lang="en-CA" smtClean="0"/>
              <a:t>‹#›</a:t>
            </a:fld>
            <a:endParaRPr lang="en-CA"/>
          </a:p>
        </p:txBody>
      </p:sp>
    </p:spTree>
    <p:extLst>
      <p:ext uri="{BB962C8B-B14F-4D97-AF65-F5344CB8AC3E}">
        <p14:creationId xmlns:p14="http://schemas.microsoft.com/office/powerpoint/2010/main" val="232323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p:cNvSpPr/>
          <p:nvPr/>
        </p:nvSpPr>
        <p:spPr>
          <a:xfrm>
            <a:off x="206062" y="2281000"/>
            <a:ext cx="8731876" cy="1600438"/>
          </a:xfrm>
          <a:prstGeom prst="rect">
            <a:avLst/>
          </a:prstGeom>
        </p:spPr>
        <p:txBody>
          <a:bodyPr wrap="square">
            <a:spAutoFit/>
          </a:bodyPr>
          <a:lstStyle/>
          <a:p>
            <a:pPr algn="ctr"/>
            <a:r>
              <a:rPr lang="en-CA" sz="7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Re:new</a:t>
            </a:r>
          </a:p>
          <a:p>
            <a:pPr algn="ctr"/>
            <a:r>
              <a:rPr lang="en-CA" sz="2800"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living in light of the resurrection</a:t>
            </a:r>
            <a:endParaRPr lang="en-CA" sz="2800"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283642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395536" y="911617"/>
            <a:ext cx="8352928" cy="4893647"/>
          </a:xfrm>
          <a:prstGeom prst="rect">
            <a:avLst/>
          </a:prstGeom>
        </p:spPr>
        <p:txBody>
          <a:bodyPr wrap="square">
            <a:spAutoFit/>
          </a:bodyPr>
          <a:lstStyle/>
          <a:p>
            <a:r>
              <a:rPr lang="en-CA" sz="3400" dirty="0" smtClean="0">
                <a:solidFill>
                  <a:schemeClr val="bg1"/>
                </a:solidFill>
                <a:latin typeface="Century Gothic" panose="020B0502020202020204" pitchFamily="34" charset="0"/>
              </a:rPr>
              <a:t>Lord </a:t>
            </a:r>
            <a:r>
              <a:rPr lang="en-CA" sz="3400" dirty="0">
                <a:solidFill>
                  <a:schemeClr val="bg1"/>
                </a:solidFill>
                <a:latin typeface="Century Gothic" panose="020B0502020202020204" pitchFamily="34" charset="0"/>
              </a:rPr>
              <a:t>for the body. 14 By his power God raised the Lord from the dead, and he will raise us also. 15 Do you not know that your bodies are members of Christ himself? Shall I then take the members of Christ and unite them with a prostitute? Never</a:t>
            </a:r>
            <a:r>
              <a:rPr lang="en-CA" sz="3400" dirty="0" smtClean="0">
                <a:solidFill>
                  <a:schemeClr val="bg1"/>
                </a:solidFill>
                <a:latin typeface="Century Gothic" panose="020B0502020202020204" pitchFamily="34" charset="0"/>
              </a:rPr>
              <a:t>! </a:t>
            </a:r>
            <a:r>
              <a:rPr lang="en-CA" sz="3600" dirty="0">
                <a:solidFill>
                  <a:schemeClr val="bg1"/>
                </a:solidFill>
                <a:latin typeface="Century Gothic" panose="020B0502020202020204" pitchFamily="34" charset="0"/>
              </a:rPr>
              <a:t>16 Do you not know that he who unites himself with a prostitute is one with her in body?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42370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395536" y="911617"/>
            <a:ext cx="8352928" cy="4801314"/>
          </a:xfrm>
          <a:prstGeom prst="rect">
            <a:avLst/>
          </a:prstGeom>
        </p:spPr>
        <p:txBody>
          <a:bodyPr wrap="square">
            <a:spAutoFit/>
          </a:bodyPr>
          <a:lstStyle/>
          <a:p>
            <a:r>
              <a:rPr lang="en-CA" sz="3400" dirty="0">
                <a:solidFill>
                  <a:schemeClr val="bg1"/>
                </a:solidFill>
                <a:latin typeface="Century Gothic" panose="020B0502020202020204" pitchFamily="34" charset="0"/>
              </a:rPr>
              <a:t>For it is said, “The two will become one flesh.” 17 But whoever is united with the Lord is one with him in spirit. 18 Flee from sexual immorality. All other sins a person commits are outside the body, but whoever sins sexually, sins against their own body. 19 Do you not know that your bodies are temples of the Holy Spirit, who is in you, whom </a:t>
            </a:r>
            <a:r>
              <a:rPr lang="en-CA" sz="3400" dirty="0" smtClean="0">
                <a:solidFill>
                  <a:schemeClr val="bg1"/>
                </a:solidFill>
                <a:latin typeface="Century Gothic" panose="020B0502020202020204" pitchFamily="34" charset="0"/>
              </a:rPr>
              <a:t>you</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51739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395536" y="911617"/>
            <a:ext cx="8352928" cy="2185214"/>
          </a:xfrm>
          <a:prstGeom prst="rect">
            <a:avLst/>
          </a:prstGeom>
        </p:spPr>
        <p:txBody>
          <a:bodyPr wrap="square">
            <a:spAutoFit/>
          </a:bodyPr>
          <a:lstStyle/>
          <a:p>
            <a:r>
              <a:rPr lang="en-CA" sz="3400" dirty="0" smtClean="0">
                <a:solidFill>
                  <a:schemeClr val="bg1"/>
                </a:solidFill>
                <a:latin typeface="Century Gothic" panose="020B0502020202020204" pitchFamily="34" charset="0"/>
              </a:rPr>
              <a:t>have </a:t>
            </a:r>
            <a:r>
              <a:rPr lang="en-CA" sz="3400" dirty="0">
                <a:solidFill>
                  <a:schemeClr val="bg1"/>
                </a:solidFill>
                <a:latin typeface="Century Gothic" panose="020B0502020202020204" pitchFamily="34" charset="0"/>
              </a:rPr>
              <a:t>received from God? You are not your own; 20 you were bought at a price. Therefore honor God with your bodies.</a:t>
            </a:r>
          </a:p>
        </p:txBody>
      </p:sp>
    </p:spTree>
    <p:extLst>
      <p:ext uri="{BB962C8B-B14F-4D97-AF65-F5344CB8AC3E}">
        <p14:creationId xmlns:p14="http://schemas.microsoft.com/office/powerpoint/2010/main" val="3885701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Rectangle 1"/>
          <p:cNvSpPr/>
          <p:nvPr/>
        </p:nvSpPr>
        <p:spPr>
          <a:xfrm>
            <a:off x="179512" y="1024752"/>
            <a:ext cx="8784976" cy="4808496"/>
          </a:xfrm>
          <a:prstGeom prst="rect">
            <a:avLst/>
          </a:prstGeom>
        </p:spPr>
        <p:txBody>
          <a:bodyPr wrap="square">
            <a:spAutoFit/>
          </a:bodyPr>
          <a:lstStyle/>
          <a:p>
            <a:pPr marL="342900" lvl="0" indent="-342900">
              <a:lnSpc>
                <a:spcPct val="115000"/>
              </a:lnSpc>
              <a:spcAft>
                <a:spcPts val="1000"/>
              </a:spcAft>
              <a:buFont typeface="+mj-lt"/>
              <a:buAutoNum type="arabicPeriod"/>
            </a:pPr>
            <a:r>
              <a:rPr lang="en-US"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Our bodies and sexuality are a gift from God.  Both have been corrupted by sin but are also arenas of God’s redemption.</a:t>
            </a:r>
            <a:endParaRPr lang="en-CA"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All ideas that seek to undermine the inherent goodness or diminish the importance of our bodies or our sexuality need to be rejected.</a:t>
            </a:r>
            <a:endParaRPr lang="en-CA"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we do with our bodies sexually matter enormously because sex is a covenant-making activity that comprehensively shapes a person</a:t>
            </a:r>
            <a:r>
              <a:rPr lang="en-US" sz="2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endParaRPr lang="en-CA"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83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Rectangle 1"/>
          <p:cNvSpPr/>
          <p:nvPr/>
        </p:nvSpPr>
        <p:spPr>
          <a:xfrm>
            <a:off x="179512" y="980728"/>
            <a:ext cx="8784976" cy="3689215"/>
          </a:xfrm>
          <a:prstGeom prst="rect">
            <a:avLst/>
          </a:prstGeom>
        </p:spPr>
        <p:txBody>
          <a:bodyPr wrap="square">
            <a:spAutoFit/>
          </a:bodyPr>
          <a:lstStyle/>
          <a:p>
            <a:pPr marL="514350" lvl="0" indent="-514350">
              <a:lnSpc>
                <a:spcPct val="115000"/>
              </a:lnSpc>
              <a:spcAft>
                <a:spcPts val="1000"/>
              </a:spcAft>
              <a:buFont typeface="+mj-lt"/>
              <a:buAutoNum type="arabicPeriod" startAt="4"/>
            </a:pPr>
            <a:r>
              <a:rPr lang="en-US" sz="2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Whether </a:t>
            </a:r>
            <a:r>
              <a:rPr lang="en-US"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unmarried or married, Christians are called to courageously consider how to “honor God with our bodies.”</a:t>
            </a:r>
            <a:endParaRPr lang="en-CA"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514350" lvl="0" indent="-514350">
              <a:lnSpc>
                <a:spcPct val="115000"/>
              </a:lnSpc>
              <a:spcAft>
                <a:spcPts val="1000"/>
              </a:spcAft>
              <a:buFont typeface="+mj-lt"/>
              <a:buAutoNum type="arabicPeriod" startAt="4"/>
            </a:pPr>
            <a:r>
              <a:rPr lang="en-US"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Because our bodies and sexuality are an arena of God’s redemptive work, a negative, destructive, abusive sexual history can be redeemed in Christ.</a:t>
            </a:r>
            <a:endParaRPr lang="en-CA"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1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p:cNvSpPr/>
          <p:nvPr/>
        </p:nvSpPr>
        <p:spPr>
          <a:xfrm>
            <a:off x="206062" y="2281000"/>
            <a:ext cx="8731876" cy="1600438"/>
          </a:xfrm>
          <a:prstGeom prst="rect">
            <a:avLst/>
          </a:prstGeom>
        </p:spPr>
        <p:txBody>
          <a:bodyPr wrap="square">
            <a:spAutoFit/>
          </a:bodyPr>
          <a:lstStyle/>
          <a:p>
            <a:pPr algn="ctr"/>
            <a:r>
              <a:rPr lang="en-CA" sz="7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Re:new</a:t>
            </a:r>
          </a:p>
          <a:p>
            <a:pPr algn="ctr"/>
            <a:r>
              <a:rPr lang="en-CA" sz="2800"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living in light of the resurrection</a:t>
            </a:r>
            <a:endParaRPr lang="en-CA" sz="2800"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340211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467544" y="1052736"/>
            <a:ext cx="8352928" cy="4801314"/>
          </a:xfrm>
          <a:prstGeom prst="rect">
            <a:avLst/>
          </a:prstGeom>
        </p:spPr>
        <p:txBody>
          <a:bodyPr wrap="square">
            <a:spAutoFit/>
          </a:bodyPr>
          <a:lstStyle/>
          <a:p>
            <a:r>
              <a:rPr lang="en-CA" sz="3400" dirty="0">
                <a:solidFill>
                  <a:schemeClr val="bg1"/>
                </a:solidFill>
                <a:latin typeface="Century Gothic" panose="020B0502020202020204" pitchFamily="34" charset="0"/>
              </a:rPr>
              <a:t>12 “I have the right to do anything,” you say-but not everything is beneficial. “I have the right to do anything”-but I will not be mastered by anything. 13 You say, “Food for the stomach and the stomach for food, and God will destroy them both.” The body, however, is not meant for sexual immorality but for the Lord, and </a:t>
            </a:r>
            <a:r>
              <a:rPr lang="en-CA" sz="3400" dirty="0" smtClean="0">
                <a:solidFill>
                  <a:schemeClr val="bg1"/>
                </a:solidFill>
                <a:latin typeface="Century Gothic" panose="020B0502020202020204" pitchFamily="34" charset="0"/>
              </a:rPr>
              <a:t>the</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1359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395536" y="911617"/>
            <a:ext cx="8352928" cy="4893647"/>
          </a:xfrm>
          <a:prstGeom prst="rect">
            <a:avLst/>
          </a:prstGeom>
        </p:spPr>
        <p:txBody>
          <a:bodyPr wrap="square">
            <a:spAutoFit/>
          </a:bodyPr>
          <a:lstStyle/>
          <a:p>
            <a:r>
              <a:rPr lang="en-CA" sz="3400" dirty="0" smtClean="0">
                <a:solidFill>
                  <a:schemeClr val="bg1"/>
                </a:solidFill>
                <a:latin typeface="Century Gothic" panose="020B0502020202020204" pitchFamily="34" charset="0"/>
              </a:rPr>
              <a:t>Lord </a:t>
            </a:r>
            <a:r>
              <a:rPr lang="en-CA" sz="3400" dirty="0">
                <a:solidFill>
                  <a:schemeClr val="bg1"/>
                </a:solidFill>
                <a:latin typeface="Century Gothic" panose="020B0502020202020204" pitchFamily="34" charset="0"/>
              </a:rPr>
              <a:t>for the body. 14 By his power God raised the Lord from the dead, and he will raise us also. 15 Do you not know that your bodies are members of Christ himself? Shall I then take the members of Christ and unite them with a prostitute? Never</a:t>
            </a:r>
            <a:r>
              <a:rPr lang="en-CA" sz="3400" dirty="0" smtClean="0">
                <a:solidFill>
                  <a:schemeClr val="bg1"/>
                </a:solidFill>
                <a:latin typeface="Century Gothic" panose="020B0502020202020204" pitchFamily="34" charset="0"/>
              </a:rPr>
              <a:t>! </a:t>
            </a:r>
            <a:r>
              <a:rPr lang="en-CA" sz="3600" dirty="0">
                <a:solidFill>
                  <a:schemeClr val="bg1"/>
                </a:solidFill>
                <a:latin typeface="Century Gothic" panose="020B0502020202020204" pitchFamily="34" charset="0"/>
              </a:rPr>
              <a:t>16 Do you not know that he who unites himself with a prostitute is one with her in body? </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7880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395536" y="911617"/>
            <a:ext cx="8352928" cy="4801314"/>
          </a:xfrm>
          <a:prstGeom prst="rect">
            <a:avLst/>
          </a:prstGeom>
        </p:spPr>
        <p:txBody>
          <a:bodyPr wrap="square">
            <a:spAutoFit/>
          </a:bodyPr>
          <a:lstStyle/>
          <a:p>
            <a:r>
              <a:rPr lang="en-CA" sz="3400" dirty="0">
                <a:solidFill>
                  <a:schemeClr val="bg1"/>
                </a:solidFill>
                <a:latin typeface="Century Gothic" panose="020B0502020202020204" pitchFamily="34" charset="0"/>
              </a:rPr>
              <a:t>For it is said, “The two will become one flesh.” 17 But whoever is united with the Lord is one with him in spirit. 18 Flee from sexual immorality. All other sins a person commits are outside the body, but whoever sins sexually, sins against their own body. 19 Do you not know that your bodies are temples of the Holy Spirit, who is in you, whom </a:t>
            </a:r>
            <a:r>
              <a:rPr lang="en-CA" sz="3400" dirty="0" smtClean="0">
                <a:solidFill>
                  <a:schemeClr val="bg1"/>
                </a:solidFill>
                <a:latin typeface="Century Gothic" panose="020B0502020202020204" pitchFamily="34" charset="0"/>
              </a:rPr>
              <a:t>you</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781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395536" y="911617"/>
            <a:ext cx="8352928" cy="2185214"/>
          </a:xfrm>
          <a:prstGeom prst="rect">
            <a:avLst/>
          </a:prstGeom>
        </p:spPr>
        <p:txBody>
          <a:bodyPr wrap="square">
            <a:spAutoFit/>
          </a:bodyPr>
          <a:lstStyle/>
          <a:p>
            <a:r>
              <a:rPr lang="en-CA" sz="3400" dirty="0" smtClean="0">
                <a:solidFill>
                  <a:schemeClr val="bg1"/>
                </a:solidFill>
                <a:latin typeface="Century Gothic" panose="020B0502020202020204" pitchFamily="34" charset="0"/>
              </a:rPr>
              <a:t>have </a:t>
            </a:r>
            <a:r>
              <a:rPr lang="en-CA" sz="3400" dirty="0">
                <a:solidFill>
                  <a:schemeClr val="bg1"/>
                </a:solidFill>
                <a:latin typeface="Century Gothic" panose="020B0502020202020204" pitchFamily="34" charset="0"/>
              </a:rPr>
              <a:t>received from God? You are not your own; 20 you were bought at a price. Therefore honor God with your bodies.</a:t>
            </a:r>
          </a:p>
        </p:txBody>
      </p:sp>
    </p:spTree>
    <p:extLst>
      <p:ext uri="{BB962C8B-B14F-4D97-AF65-F5344CB8AC3E}">
        <p14:creationId xmlns:p14="http://schemas.microsoft.com/office/powerpoint/2010/main" val="426569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p:cNvSpPr/>
          <p:nvPr/>
        </p:nvSpPr>
        <p:spPr>
          <a:xfrm>
            <a:off x="206062" y="2281000"/>
            <a:ext cx="8731876" cy="1600438"/>
          </a:xfrm>
          <a:prstGeom prst="rect">
            <a:avLst/>
          </a:prstGeom>
        </p:spPr>
        <p:txBody>
          <a:bodyPr wrap="square">
            <a:spAutoFit/>
          </a:bodyPr>
          <a:lstStyle/>
          <a:p>
            <a:pPr algn="ctr"/>
            <a:r>
              <a:rPr lang="en-CA" sz="7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Re:new</a:t>
            </a:r>
          </a:p>
          <a:p>
            <a:pPr algn="ctr"/>
            <a:r>
              <a:rPr lang="en-CA" sz="2800"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living in light of the resurrection</a:t>
            </a:r>
            <a:endParaRPr lang="en-CA" sz="2800"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161955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53" y="1088330"/>
            <a:ext cx="5783894" cy="4681340"/>
          </a:xfrm>
          <a:prstGeom prst="rect">
            <a:avLst/>
          </a:prstGeom>
        </p:spPr>
      </p:pic>
    </p:spTree>
    <p:extLst>
      <p:ext uri="{BB962C8B-B14F-4D97-AF65-F5344CB8AC3E}">
        <p14:creationId xmlns:p14="http://schemas.microsoft.com/office/powerpoint/2010/main" val="273700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448050" cy="6192688"/>
          </a:xfrm>
          <a:prstGeom prst="rect">
            <a:avLst/>
          </a:prstGeom>
        </p:spPr>
      </p:pic>
    </p:spTree>
    <p:extLst>
      <p:ext uri="{BB962C8B-B14F-4D97-AF65-F5344CB8AC3E}">
        <p14:creationId xmlns:p14="http://schemas.microsoft.com/office/powerpoint/2010/main" val="327371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751063"/>
            <a:ext cx="8390706" cy="1470025"/>
          </a:xfrm>
        </p:spPr>
        <p:txBody>
          <a:bodyPr>
            <a:noAutofit/>
          </a:bodyPr>
          <a:lstStyle/>
          <a:p>
            <a:pPr algn="l"/>
            <a:r>
              <a:rPr lang="en-CA" sz="3200" dirty="0"/>
              <a:t/>
            </a:r>
            <a:br>
              <a:rPr lang="en-CA" sz="3200" dirty="0"/>
            </a:br>
            <a:endParaRPr lang="en-CA" sz="3200" dirty="0"/>
          </a:p>
        </p:txBody>
      </p:sp>
      <p:sp>
        <p:nvSpPr>
          <p:cNvPr id="3" name="Rectangle 2"/>
          <p:cNvSpPr/>
          <p:nvPr/>
        </p:nvSpPr>
        <p:spPr>
          <a:xfrm>
            <a:off x="467544" y="1052736"/>
            <a:ext cx="8352928" cy="4801314"/>
          </a:xfrm>
          <a:prstGeom prst="rect">
            <a:avLst/>
          </a:prstGeom>
        </p:spPr>
        <p:txBody>
          <a:bodyPr wrap="square">
            <a:spAutoFit/>
          </a:bodyPr>
          <a:lstStyle/>
          <a:p>
            <a:r>
              <a:rPr lang="en-CA" sz="3400" dirty="0">
                <a:solidFill>
                  <a:schemeClr val="bg1"/>
                </a:solidFill>
                <a:latin typeface="Century Gothic" panose="020B0502020202020204" pitchFamily="34" charset="0"/>
              </a:rPr>
              <a:t>12 “I have the right to do anything,” you say-but not everything is beneficial. “I have the right to do anything”-but I will not be mastered by anything. 13 You say, “Food for the stomach and the stomach for food, and God will destroy them both.” The body, however, is not meant for sexual immorality but for the Lord, and </a:t>
            </a:r>
            <a:r>
              <a:rPr lang="en-CA" sz="3400" dirty="0" smtClean="0">
                <a:solidFill>
                  <a:schemeClr val="bg1"/>
                </a:solidFill>
                <a:latin typeface="Century Gothic" panose="020B0502020202020204" pitchFamily="34" charset="0"/>
              </a:rPr>
              <a:t>the</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01926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645</Words>
  <Application>Microsoft Office PowerPoint</Application>
  <PresentationFormat>On-screen Show (4:3)</PresentationFormat>
  <Paragraphs>27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vt:lpstr>
      <vt:lpstr>Calibri</vt:lpstr>
      <vt:lpstr>Century Gothic</vt:lpstr>
      <vt:lpstr>Times New Roman</vt:lpstr>
      <vt:lpstr>Office Theme</vt:lpstr>
      <vt:lpstr>PowerPoint Presentation</vt:lpstr>
      <vt:lpstr> </vt:lpstr>
      <vt:lpstr> </vt:lpstr>
      <vt:lpstr> </vt:lpstr>
      <vt:lpstr> </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57</cp:revision>
  <dcterms:created xsi:type="dcterms:W3CDTF">2014-04-24T14:51:28Z</dcterms:created>
  <dcterms:modified xsi:type="dcterms:W3CDTF">2016-04-24T16:02:16Z</dcterms:modified>
</cp:coreProperties>
</file>