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0" r:id="rId4"/>
    <p:sldId id="281" r:id="rId5"/>
    <p:sldId id="282" r:id="rId6"/>
    <p:sldId id="283" r:id="rId7"/>
    <p:sldId id="284" r:id="rId8"/>
    <p:sldId id="285" r:id="rId9"/>
    <p:sldId id="260" r:id="rId10"/>
    <p:sldId id="276" r:id="rId11"/>
    <p:sldId id="261" r:id="rId12"/>
    <p:sldId id="262" r:id="rId13"/>
    <p:sldId id="272" r:id="rId14"/>
    <p:sldId id="277" r:id="rId15"/>
    <p:sldId id="278" r:id="rId16"/>
    <p:sldId id="279"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4660"/>
  </p:normalViewPr>
  <p:slideViewPr>
    <p:cSldViewPr snapToGrid="0">
      <p:cViewPr>
        <p:scale>
          <a:sx n="66" d="100"/>
          <a:sy n="66" d="100"/>
        </p:scale>
        <p:origin x="147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804B64-A448-46E7-AB0E-BD7A8D95E68B}" type="datetimeFigureOut">
              <a:rPr lang="en-CA" smtClean="0"/>
              <a:t>2016-12-17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398451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804B64-A448-46E7-AB0E-BD7A8D95E68B}" type="datetimeFigureOut">
              <a:rPr lang="en-CA" smtClean="0"/>
              <a:t>2016-12-17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426527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804B64-A448-46E7-AB0E-BD7A8D95E68B}" type="datetimeFigureOut">
              <a:rPr lang="en-CA" smtClean="0"/>
              <a:t>2016-12-17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3114830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804B64-A448-46E7-AB0E-BD7A8D95E68B}" type="datetimeFigureOut">
              <a:rPr lang="en-CA" smtClean="0"/>
              <a:t>2016-12-17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241811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804B64-A448-46E7-AB0E-BD7A8D95E68B}" type="datetimeFigureOut">
              <a:rPr lang="en-CA" smtClean="0"/>
              <a:t>2016-12-17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173237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804B64-A448-46E7-AB0E-BD7A8D95E68B}" type="datetimeFigureOut">
              <a:rPr lang="en-CA" smtClean="0"/>
              <a:t>2016-12-17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4043423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804B64-A448-46E7-AB0E-BD7A8D95E68B}" type="datetimeFigureOut">
              <a:rPr lang="en-CA" smtClean="0"/>
              <a:t>2016-12-17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2235443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804B64-A448-46E7-AB0E-BD7A8D95E68B}" type="datetimeFigureOut">
              <a:rPr lang="en-CA" smtClean="0"/>
              <a:t>2016-12-17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311980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04B64-A448-46E7-AB0E-BD7A8D95E68B}" type="datetimeFigureOut">
              <a:rPr lang="en-CA" smtClean="0"/>
              <a:t>2016-12-17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412624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04B64-A448-46E7-AB0E-BD7A8D95E68B}" type="datetimeFigureOut">
              <a:rPr lang="en-CA" smtClean="0"/>
              <a:t>2016-12-17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213159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04B64-A448-46E7-AB0E-BD7A8D95E68B}" type="datetimeFigureOut">
              <a:rPr lang="en-CA" smtClean="0"/>
              <a:t>2016-12-17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855A61-4F47-4E5F-BD5C-A12304A07AD4}" type="slidenum">
              <a:rPr lang="en-CA" smtClean="0"/>
              <a:t>‹#›</a:t>
            </a:fld>
            <a:endParaRPr lang="en-CA"/>
          </a:p>
        </p:txBody>
      </p:sp>
    </p:spTree>
    <p:extLst>
      <p:ext uri="{BB962C8B-B14F-4D97-AF65-F5344CB8AC3E}">
        <p14:creationId xmlns:p14="http://schemas.microsoft.com/office/powerpoint/2010/main" val="172886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04B64-A448-46E7-AB0E-BD7A8D95E68B}" type="datetimeFigureOut">
              <a:rPr lang="en-CA" smtClean="0"/>
              <a:t>2016-12-17</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55A61-4F47-4E5F-BD5C-A12304A07AD4}" type="slidenum">
              <a:rPr lang="en-CA" smtClean="0"/>
              <a:t>‹#›</a:t>
            </a:fld>
            <a:endParaRPr lang="en-CA"/>
          </a:p>
        </p:txBody>
      </p:sp>
    </p:spTree>
    <p:extLst>
      <p:ext uri="{BB962C8B-B14F-4D97-AF65-F5344CB8AC3E}">
        <p14:creationId xmlns:p14="http://schemas.microsoft.com/office/powerpoint/2010/main" val="198977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a:p>
        </p:txBody>
      </p:sp>
      <p:sp>
        <p:nvSpPr>
          <p:cNvPr id="3" name="Subtitle 2"/>
          <p:cNvSpPr>
            <a:spLocks noGrp="1"/>
          </p:cNvSpPr>
          <p:nvPr>
            <p:ph type="subTitle" idx="1"/>
          </p:nvPr>
        </p:nvSpPr>
        <p:spPr/>
        <p:txBody>
          <a:bodyPr/>
          <a:lstStyle/>
          <a:p>
            <a:endParaRPr lang="en-C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5414"/>
            <a:ext cx="9144000" cy="4727171"/>
          </a:xfrm>
          <a:prstGeom prst="rect">
            <a:avLst/>
          </a:prstGeom>
        </p:spPr>
      </p:pic>
    </p:spTree>
    <p:extLst>
      <p:ext uri="{BB962C8B-B14F-4D97-AF65-F5344CB8AC3E}">
        <p14:creationId xmlns:p14="http://schemas.microsoft.com/office/powerpoint/2010/main" val="2456050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599" y="1477449"/>
            <a:ext cx="5035640" cy="2387600"/>
          </a:xfrm>
        </p:spPr>
        <p:txBody>
          <a:bodyPr>
            <a:noAutofit/>
          </a:bodyPr>
          <a:lstStyle/>
          <a:p>
            <a:r>
              <a:rPr lang="en-CA" sz="4500" dirty="0" smtClean="0">
                <a:solidFill>
                  <a:schemeClr val="bg1"/>
                </a:solidFill>
              </a:rPr>
              <a:t>The Shadows Over the First Christmas</a:t>
            </a:r>
            <a:endParaRPr lang="en-CA" sz="45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138626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971" y="2108540"/>
            <a:ext cx="5035640" cy="2387600"/>
          </a:xfrm>
        </p:spPr>
        <p:txBody>
          <a:bodyPr>
            <a:noAutofit/>
          </a:bodyPr>
          <a:lstStyle/>
          <a:p>
            <a:pPr algn="l"/>
            <a:r>
              <a:rPr lang="en-US" sz="5500" dirty="0" smtClean="0">
                <a:solidFill>
                  <a:schemeClr val="bg1"/>
                </a:solidFill>
              </a:rPr>
              <a:t>1. Global</a:t>
            </a:r>
            <a:br>
              <a:rPr lang="en-US" sz="5500" dirty="0" smtClean="0">
                <a:solidFill>
                  <a:schemeClr val="bg1"/>
                </a:solidFill>
              </a:rPr>
            </a:br>
            <a:r>
              <a:rPr lang="en-US" sz="5500" dirty="0" smtClean="0">
                <a:solidFill>
                  <a:schemeClr val="bg1"/>
                </a:solidFill>
              </a:rPr>
              <a:t>2. National</a:t>
            </a:r>
            <a:br>
              <a:rPr lang="en-US" sz="5500" dirty="0" smtClean="0">
                <a:solidFill>
                  <a:schemeClr val="bg1"/>
                </a:solidFill>
              </a:rPr>
            </a:br>
            <a:r>
              <a:rPr lang="en-US" sz="5500" dirty="0" smtClean="0">
                <a:solidFill>
                  <a:schemeClr val="bg1"/>
                </a:solidFill>
              </a:rPr>
              <a:t>3. Personal</a:t>
            </a:r>
            <a:endParaRPr lang="en-CA" sz="55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954514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607" y="2586760"/>
            <a:ext cx="5035640" cy="2387600"/>
          </a:xfrm>
        </p:spPr>
        <p:txBody>
          <a:bodyPr>
            <a:noAutofit/>
          </a:bodyPr>
          <a:lstStyle/>
          <a:p>
            <a:r>
              <a:rPr lang="en-CA" sz="3400" dirty="0">
                <a:solidFill>
                  <a:schemeClr val="bg1"/>
                </a:solidFill>
              </a:rPr>
              <a:t>Isaiah 9:2</a:t>
            </a:r>
            <a:br>
              <a:rPr lang="en-CA" sz="3400" dirty="0">
                <a:solidFill>
                  <a:schemeClr val="bg1"/>
                </a:solidFill>
              </a:rPr>
            </a:br>
            <a:r>
              <a:rPr lang="en-CA" sz="3400" i="1" dirty="0">
                <a:solidFill>
                  <a:schemeClr val="bg1"/>
                </a:solidFill>
              </a:rPr>
              <a:t>The people walking in darkness</a:t>
            </a:r>
            <a:br>
              <a:rPr lang="en-CA" sz="3400" i="1" dirty="0">
                <a:solidFill>
                  <a:schemeClr val="bg1"/>
                </a:solidFill>
              </a:rPr>
            </a:br>
            <a:r>
              <a:rPr lang="en-CA" sz="3400" i="1" dirty="0">
                <a:solidFill>
                  <a:schemeClr val="bg1"/>
                </a:solidFill>
              </a:rPr>
              <a:t>    have seen a great light;</a:t>
            </a:r>
            <a:br>
              <a:rPr lang="en-CA" sz="3400" i="1" dirty="0">
                <a:solidFill>
                  <a:schemeClr val="bg1"/>
                </a:solidFill>
              </a:rPr>
            </a:br>
            <a:r>
              <a:rPr lang="en-CA" sz="3400" i="1" dirty="0">
                <a:solidFill>
                  <a:schemeClr val="bg1"/>
                </a:solidFill>
              </a:rPr>
              <a:t>on those living in the land of deep darkness</a:t>
            </a:r>
            <a:br>
              <a:rPr lang="en-CA" sz="3400" i="1" dirty="0">
                <a:solidFill>
                  <a:schemeClr val="bg1"/>
                </a:solidFill>
              </a:rPr>
            </a:br>
            <a:r>
              <a:rPr lang="en-CA" sz="3400" i="1" dirty="0">
                <a:solidFill>
                  <a:schemeClr val="bg1"/>
                </a:solidFill>
              </a:rPr>
              <a:t>    a light has dawned.</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17137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 y="1648213"/>
            <a:ext cx="5035640" cy="2387600"/>
          </a:xfrm>
        </p:spPr>
        <p:txBody>
          <a:bodyPr>
            <a:noAutofit/>
          </a:bodyPr>
          <a:lstStyle/>
          <a:p>
            <a:r>
              <a:rPr lang="en-CA" sz="4200" dirty="0" smtClean="0">
                <a:solidFill>
                  <a:schemeClr val="bg1"/>
                </a:solidFill>
              </a:rPr>
              <a:t>For those in deep darkness…</a:t>
            </a:r>
            <a:endParaRPr lang="en-CA" sz="42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983359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 y="1648213"/>
            <a:ext cx="5035640" cy="2387600"/>
          </a:xfrm>
        </p:spPr>
        <p:txBody>
          <a:bodyPr>
            <a:noAutofit/>
          </a:bodyPr>
          <a:lstStyle/>
          <a:p>
            <a:r>
              <a:rPr lang="en-CA" sz="4200" dirty="0" smtClean="0">
                <a:solidFill>
                  <a:schemeClr val="bg1"/>
                </a:solidFill>
              </a:rPr>
              <a:t>For those causing darkness…</a:t>
            </a:r>
            <a:endParaRPr lang="en-CA" sz="42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17878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 y="1648213"/>
            <a:ext cx="5035640" cy="2387600"/>
          </a:xfrm>
        </p:spPr>
        <p:txBody>
          <a:bodyPr>
            <a:noAutofit/>
          </a:bodyPr>
          <a:lstStyle/>
          <a:p>
            <a:r>
              <a:rPr lang="en-CA" sz="4200" dirty="0" smtClean="0">
                <a:solidFill>
                  <a:schemeClr val="bg1"/>
                </a:solidFill>
              </a:rPr>
              <a:t>For those in a good place…</a:t>
            </a:r>
            <a:endParaRPr lang="en-CA" sz="42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100196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 y="1648213"/>
            <a:ext cx="5035640" cy="2387600"/>
          </a:xfrm>
        </p:spPr>
        <p:txBody>
          <a:bodyPr>
            <a:noAutofit/>
          </a:bodyPr>
          <a:lstStyle/>
          <a:p>
            <a:r>
              <a:rPr lang="en-CA" sz="4200" dirty="0" smtClean="0">
                <a:solidFill>
                  <a:schemeClr val="bg1"/>
                </a:solidFill>
              </a:rPr>
              <a:t>A Christmas call for all of us</a:t>
            </a:r>
            <a:endParaRPr lang="en-CA" sz="42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30468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a:p>
        </p:txBody>
      </p:sp>
      <p:sp>
        <p:nvSpPr>
          <p:cNvPr id="3" name="Subtitle 2"/>
          <p:cNvSpPr>
            <a:spLocks noGrp="1"/>
          </p:cNvSpPr>
          <p:nvPr>
            <p:ph type="subTitle" idx="1"/>
          </p:nvPr>
        </p:nvSpPr>
        <p:spPr/>
        <p:txBody>
          <a:bodyPr/>
          <a:lstStyle/>
          <a:p>
            <a:endParaRPr lang="en-C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5414"/>
            <a:ext cx="9144000" cy="4727171"/>
          </a:xfrm>
          <a:prstGeom prst="rect">
            <a:avLst/>
          </a:prstGeom>
        </p:spPr>
      </p:pic>
    </p:spTree>
    <p:extLst>
      <p:ext uri="{BB962C8B-B14F-4D97-AF65-F5344CB8AC3E}">
        <p14:creationId xmlns:p14="http://schemas.microsoft.com/office/powerpoint/2010/main" val="1029821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04" y="1197415"/>
            <a:ext cx="5035640" cy="2387600"/>
          </a:xfrm>
        </p:spPr>
        <p:txBody>
          <a:bodyPr>
            <a:noAutofit/>
          </a:bodyPr>
          <a:lstStyle/>
          <a:p>
            <a:r>
              <a:rPr lang="en-US" sz="5000" dirty="0" smtClean="0">
                <a:solidFill>
                  <a:schemeClr val="bg1"/>
                </a:solidFill>
              </a:rPr>
              <a:t>Matthew 2:1-18</a:t>
            </a:r>
            <a:endParaRPr lang="en-CA" sz="5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550156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516" y="4375196"/>
            <a:ext cx="5190186" cy="2387600"/>
          </a:xfrm>
        </p:spPr>
        <p:txBody>
          <a:bodyPr>
            <a:noAutofit/>
          </a:bodyPr>
          <a:lstStyle/>
          <a:p>
            <a:r>
              <a:rPr lang="en-CA" sz="3000" baseline="30000" dirty="0">
                <a:solidFill>
                  <a:schemeClr val="bg1"/>
                </a:solidFill>
              </a:rPr>
              <a:t>1</a:t>
            </a:r>
            <a:r>
              <a:rPr lang="en-CA" sz="3000" dirty="0">
                <a:solidFill>
                  <a:schemeClr val="bg1"/>
                </a:solidFill>
              </a:rPr>
              <a:t> </a:t>
            </a:r>
            <a:r>
              <a:rPr lang="en-US" sz="3000" dirty="0">
                <a:solidFill>
                  <a:schemeClr val="bg1"/>
                </a:solidFill>
              </a:rPr>
              <a:t>After Jesus was born in Bethlehem in Judea, during the time of King Herod, Magi from the east came to Jerusalem </a:t>
            </a:r>
            <a:r>
              <a:rPr lang="en-CA" sz="3000" baseline="30000" dirty="0">
                <a:solidFill>
                  <a:schemeClr val="bg1"/>
                </a:solidFill>
              </a:rPr>
              <a:t>2</a:t>
            </a:r>
            <a:r>
              <a:rPr lang="en-CA" sz="3000" dirty="0">
                <a:solidFill>
                  <a:schemeClr val="bg1"/>
                </a:solidFill>
              </a:rPr>
              <a:t> </a:t>
            </a:r>
            <a:r>
              <a:rPr lang="en-US" sz="3000" dirty="0">
                <a:solidFill>
                  <a:schemeClr val="bg1"/>
                </a:solidFill>
              </a:rPr>
              <a:t>and asked, “Where is the one who has been born king of the Jews? We saw his star in the east and have come to worship him.” </a:t>
            </a:r>
            <a:r>
              <a:rPr lang="en-CA" sz="3000" baseline="30000" dirty="0">
                <a:solidFill>
                  <a:schemeClr val="bg1"/>
                </a:solidFill>
              </a:rPr>
              <a:t>3</a:t>
            </a:r>
            <a:r>
              <a:rPr lang="en-CA" sz="3000" dirty="0">
                <a:solidFill>
                  <a:schemeClr val="bg1"/>
                </a:solidFill>
              </a:rPr>
              <a:t> </a:t>
            </a:r>
            <a:r>
              <a:rPr lang="en-US" sz="3000" dirty="0">
                <a:solidFill>
                  <a:schemeClr val="bg1"/>
                </a:solidFill>
              </a:rPr>
              <a:t>When King Herod heard this he was disturbed, and all Jerusalem with him. </a:t>
            </a:r>
            <a:r>
              <a:rPr lang="en-CA" sz="3000" baseline="30000" dirty="0">
                <a:solidFill>
                  <a:schemeClr val="bg1"/>
                </a:solidFill>
              </a:rPr>
              <a:t>4</a:t>
            </a:r>
            <a:r>
              <a:rPr lang="en-CA" sz="3000" dirty="0">
                <a:solidFill>
                  <a:schemeClr val="bg1"/>
                </a:solidFill>
              </a:rPr>
              <a:t> </a:t>
            </a:r>
            <a:r>
              <a:rPr lang="en-US" sz="3000" dirty="0">
                <a:solidFill>
                  <a:schemeClr val="bg1"/>
                </a:solidFill>
              </a:rPr>
              <a:t>When he had called together all the people’s chief priests and teachers of the law, he asked them where the Christ was to be born.</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67477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056" y="4215538"/>
            <a:ext cx="5190186" cy="2387600"/>
          </a:xfrm>
        </p:spPr>
        <p:txBody>
          <a:bodyPr>
            <a:noAutofit/>
          </a:bodyPr>
          <a:lstStyle/>
          <a:p>
            <a:r>
              <a:rPr lang="en-CA" sz="3000" baseline="30000" dirty="0">
                <a:solidFill>
                  <a:schemeClr val="bg1"/>
                </a:solidFill>
              </a:rPr>
              <a:t>5</a:t>
            </a:r>
            <a:r>
              <a:rPr lang="en-CA" sz="3000" dirty="0">
                <a:solidFill>
                  <a:schemeClr val="bg1"/>
                </a:solidFill>
              </a:rPr>
              <a:t> </a:t>
            </a:r>
            <a:r>
              <a:rPr lang="en-US" sz="3000" dirty="0">
                <a:solidFill>
                  <a:schemeClr val="bg1"/>
                </a:solidFill>
              </a:rPr>
              <a:t>“In Bethlehem in Judea,” they replied, “for this is what the prophet has written: </a:t>
            </a:r>
            <a:r>
              <a:rPr lang="en-CA" sz="3000" baseline="30000" dirty="0">
                <a:solidFill>
                  <a:schemeClr val="bg1"/>
                </a:solidFill>
              </a:rPr>
              <a:t>6</a:t>
            </a:r>
            <a:r>
              <a:rPr lang="en-CA" sz="3000" dirty="0">
                <a:solidFill>
                  <a:schemeClr val="bg1"/>
                </a:solidFill>
              </a:rPr>
              <a:t> </a:t>
            </a:r>
            <a:r>
              <a:rPr lang="en-US" sz="3000" dirty="0">
                <a:solidFill>
                  <a:schemeClr val="bg1"/>
                </a:solidFill>
              </a:rPr>
              <a:t>“ ‘But you, Bethlehem, in the land of Judah, are by no means least among the rulers of Judah; for out of you will come a ruler who will be the shepherd of my people Israel.’” </a:t>
            </a:r>
            <a:r>
              <a:rPr lang="en-CA" sz="3000" baseline="30000" dirty="0">
                <a:solidFill>
                  <a:schemeClr val="bg1"/>
                </a:solidFill>
              </a:rPr>
              <a:t>7</a:t>
            </a:r>
            <a:r>
              <a:rPr lang="en-CA" sz="3000" dirty="0">
                <a:solidFill>
                  <a:schemeClr val="bg1"/>
                </a:solidFill>
              </a:rPr>
              <a:t> </a:t>
            </a:r>
            <a:r>
              <a:rPr lang="en-US" sz="3000" dirty="0">
                <a:solidFill>
                  <a:schemeClr val="bg1"/>
                </a:solidFill>
              </a:rPr>
              <a:t>Then Herod called the Magi secretly and found out from them the exact time the star had appeared. </a:t>
            </a:r>
            <a:r>
              <a:rPr lang="en-CA" sz="3000" baseline="30000" dirty="0" smtClean="0">
                <a:solidFill>
                  <a:schemeClr val="bg1"/>
                </a:solidFill>
              </a:rPr>
              <a:t>8</a:t>
            </a:r>
            <a:r>
              <a:rPr lang="en-CA" sz="3000" dirty="0" smtClean="0">
                <a:solidFill>
                  <a:schemeClr val="bg1"/>
                </a:solidFill>
              </a:rPr>
              <a:t> </a:t>
            </a:r>
            <a:r>
              <a:rPr lang="en-US" sz="3000" dirty="0" smtClean="0">
                <a:solidFill>
                  <a:schemeClr val="bg1"/>
                </a:solidFill>
              </a:rPr>
              <a:t>He sent them to Bethlehem and said, “Go and make a careful search for the child. </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0001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056" y="3954282"/>
            <a:ext cx="5190186" cy="2387600"/>
          </a:xfrm>
        </p:spPr>
        <p:txBody>
          <a:bodyPr>
            <a:noAutofit/>
          </a:bodyPr>
          <a:lstStyle/>
          <a:p>
            <a:r>
              <a:rPr lang="en-US" sz="3000" dirty="0">
                <a:solidFill>
                  <a:schemeClr val="bg1"/>
                </a:solidFill>
              </a:rPr>
              <a:t>As soon as you find him, report to me, so that I too may go and worship him.” </a:t>
            </a:r>
            <a:r>
              <a:rPr lang="en-CA" sz="3000" baseline="30000" dirty="0">
                <a:solidFill>
                  <a:schemeClr val="bg1"/>
                </a:solidFill>
              </a:rPr>
              <a:t>9</a:t>
            </a:r>
            <a:r>
              <a:rPr lang="en-CA" sz="3000" dirty="0">
                <a:solidFill>
                  <a:schemeClr val="bg1"/>
                </a:solidFill>
              </a:rPr>
              <a:t> </a:t>
            </a:r>
            <a:r>
              <a:rPr lang="en-US" sz="3000" dirty="0">
                <a:solidFill>
                  <a:schemeClr val="bg1"/>
                </a:solidFill>
              </a:rPr>
              <a:t>After they had heard the king, they went on their way, and the star they had seen in the east went ahead of them until it stopped over the place where the child was. </a:t>
            </a:r>
            <a:r>
              <a:rPr lang="en-CA" sz="3000" baseline="30000" dirty="0">
                <a:solidFill>
                  <a:schemeClr val="bg1"/>
                </a:solidFill>
              </a:rPr>
              <a:t>10</a:t>
            </a:r>
            <a:r>
              <a:rPr lang="en-CA" sz="3000" dirty="0">
                <a:solidFill>
                  <a:schemeClr val="bg1"/>
                </a:solidFill>
              </a:rPr>
              <a:t> </a:t>
            </a:r>
            <a:r>
              <a:rPr lang="en-US" sz="3000" dirty="0">
                <a:solidFill>
                  <a:schemeClr val="bg1"/>
                </a:solidFill>
              </a:rPr>
              <a:t>When they saw the star, they were overjoyed. </a:t>
            </a:r>
            <a:r>
              <a:rPr lang="en-CA" sz="3000" baseline="30000" dirty="0">
                <a:solidFill>
                  <a:schemeClr val="bg1"/>
                </a:solidFill>
              </a:rPr>
              <a:t>11</a:t>
            </a:r>
            <a:r>
              <a:rPr lang="en-CA" sz="3000" dirty="0">
                <a:solidFill>
                  <a:schemeClr val="bg1"/>
                </a:solidFill>
              </a:rPr>
              <a:t> </a:t>
            </a:r>
            <a:r>
              <a:rPr lang="en-US" sz="3000" dirty="0">
                <a:solidFill>
                  <a:schemeClr val="bg1"/>
                </a:solidFill>
              </a:rPr>
              <a:t>On coming to the house, they saw the child with his mother Mary, and they bowed down and worshiped him. Then they opened </a:t>
            </a:r>
            <a:r>
              <a:rPr lang="en-US" sz="3000" dirty="0" smtClean="0">
                <a:solidFill>
                  <a:schemeClr val="bg1"/>
                </a:solidFill>
              </a:rPr>
              <a:t>their</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098743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369" y="4128453"/>
            <a:ext cx="5190186" cy="2387600"/>
          </a:xfrm>
        </p:spPr>
        <p:txBody>
          <a:bodyPr>
            <a:noAutofit/>
          </a:bodyPr>
          <a:lstStyle/>
          <a:p>
            <a:r>
              <a:rPr lang="en-US" sz="3000" dirty="0" smtClean="0">
                <a:solidFill>
                  <a:schemeClr val="bg1"/>
                </a:solidFill>
              </a:rPr>
              <a:t>treasures </a:t>
            </a:r>
            <a:r>
              <a:rPr lang="en-US" sz="3000" dirty="0">
                <a:solidFill>
                  <a:schemeClr val="bg1"/>
                </a:solidFill>
              </a:rPr>
              <a:t>and presented him with gifts of gold and of incense and of myrrh. </a:t>
            </a:r>
            <a:r>
              <a:rPr lang="en-CA" sz="3000" baseline="30000" dirty="0">
                <a:solidFill>
                  <a:schemeClr val="bg1"/>
                </a:solidFill>
              </a:rPr>
              <a:t>12</a:t>
            </a:r>
            <a:r>
              <a:rPr lang="en-CA" sz="3000" dirty="0">
                <a:solidFill>
                  <a:schemeClr val="bg1"/>
                </a:solidFill>
              </a:rPr>
              <a:t> </a:t>
            </a:r>
            <a:r>
              <a:rPr lang="en-US" sz="3000" dirty="0">
                <a:solidFill>
                  <a:schemeClr val="bg1"/>
                </a:solidFill>
              </a:rPr>
              <a:t>And having been warned in a dream not to go back to Herod, they returned to their country by another route. </a:t>
            </a:r>
            <a:r>
              <a:rPr lang="en-CA" sz="3000" baseline="30000" dirty="0">
                <a:solidFill>
                  <a:schemeClr val="bg1"/>
                </a:solidFill>
              </a:rPr>
              <a:t>13</a:t>
            </a:r>
            <a:r>
              <a:rPr lang="en-CA" sz="3000" dirty="0">
                <a:solidFill>
                  <a:schemeClr val="bg1"/>
                </a:solidFill>
              </a:rPr>
              <a:t> </a:t>
            </a:r>
            <a:r>
              <a:rPr lang="en-US" sz="3000" dirty="0">
                <a:solidFill>
                  <a:schemeClr val="bg1"/>
                </a:solidFill>
              </a:rPr>
              <a:t>When they had gone, an angel of the Lord appeared to Joseph in a dream. “Get up,” he said, “take the child and his mother and escape to Egypt. Stay there until I tell you, for Herod is going to search for the child to kill him.” </a:t>
            </a:r>
            <a:r>
              <a:rPr lang="en-CA" sz="3000" baseline="30000" dirty="0">
                <a:solidFill>
                  <a:schemeClr val="bg1"/>
                </a:solidFill>
              </a:rPr>
              <a:t>14</a:t>
            </a:r>
            <a:r>
              <a:rPr lang="en-CA" sz="3000" dirty="0">
                <a:solidFill>
                  <a:schemeClr val="bg1"/>
                </a:solidFill>
              </a:rPr>
              <a:t> </a:t>
            </a:r>
            <a:r>
              <a:rPr lang="en-US" sz="3000" dirty="0">
                <a:solidFill>
                  <a:schemeClr val="bg1"/>
                </a:solidFill>
              </a:rPr>
              <a:t>So he got up, took the child and </a:t>
            </a:r>
            <a:r>
              <a:rPr lang="en-US" sz="3000" dirty="0" smtClean="0">
                <a:solidFill>
                  <a:schemeClr val="bg1"/>
                </a:solidFill>
              </a:rPr>
              <a:t>his</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95155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369" y="4055883"/>
            <a:ext cx="5190186" cy="2387600"/>
          </a:xfrm>
        </p:spPr>
        <p:txBody>
          <a:bodyPr>
            <a:noAutofit/>
          </a:bodyPr>
          <a:lstStyle/>
          <a:p>
            <a:r>
              <a:rPr lang="en-US" sz="3000" dirty="0" smtClean="0">
                <a:solidFill>
                  <a:schemeClr val="bg1"/>
                </a:solidFill>
              </a:rPr>
              <a:t>mother </a:t>
            </a:r>
            <a:r>
              <a:rPr lang="en-US" sz="3000" dirty="0">
                <a:solidFill>
                  <a:schemeClr val="bg1"/>
                </a:solidFill>
              </a:rPr>
              <a:t>during the night and left for Egypt, </a:t>
            </a:r>
            <a:r>
              <a:rPr lang="en-CA" sz="3000" baseline="30000" dirty="0">
                <a:solidFill>
                  <a:schemeClr val="bg1"/>
                </a:solidFill>
              </a:rPr>
              <a:t>15</a:t>
            </a:r>
            <a:r>
              <a:rPr lang="en-CA" sz="3000" dirty="0">
                <a:solidFill>
                  <a:schemeClr val="bg1"/>
                </a:solidFill>
              </a:rPr>
              <a:t> </a:t>
            </a:r>
            <a:r>
              <a:rPr lang="en-US" sz="3000" dirty="0">
                <a:solidFill>
                  <a:schemeClr val="bg1"/>
                </a:solidFill>
              </a:rPr>
              <a:t>where he stayed until the death of Herod. And so was fulfilled what the Lord had said through the prophet: “Out of Egypt I called my son.” </a:t>
            </a:r>
            <a:r>
              <a:rPr lang="en-CA" sz="3000" baseline="30000" dirty="0">
                <a:solidFill>
                  <a:schemeClr val="bg1"/>
                </a:solidFill>
              </a:rPr>
              <a:t>16</a:t>
            </a:r>
            <a:r>
              <a:rPr lang="en-CA" sz="3000" dirty="0">
                <a:solidFill>
                  <a:schemeClr val="bg1"/>
                </a:solidFill>
              </a:rPr>
              <a:t> </a:t>
            </a:r>
            <a:r>
              <a:rPr lang="en-US" sz="3000" dirty="0">
                <a:solidFill>
                  <a:schemeClr val="bg1"/>
                </a:solidFill>
              </a:rPr>
              <a:t>When Herod realized that he had been outwitted by the Magi, he was furious, and he gave orders to kill all the boys in Bethlehem and its vicinity who were two years old and under, in accordance with the time he had learned from the Magi. </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169748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70" y="1312682"/>
            <a:ext cx="5190186" cy="2387600"/>
          </a:xfrm>
        </p:spPr>
        <p:txBody>
          <a:bodyPr>
            <a:noAutofit/>
          </a:bodyPr>
          <a:lstStyle/>
          <a:p>
            <a:r>
              <a:rPr lang="en-CA" sz="3000" baseline="30000" dirty="0" smtClean="0">
                <a:solidFill>
                  <a:schemeClr val="bg1"/>
                </a:solidFill>
              </a:rPr>
              <a:t>17</a:t>
            </a:r>
            <a:r>
              <a:rPr lang="en-CA" sz="3000" dirty="0" smtClean="0">
                <a:solidFill>
                  <a:schemeClr val="bg1"/>
                </a:solidFill>
              </a:rPr>
              <a:t> </a:t>
            </a:r>
            <a:r>
              <a:rPr lang="en-US" sz="3000" dirty="0">
                <a:solidFill>
                  <a:schemeClr val="bg1"/>
                </a:solidFill>
              </a:rPr>
              <a:t>Then what was said through the prophet Jeremiah was fulfilled: </a:t>
            </a:r>
            <a:r>
              <a:rPr lang="en-CA" sz="3000" baseline="30000" dirty="0">
                <a:solidFill>
                  <a:schemeClr val="bg1"/>
                </a:solidFill>
              </a:rPr>
              <a:t>18</a:t>
            </a:r>
            <a:r>
              <a:rPr lang="en-CA" sz="3000" dirty="0">
                <a:solidFill>
                  <a:schemeClr val="bg1"/>
                </a:solidFill>
              </a:rPr>
              <a:t> </a:t>
            </a:r>
            <a:r>
              <a:rPr lang="en-US" sz="3000" dirty="0">
                <a:solidFill>
                  <a:schemeClr val="bg1"/>
                </a:solidFill>
              </a:rPr>
              <a:t>“A voice is heard in Ramah, weeping and great mourning, Rachel weeping for her children and refusing to be comforted, because they are no more.” </a:t>
            </a:r>
            <a:endParaRPr lang="en-CA" sz="30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4112316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599" y="1477449"/>
            <a:ext cx="5035640" cy="2387600"/>
          </a:xfrm>
        </p:spPr>
        <p:txBody>
          <a:bodyPr>
            <a:noAutofit/>
          </a:bodyPr>
          <a:lstStyle/>
          <a:p>
            <a:r>
              <a:rPr lang="en-CA" sz="4500" dirty="0" smtClean="0">
                <a:solidFill>
                  <a:schemeClr val="bg1"/>
                </a:solidFill>
              </a:rPr>
              <a:t>The Shadows Over Christmas</a:t>
            </a:r>
            <a:endParaRPr lang="en-CA" sz="4500" dirty="0">
              <a:solidFill>
                <a:schemeClr val="bg1"/>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479" r="34929"/>
          <a:stretch/>
        </p:blipFill>
        <p:spPr>
          <a:xfrm>
            <a:off x="5357611" y="16978"/>
            <a:ext cx="3786389" cy="6846249"/>
          </a:xfrm>
          <a:prstGeom prst="rect">
            <a:avLst/>
          </a:prstGeom>
        </p:spPr>
      </p:pic>
    </p:spTree>
    <p:extLst>
      <p:ext uri="{BB962C8B-B14F-4D97-AF65-F5344CB8AC3E}">
        <p14:creationId xmlns:p14="http://schemas.microsoft.com/office/powerpoint/2010/main" val="3175915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585</Words>
  <Application>Microsoft Office PowerPoint</Application>
  <PresentationFormat>On-screen Show (4:3)</PresentationFormat>
  <Paragraphs>15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Matthew 2:1-18</vt:lpstr>
      <vt:lpstr>1 After Jesus was born in Bethlehem in Judea, during the time of King Herod, Magi from the east came to Jerusalem 2 and asked, “Where is the one who has been born king of the Jews? We saw his star in the east and have come to worship him.” 3 When King Herod heard this he was disturbed, and all Jerusalem with him. 4 When he had called together all the people’s chief priests and teachers of the law, he asked them where the Christ was to be born.</vt:lpstr>
      <vt:lpstr>5 “In Bethlehem in Judea,” they replied, “for this is what the prophet has written: 6 “ ‘But you, Bethlehem, in the land of Judah, are by no means least among the rulers of Judah; for out of you will come a ruler who will be the shepherd of my people Israel.’” 7 Then Herod called the Magi secretly and found out from them the exact time the star had appeared. 8 He sent them to Bethlehem and said, “Go and make a careful search for the child. </vt:lpstr>
      <vt:lpstr>As soon as you find him, report to me, so that I too may go and worship him.” 9 After they had heard the king, they went on their way, and the star they had seen in the east went ahead of them until it stopped over the place where the child was. 10 When they saw the star, they were overjoyed. 11 On coming to the house, they saw the child with his mother Mary, and they bowed down and worshiped him. Then they opened their</vt:lpstr>
      <vt:lpstr>treasures and presented him with gifts of gold and of incense and of myrrh. 12 And having been warned in a dream not to go back to Herod, they returned to their country by another route. 13 When they had gone, an angel of the Lord appeared to Joseph in a dream. “Get up,” he said, “take the child and his mother and escape to Egypt. Stay there until I tell you, for Herod is going to search for the child to kill him.” 14 So he got up, took the child and his</vt:lpstr>
      <vt:lpstr>mother during the night and left for Egypt, 15 where he stayed until the death of Herod. And so was fulfilled what the Lord had said through the prophet: “Out of Egypt I called my son.” 16 When Herod realized that he had been outwitted by the Magi, he was furious, and he gave orders to kill all the boys in Bethlehem and its vicinity who were two years old and under, in accordance with the time he had learned from the Magi. </vt:lpstr>
      <vt:lpstr>17 Then what was said through the prophet Jeremiah was fulfilled: 18 “A voice is heard in Ramah, weeping and great mourning, Rachel weeping for her children and refusing to be comforted, because they are no more.” </vt:lpstr>
      <vt:lpstr>The Shadows Over Christmas</vt:lpstr>
      <vt:lpstr>The Shadows Over the First Christmas</vt:lpstr>
      <vt:lpstr>1. Global 2. National 3. Personal</vt:lpstr>
      <vt:lpstr>Isaiah 9:2 The people walking in darkness     have seen a great light; on those living in the land of deep darkness     a light has dawned.</vt:lpstr>
      <vt:lpstr>For those in deep darkness…</vt:lpstr>
      <vt:lpstr>For those causing darkness…</vt:lpstr>
      <vt:lpstr>For those in a good place…</vt:lpstr>
      <vt:lpstr>A Christmas call for all of us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Strong</dc:creator>
  <cp:lastModifiedBy>Jeff Strong</cp:lastModifiedBy>
  <cp:revision>15</cp:revision>
  <dcterms:created xsi:type="dcterms:W3CDTF">2016-11-26T00:00:37Z</dcterms:created>
  <dcterms:modified xsi:type="dcterms:W3CDTF">2016-12-18T03:46:14Z</dcterms:modified>
</cp:coreProperties>
</file>