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4" r:id="rId3"/>
    <p:sldId id="258" r:id="rId4"/>
    <p:sldId id="261" r:id="rId5"/>
    <p:sldId id="262" r:id="rId6"/>
    <p:sldId id="263" r:id="rId7"/>
    <p:sldId id="257" r:id="rId8"/>
    <p:sldId id="265" r:id="rId9"/>
    <p:sldId id="266" r:id="rId10"/>
    <p:sldId id="267" r:id="rId11"/>
    <p:sldId id="268" r:id="rId12"/>
    <p:sldId id="273" r:id="rId13"/>
    <p:sldId id="271" r:id="rId14"/>
    <p:sldId id="274" r:id="rId15"/>
    <p:sldId id="272" r:id="rId16"/>
    <p:sldId id="260" r:id="rId17"/>
    <p:sldId id="275" r:id="rId18"/>
    <p:sldId id="276" r:id="rId19"/>
    <p:sldId id="27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95" autoAdjust="0"/>
    <p:restoredTop sz="94660"/>
  </p:normalViewPr>
  <p:slideViewPr>
    <p:cSldViewPr snapToGrid="0">
      <p:cViewPr varScale="1">
        <p:scale>
          <a:sx n="74" d="100"/>
          <a:sy n="74" d="100"/>
        </p:scale>
        <p:origin x="61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602B569-40B7-401D-9679-74FB18C234DF}" type="datetimeFigureOut">
              <a:rPr lang="en-CA" smtClean="0"/>
              <a:t>2017-03-25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64E80F2-5202-4F76-BE22-E22269273537}" type="slidenum">
              <a:rPr lang="en-CA" smtClean="0"/>
              <a:t>‹#›</a:t>
            </a:fld>
            <a:endParaRPr lang="en-CA"/>
          </a:p>
        </p:txBody>
      </p:sp>
    </p:spTree>
    <p:extLst>
      <p:ext uri="{BB962C8B-B14F-4D97-AF65-F5344CB8AC3E}">
        <p14:creationId xmlns:p14="http://schemas.microsoft.com/office/powerpoint/2010/main" val="1260193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02B569-40B7-401D-9679-74FB18C234DF}" type="datetimeFigureOut">
              <a:rPr lang="en-CA" smtClean="0"/>
              <a:t>2017-03-25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64E80F2-5202-4F76-BE22-E22269273537}" type="slidenum">
              <a:rPr lang="en-CA" smtClean="0"/>
              <a:t>‹#›</a:t>
            </a:fld>
            <a:endParaRPr lang="en-CA"/>
          </a:p>
        </p:txBody>
      </p:sp>
    </p:spTree>
    <p:extLst>
      <p:ext uri="{BB962C8B-B14F-4D97-AF65-F5344CB8AC3E}">
        <p14:creationId xmlns:p14="http://schemas.microsoft.com/office/powerpoint/2010/main" val="2677403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02B569-40B7-401D-9679-74FB18C234DF}" type="datetimeFigureOut">
              <a:rPr lang="en-CA" smtClean="0"/>
              <a:t>2017-03-25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64E80F2-5202-4F76-BE22-E22269273537}" type="slidenum">
              <a:rPr lang="en-CA" smtClean="0"/>
              <a:t>‹#›</a:t>
            </a:fld>
            <a:endParaRPr lang="en-CA"/>
          </a:p>
        </p:txBody>
      </p:sp>
    </p:spTree>
    <p:extLst>
      <p:ext uri="{BB962C8B-B14F-4D97-AF65-F5344CB8AC3E}">
        <p14:creationId xmlns:p14="http://schemas.microsoft.com/office/powerpoint/2010/main" val="602321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02B569-40B7-401D-9679-74FB18C234DF}" type="datetimeFigureOut">
              <a:rPr lang="en-CA" smtClean="0"/>
              <a:t>2017-03-25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64E80F2-5202-4F76-BE22-E22269273537}" type="slidenum">
              <a:rPr lang="en-CA" smtClean="0"/>
              <a:t>‹#›</a:t>
            </a:fld>
            <a:endParaRPr lang="en-CA"/>
          </a:p>
        </p:txBody>
      </p:sp>
    </p:spTree>
    <p:extLst>
      <p:ext uri="{BB962C8B-B14F-4D97-AF65-F5344CB8AC3E}">
        <p14:creationId xmlns:p14="http://schemas.microsoft.com/office/powerpoint/2010/main" val="620849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02B569-40B7-401D-9679-74FB18C234DF}" type="datetimeFigureOut">
              <a:rPr lang="en-CA" smtClean="0"/>
              <a:t>2017-03-25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64E80F2-5202-4F76-BE22-E22269273537}" type="slidenum">
              <a:rPr lang="en-CA" smtClean="0"/>
              <a:t>‹#›</a:t>
            </a:fld>
            <a:endParaRPr lang="en-CA"/>
          </a:p>
        </p:txBody>
      </p:sp>
    </p:spTree>
    <p:extLst>
      <p:ext uri="{BB962C8B-B14F-4D97-AF65-F5344CB8AC3E}">
        <p14:creationId xmlns:p14="http://schemas.microsoft.com/office/powerpoint/2010/main" val="142566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602B569-40B7-401D-9679-74FB18C234DF}" type="datetimeFigureOut">
              <a:rPr lang="en-CA" smtClean="0"/>
              <a:t>2017-03-25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64E80F2-5202-4F76-BE22-E22269273537}" type="slidenum">
              <a:rPr lang="en-CA" smtClean="0"/>
              <a:t>‹#›</a:t>
            </a:fld>
            <a:endParaRPr lang="en-CA"/>
          </a:p>
        </p:txBody>
      </p:sp>
    </p:spTree>
    <p:extLst>
      <p:ext uri="{BB962C8B-B14F-4D97-AF65-F5344CB8AC3E}">
        <p14:creationId xmlns:p14="http://schemas.microsoft.com/office/powerpoint/2010/main" val="2562455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602B569-40B7-401D-9679-74FB18C234DF}" type="datetimeFigureOut">
              <a:rPr lang="en-CA" smtClean="0"/>
              <a:t>2017-03-25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64E80F2-5202-4F76-BE22-E22269273537}" type="slidenum">
              <a:rPr lang="en-CA" smtClean="0"/>
              <a:t>‹#›</a:t>
            </a:fld>
            <a:endParaRPr lang="en-CA"/>
          </a:p>
        </p:txBody>
      </p:sp>
    </p:spTree>
    <p:extLst>
      <p:ext uri="{BB962C8B-B14F-4D97-AF65-F5344CB8AC3E}">
        <p14:creationId xmlns:p14="http://schemas.microsoft.com/office/powerpoint/2010/main" val="1682950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602B569-40B7-401D-9679-74FB18C234DF}" type="datetimeFigureOut">
              <a:rPr lang="en-CA" smtClean="0"/>
              <a:t>2017-03-25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64E80F2-5202-4F76-BE22-E22269273537}" type="slidenum">
              <a:rPr lang="en-CA" smtClean="0"/>
              <a:t>‹#›</a:t>
            </a:fld>
            <a:endParaRPr lang="en-CA"/>
          </a:p>
        </p:txBody>
      </p:sp>
    </p:spTree>
    <p:extLst>
      <p:ext uri="{BB962C8B-B14F-4D97-AF65-F5344CB8AC3E}">
        <p14:creationId xmlns:p14="http://schemas.microsoft.com/office/powerpoint/2010/main" val="248269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02B569-40B7-401D-9679-74FB18C234DF}" type="datetimeFigureOut">
              <a:rPr lang="en-CA" smtClean="0"/>
              <a:t>2017-03-25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964E80F2-5202-4F76-BE22-E22269273537}" type="slidenum">
              <a:rPr lang="en-CA" smtClean="0"/>
              <a:t>‹#›</a:t>
            </a:fld>
            <a:endParaRPr lang="en-CA"/>
          </a:p>
        </p:txBody>
      </p:sp>
    </p:spTree>
    <p:extLst>
      <p:ext uri="{BB962C8B-B14F-4D97-AF65-F5344CB8AC3E}">
        <p14:creationId xmlns:p14="http://schemas.microsoft.com/office/powerpoint/2010/main" val="3512986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02B569-40B7-401D-9679-74FB18C234DF}" type="datetimeFigureOut">
              <a:rPr lang="en-CA" smtClean="0"/>
              <a:t>2017-03-25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64E80F2-5202-4F76-BE22-E22269273537}" type="slidenum">
              <a:rPr lang="en-CA" smtClean="0"/>
              <a:t>‹#›</a:t>
            </a:fld>
            <a:endParaRPr lang="en-CA"/>
          </a:p>
        </p:txBody>
      </p:sp>
    </p:spTree>
    <p:extLst>
      <p:ext uri="{BB962C8B-B14F-4D97-AF65-F5344CB8AC3E}">
        <p14:creationId xmlns:p14="http://schemas.microsoft.com/office/powerpoint/2010/main" val="4127876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02B569-40B7-401D-9679-74FB18C234DF}" type="datetimeFigureOut">
              <a:rPr lang="en-CA" smtClean="0"/>
              <a:t>2017-03-25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64E80F2-5202-4F76-BE22-E22269273537}" type="slidenum">
              <a:rPr lang="en-CA" smtClean="0"/>
              <a:t>‹#›</a:t>
            </a:fld>
            <a:endParaRPr lang="en-CA"/>
          </a:p>
        </p:txBody>
      </p:sp>
    </p:spTree>
    <p:extLst>
      <p:ext uri="{BB962C8B-B14F-4D97-AF65-F5344CB8AC3E}">
        <p14:creationId xmlns:p14="http://schemas.microsoft.com/office/powerpoint/2010/main" val="1728666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02B569-40B7-401D-9679-74FB18C234DF}" type="datetimeFigureOut">
              <a:rPr lang="en-CA" smtClean="0"/>
              <a:t>2017-03-25</a:t>
            </a:fld>
            <a:endParaRPr lang="en-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4E80F2-5202-4F76-BE22-E22269273537}" type="slidenum">
              <a:rPr lang="en-CA" smtClean="0"/>
              <a:t>‹#›</a:t>
            </a:fld>
            <a:endParaRPr lang="en-CA"/>
          </a:p>
        </p:txBody>
      </p:sp>
    </p:spTree>
    <p:extLst>
      <p:ext uri="{BB962C8B-B14F-4D97-AF65-F5344CB8AC3E}">
        <p14:creationId xmlns:p14="http://schemas.microsoft.com/office/powerpoint/2010/main" val="13737152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dirty="0"/>
          </a:p>
        </p:txBody>
      </p:sp>
      <p:sp>
        <p:nvSpPr>
          <p:cNvPr id="3" name="Subtitle 2"/>
          <p:cNvSpPr>
            <a:spLocks noGrp="1"/>
          </p:cNvSpPr>
          <p:nvPr>
            <p:ph type="subTitle" idx="1"/>
          </p:nvPr>
        </p:nvSpPr>
        <p:spPr/>
        <p:txBody>
          <a:bodyPr/>
          <a:lstStyle/>
          <a:p>
            <a:endParaRPr lang="en-CA"/>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096" y="0"/>
            <a:ext cx="8565808" cy="6858000"/>
          </a:xfrm>
          <a:prstGeom prst="rect">
            <a:avLst/>
          </a:prstGeom>
        </p:spPr>
      </p:pic>
    </p:spTree>
    <p:extLst>
      <p:ext uri="{BB962C8B-B14F-4D97-AF65-F5344CB8AC3E}">
        <p14:creationId xmlns:p14="http://schemas.microsoft.com/office/powerpoint/2010/main" val="2023852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096" y="0"/>
            <a:ext cx="8565808" cy="6858000"/>
          </a:xfrm>
          <a:prstGeom prst="rect">
            <a:avLst/>
          </a:prstGeom>
        </p:spPr>
      </p:pic>
      <p:sp>
        <p:nvSpPr>
          <p:cNvPr id="3" name="Rectangle 2"/>
          <p:cNvSpPr/>
          <p:nvPr/>
        </p:nvSpPr>
        <p:spPr>
          <a:xfrm>
            <a:off x="2878428" y="2622016"/>
            <a:ext cx="6568904" cy="1613968"/>
          </a:xfrm>
          <a:prstGeom prst="rect">
            <a:avLst/>
          </a:prstGeom>
        </p:spPr>
        <p:txBody>
          <a:bodyPr wrap="square">
            <a:spAutoFit/>
          </a:bodyPr>
          <a:lstStyle/>
          <a:p>
            <a:pPr algn="ctr">
              <a:lnSpc>
                <a:spcPct val="115000"/>
              </a:lnSpc>
              <a:spcAft>
                <a:spcPts val="1000"/>
              </a:spcAft>
            </a:pPr>
            <a:r>
              <a:rPr lang="en-CA" sz="4500" dirty="0" smtClean="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FOLLOWING THE LEADER</a:t>
            </a:r>
            <a:endParaRPr lang="en-CA" sz="4500" dirty="0">
              <a:solidFill>
                <a:schemeClr val="bg1"/>
              </a:solidFill>
              <a:effectLst/>
              <a:latin typeface="Century Gothic" panose="020B0502020202020204" pitchFamily="34" charset="0"/>
              <a:ea typeface="Times New Roman" panose="02020603050405020304" pitchFamily="18" charset="0"/>
            </a:endParaRPr>
          </a:p>
        </p:txBody>
      </p:sp>
    </p:spTree>
    <p:extLst>
      <p:ext uri="{BB962C8B-B14F-4D97-AF65-F5344CB8AC3E}">
        <p14:creationId xmlns:p14="http://schemas.microsoft.com/office/powerpoint/2010/main" val="2993574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096" y="0"/>
            <a:ext cx="8565808" cy="6858000"/>
          </a:xfrm>
          <a:prstGeom prst="rect">
            <a:avLst/>
          </a:prstGeom>
        </p:spPr>
      </p:pic>
      <p:sp>
        <p:nvSpPr>
          <p:cNvPr id="3" name="Rectangle 2"/>
          <p:cNvSpPr/>
          <p:nvPr/>
        </p:nvSpPr>
        <p:spPr>
          <a:xfrm>
            <a:off x="2878428" y="2622016"/>
            <a:ext cx="6568904" cy="1685077"/>
          </a:xfrm>
          <a:prstGeom prst="rect">
            <a:avLst/>
          </a:prstGeom>
        </p:spPr>
        <p:txBody>
          <a:bodyPr wrap="square">
            <a:spAutoFit/>
          </a:bodyPr>
          <a:lstStyle/>
          <a:p>
            <a:pPr algn="ctr">
              <a:lnSpc>
                <a:spcPct val="115000"/>
              </a:lnSpc>
              <a:spcAft>
                <a:spcPts val="1000"/>
              </a:spcAft>
            </a:pPr>
            <a:r>
              <a:rPr lang="en-CA" sz="4500" dirty="0" smtClean="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1. By denying </a:t>
            </a:r>
            <a:br>
              <a:rPr lang="en-CA" sz="4500" dirty="0" smtClean="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br>
            <a:r>
              <a:rPr lang="en-CA" sz="4500" dirty="0" smtClean="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yourself</a:t>
            </a:r>
            <a:endParaRPr lang="en-CA" sz="4500" dirty="0">
              <a:solidFill>
                <a:schemeClr val="bg1"/>
              </a:solidFill>
              <a:effectLst/>
              <a:latin typeface="Century Gothic" panose="020B0502020202020204" pitchFamily="34" charset="0"/>
              <a:ea typeface="Times New Roman" panose="02020603050405020304" pitchFamily="18" charset="0"/>
            </a:endParaRPr>
          </a:p>
        </p:txBody>
      </p:sp>
    </p:spTree>
    <p:extLst>
      <p:ext uri="{BB962C8B-B14F-4D97-AF65-F5344CB8AC3E}">
        <p14:creationId xmlns:p14="http://schemas.microsoft.com/office/powerpoint/2010/main" val="1594786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096" y="0"/>
            <a:ext cx="8565808" cy="6858000"/>
          </a:xfrm>
          <a:prstGeom prst="rect">
            <a:avLst/>
          </a:prstGeom>
        </p:spPr>
      </p:pic>
      <p:sp>
        <p:nvSpPr>
          <p:cNvPr id="4" name="Rectangle 3"/>
          <p:cNvSpPr/>
          <p:nvPr/>
        </p:nvSpPr>
        <p:spPr>
          <a:xfrm>
            <a:off x="463639" y="1642882"/>
            <a:ext cx="8216721" cy="3145285"/>
          </a:xfrm>
          <a:prstGeom prst="rect">
            <a:avLst/>
          </a:prstGeom>
        </p:spPr>
        <p:txBody>
          <a:bodyPr wrap="square">
            <a:spAutoFit/>
          </a:bodyPr>
          <a:lstStyle/>
          <a:p>
            <a:pPr marL="457200" algn="r">
              <a:lnSpc>
                <a:spcPct val="115000"/>
              </a:lnSpc>
              <a:spcAft>
                <a:spcPts val="1000"/>
              </a:spcAft>
            </a:pPr>
            <a:r>
              <a:rPr lang="en-US" sz="4200" dirty="0">
                <a:solidFill>
                  <a:schemeClr val="bg1"/>
                </a:solidFill>
                <a:latin typeface="Century Gothic" panose="020B0502020202020204" pitchFamily="34" charset="0"/>
              </a:rPr>
              <a:t>Romans </a:t>
            </a:r>
            <a:r>
              <a:rPr lang="en-US" sz="4200" dirty="0" smtClean="0">
                <a:solidFill>
                  <a:schemeClr val="bg1"/>
                </a:solidFill>
                <a:latin typeface="Century Gothic" panose="020B0502020202020204" pitchFamily="34" charset="0"/>
              </a:rPr>
              <a:t>12:10</a:t>
            </a:r>
          </a:p>
          <a:p>
            <a:pPr marL="457200" algn="r">
              <a:lnSpc>
                <a:spcPct val="115000"/>
              </a:lnSpc>
              <a:spcAft>
                <a:spcPts val="1000"/>
              </a:spcAft>
            </a:pPr>
            <a:r>
              <a:rPr lang="en-CA" sz="4200" dirty="0" smtClean="0">
                <a:solidFill>
                  <a:schemeClr val="bg1"/>
                </a:solidFill>
                <a:latin typeface="Century Gothic" panose="020B0502020202020204" pitchFamily="34" charset="0"/>
              </a:rPr>
              <a:t>Be </a:t>
            </a:r>
            <a:r>
              <a:rPr lang="en-CA" sz="4200" dirty="0">
                <a:solidFill>
                  <a:schemeClr val="bg1"/>
                </a:solidFill>
                <a:latin typeface="Century Gothic" panose="020B0502020202020204" pitchFamily="34" charset="0"/>
              </a:rPr>
              <a:t>devoted to one another in love. Honor one another above </a:t>
            </a:r>
            <a:r>
              <a:rPr lang="en-CA" sz="4200" dirty="0" smtClean="0">
                <a:solidFill>
                  <a:schemeClr val="bg1"/>
                </a:solidFill>
                <a:latin typeface="Century Gothic" panose="020B0502020202020204" pitchFamily="34" charset="0"/>
              </a:rPr>
              <a:t>yourselves.</a:t>
            </a:r>
            <a:r>
              <a:rPr lang="en-CA" sz="4200" dirty="0" smtClean="0">
                <a:latin typeface="Century Gothic" panose="020B0502020202020204" pitchFamily="34" charset="0"/>
              </a:rPr>
              <a:t>. </a:t>
            </a:r>
            <a:endParaRPr lang="en-CA" sz="4200" dirty="0">
              <a:solidFill>
                <a:schemeClr val="bg1"/>
              </a:solidFill>
              <a:effectLst/>
              <a:latin typeface="Century Gothic" panose="020B0502020202020204" pitchFamily="34" charset="0"/>
              <a:ea typeface="Times New Roman" panose="02020603050405020304" pitchFamily="18" charset="0"/>
            </a:endParaRPr>
          </a:p>
        </p:txBody>
      </p:sp>
    </p:spTree>
    <p:extLst>
      <p:ext uri="{BB962C8B-B14F-4D97-AF65-F5344CB8AC3E}">
        <p14:creationId xmlns:p14="http://schemas.microsoft.com/office/powerpoint/2010/main" val="478392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096" y="0"/>
            <a:ext cx="8565808" cy="6858000"/>
          </a:xfrm>
          <a:prstGeom prst="rect">
            <a:avLst/>
          </a:prstGeom>
        </p:spPr>
      </p:pic>
      <p:sp>
        <p:nvSpPr>
          <p:cNvPr id="3" name="Rectangle 2"/>
          <p:cNvSpPr/>
          <p:nvPr/>
        </p:nvSpPr>
        <p:spPr>
          <a:xfrm>
            <a:off x="2878428" y="2622016"/>
            <a:ext cx="6568904" cy="1685077"/>
          </a:xfrm>
          <a:prstGeom prst="rect">
            <a:avLst/>
          </a:prstGeom>
        </p:spPr>
        <p:txBody>
          <a:bodyPr wrap="square">
            <a:spAutoFit/>
          </a:bodyPr>
          <a:lstStyle/>
          <a:p>
            <a:pPr algn="ctr">
              <a:lnSpc>
                <a:spcPct val="115000"/>
              </a:lnSpc>
              <a:spcAft>
                <a:spcPts val="1000"/>
              </a:spcAft>
            </a:pPr>
            <a:r>
              <a:rPr lang="en-CA" sz="4500" dirty="0">
                <a:solidFill>
                  <a:schemeClr val="bg1"/>
                </a:solidFill>
                <a:latin typeface="Century Gothic" panose="020B0502020202020204" pitchFamily="34" charset="0"/>
                <a:ea typeface="Times New Roman" panose="02020603050405020304" pitchFamily="18" charset="0"/>
                <a:cs typeface="Calibri" panose="020F0502020204030204" pitchFamily="34" charset="0"/>
              </a:rPr>
              <a:t>2</a:t>
            </a:r>
            <a:r>
              <a:rPr lang="en-CA" sz="4500" dirty="0" smtClean="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 By taking up </a:t>
            </a:r>
            <a:br>
              <a:rPr lang="en-CA" sz="4500" dirty="0" smtClean="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br>
            <a:r>
              <a:rPr lang="en-CA" sz="4500" dirty="0" smtClean="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your cross</a:t>
            </a:r>
            <a:endParaRPr lang="en-CA" sz="4500" dirty="0">
              <a:solidFill>
                <a:schemeClr val="bg1"/>
              </a:solidFill>
              <a:effectLst/>
              <a:latin typeface="Century Gothic" panose="020B0502020202020204" pitchFamily="34" charset="0"/>
              <a:ea typeface="Times New Roman" panose="02020603050405020304" pitchFamily="18" charset="0"/>
            </a:endParaRPr>
          </a:p>
        </p:txBody>
      </p:sp>
    </p:spTree>
    <p:extLst>
      <p:ext uri="{BB962C8B-B14F-4D97-AF65-F5344CB8AC3E}">
        <p14:creationId xmlns:p14="http://schemas.microsoft.com/office/powerpoint/2010/main" val="34038906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096" y="0"/>
            <a:ext cx="8565808" cy="6858000"/>
          </a:xfrm>
          <a:prstGeom prst="rect">
            <a:avLst/>
          </a:prstGeom>
        </p:spPr>
      </p:pic>
      <p:sp>
        <p:nvSpPr>
          <p:cNvPr id="4" name="Rectangle 3"/>
          <p:cNvSpPr/>
          <p:nvPr/>
        </p:nvSpPr>
        <p:spPr>
          <a:xfrm>
            <a:off x="289097" y="1733034"/>
            <a:ext cx="8391264" cy="2556597"/>
          </a:xfrm>
          <a:prstGeom prst="rect">
            <a:avLst/>
          </a:prstGeom>
        </p:spPr>
        <p:txBody>
          <a:bodyPr wrap="square">
            <a:spAutoFit/>
          </a:bodyPr>
          <a:lstStyle/>
          <a:p>
            <a:pPr marL="457200" algn="r">
              <a:lnSpc>
                <a:spcPct val="115000"/>
              </a:lnSpc>
              <a:spcAft>
                <a:spcPts val="1000"/>
              </a:spcAft>
            </a:pPr>
            <a:r>
              <a:rPr lang="en-CA" sz="4400" dirty="0">
                <a:solidFill>
                  <a:schemeClr val="bg1"/>
                </a:solidFill>
                <a:latin typeface="Century Gothic" panose="020B0502020202020204" pitchFamily="34" charset="0"/>
              </a:rPr>
              <a:t>Exodus 20:7 </a:t>
            </a:r>
            <a:endParaRPr lang="en-CA" sz="4400" b="1" baseline="30000" dirty="0">
              <a:solidFill>
                <a:schemeClr val="bg1"/>
              </a:solidFill>
              <a:latin typeface="Century Gothic" panose="020B0502020202020204" pitchFamily="34" charset="0"/>
            </a:endParaRPr>
          </a:p>
          <a:p>
            <a:pPr marL="457200" algn="r">
              <a:lnSpc>
                <a:spcPct val="115000"/>
              </a:lnSpc>
              <a:spcAft>
                <a:spcPts val="1000"/>
              </a:spcAft>
            </a:pPr>
            <a:r>
              <a:rPr lang="en-CA" sz="4400" dirty="0" smtClean="0">
                <a:solidFill>
                  <a:schemeClr val="bg1"/>
                </a:solidFill>
                <a:latin typeface="Century Gothic" panose="020B0502020202020204" pitchFamily="34" charset="0"/>
              </a:rPr>
              <a:t>“You </a:t>
            </a:r>
            <a:r>
              <a:rPr lang="en-CA" sz="4400" dirty="0">
                <a:solidFill>
                  <a:schemeClr val="bg1"/>
                </a:solidFill>
                <a:latin typeface="Century Gothic" panose="020B0502020202020204" pitchFamily="34" charset="0"/>
              </a:rPr>
              <a:t>shall not misuse the name of the </a:t>
            </a:r>
            <a:r>
              <a:rPr lang="en-CA" sz="4400" cap="small" dirty="0" smtClean="0">
                <a:solidFill>
                  <a:schemeClr val="bg1"/>
                </a:solidFill>
                <a:effectLst/>
                <a:latin typeface="Century Gothic" panose="020B0502020202020204" pitchFamily="34" charset="0"/>
              </a:rPr>
              <a:t>Lord</a:t>
            </a:r>
            <a:r>
              <a:rPr lang="en-CA" sz="4400" dirty="0" smtClean="0">
                <a:solidFill>
                  <a:schemeClr val="bg1"/>
                </a:solidFill>
                <a:effectLst/>
                <a:latin typeface="Century Gothic" panose="020B0502020202020204" pitchFamily="34" charset="0"/>
              </a:rPr>
              <a:t> your God” </a:t>
            </a:r>
            <a:endParaRPr lang="en-CA" sz="4400" dirty="0">
              <a:solidFill>
                <a:schemeClr val="bg1"/>
              </a:solidFill>
              <a:effectLst/>
              <a:latin typeface="Century Gothic" panose="020B0502020202020204" pitchFamily="34" charset="0"/>
              <a:ea typeface="Times New Roman" panose="02020603050405020304" pitchFamily="18" charset="0"/>
            </a:endParaRPr>
          </a:p>
        </p:txBody>
      </p:sp>
    </p:spTree>
    <p:extLst>
      <p:ext uri="{BB962C8B-B14F-4D97-AF65-F5344CB8AC3E}">
        <p14:creationId xmlns:p14="http://schemas.microsoft.com/office/powerpoint/2010/main" val="1577293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096" y="0"/>
            <a:ext cx="8565808" cy="6858000"/>
          </a:xfrm>
          <a:prstGeom prst="rect">
            <a:avLst/>
          </a:prstGeom>
        </p:spPr>
      </p:pic>
      <p:sp>
        <p:nvSpPr>
          <p:cNvPr id="3" name="Rectangle 2"/>
          <p:cNvSpPr/>
          <p:nvPr/>
        </p:nvSpPr>
        <p:spPr>
          <a:xfrm>
            <a:off x="2878428" y="2622016"/>
            <a:ext cx="6568904" cy="1685077"/>
          </a:xfrm>
          <a:prstGeom prst="rect">
            <a:avLst/>
          </a:prstGeom>
        </p:spPr>
        <p:txBody>
          <a:bodyPr wrap="square">
            <a:spAutoFit/>
          </a:bodyPr>
          <a:lstStyle/>
          <a:p>
            <a:pPr algn="ctr">
              <a:lnSpc>
                <a:spcPct val="115000"/>
              </a:lnSpc>
              <a:spcAft>
                <a:spcPts val="1000"/>
              </a:spcAft>
            </a:pPr>
            <a:r>
              <a:rPr lang="en-CA" sz="4500" dirty="0" smtClean="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3. By following </a:t>
            </a:r>
            <a:br>
              <a:rPr lang="en-CA" sz="4500" dirty="0" smtClean="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br>
            <a:r>
              <a:rPr lang="en-CA" sz="4500" dirty="0" smtClean="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Jesus</a:t>
            </a:r>
            <a:endParaRPr lang="en-CA" sz="4500" dirty="0">
              <a:solidFill>
                <a:schemeClr val="bg1"/>
              </a:solidFill>
              <a:effectLst/>
              <a:latin typeface="Century Gothic" panose="020B0502020202020204" pitchFamily="34" charset="0"/>
              <a:ea typeface="Times New Roman" panose="02020603050405020304" pitchFamily="18" charset="0"/>
            </a:endParaRPr>
          </a:p>
        </p:txBody>
      </p:sp>
    </p:spTree>
    <p:extLst>
      <p:ext uri="{BB962C8B-B14F-4D97-AF65-F5344CB8AC3E}">
        <p14:creationId xmlns:p14="http://schemas.microsoft.com/office/powerpoint/2010/main" val="2392005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096" y="0"/>
            <a:ext cx="8565808" cy="6858000"/>
          </a:xfrm>
          <a:prstGeom prst="rect">
            <a:avLst/>
          </a:prstGeom>
        </p:spPr>
      </p:pic>
      <p:sp>
        <p:nvSpPr>
          <p:cNvPr id="4" name="Rectangle 3"/>
          <p:cNvSpPr/>
          <p:nvPr/>
        </p:nvSpPr>
        <p:spPr>
          <a:xfrm>
            <a:off x="463639" y="1733034"/>
            <a:ext cx="8216721" cy="2481449"/>
          </a:xfrm>
          <a:prstGeom prst="rect">
            <a:avLst/>
          </a:prstGeom>
        </p:spPr>
        <p:txBody>
          <a:bodyPr wrap="square">
            <a:spAutoFit/>
          </a:bodyPr>
          <a:lstStyle/>
          <a:p>
            <a:pPr marL="457200" algn="r">
              <a:lnSpc>
                <a:spcPct val="115000"/>
              </a:lnSpc>
              <a:spcAft>
                <a:spcPts val="1000"/>
              </a:spcAft>
            </a:pPr>
            <a:r>
              <a:rPr lang="en-US" sz="4500" dirty="0" smtClean="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1 John 2:6</a:t>
            </a:r>
            <a:r>
              <a:rPr lang="en-CA" sz="4500" dirty="0" smtClean="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 </a:t>
            </a:r>
            <a:br>
              <a:rPr lang="en-CA" sz="4500" dirty="0" smtClean="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br>
            <a:r>
              <a:rPr lang="en-US" sz="4500" dirty="0" smtClean="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Whoever claims to live in him must live as Jesus did. </a:t>
            </a:r>
            <a:endParaRPr lang="en-CA" sz="4500" dirty="0">
              <a:solidFill>
                <a:schemeClr val="bg1"/>
              </a:solidFill>
              <a:effectLst/>
              <a:latin typeface="Century Gothic" panose="020B0502020202020204" pitchFamily="34" charset="0"/>
              <a:ea typeface="Times New Roman" panose="02020603050405020304" pitchFamily="18" charset="0"/>
            </a:endParaRPr>
          </a:p>
        </p:txBody>
      </p:sp>
    </p:spTree>
    <p:extLst>
      <p:ext uri="{BB962C8B-B14F-4D97-AF65-F5344CB8AC3E}">
        <p14:creationId xmlns:p14="http://schemas.microsoft.com/office/powerpoint/2010/main" val="1573466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096" y="0"/>
            <a:ext cx="8565808" cy="6858000"/>
          </a:xfrm>
          <a:prstGeom prst="rect">
            <a:avLst/>
          </a:prstGeom>
        </p:spPr>
      </p:pic>
      <p:sp>
        <p:nvSpPr>
          <p:cNvPr id="3" name="Rectangle 2"/>
          <p:cNvSpPr/>
          <p:nvPr/>
        </p:nvSpPr>
        <p:spPr>
          <a:xfrm>
            <a:off x="289096" y="169744"/>
            <a:ext cx="8565808" cy="4708981"/>
          </a:xfrm>
          <a:prstGeom prst="rect">
            <a:avLst/>
          </a:prstGeom>
        </p:spPr>
        <p:txBody>
          <a:bodyPr wrap="square">
            <a:spAutoFit/>
          </a:bodyPr>
          <a:lstStyle/>
          <a:p>
            <a:pPr algn="r"/>
            <a:r>
              <a:rPr lang="en-CA" sz="3000" baseline="30000" dirty="0" smtClean="0">
                <a:solidFill>
                  <a:schemeClr val="bg1"/>
                </a:solidFill>
                <a:latin typeface="Century Gothic" panose="020B0502020202020204" pitchFamily="34" charset="0"/>
              </a:rPr>
              <a:t>34</a:t>
            </a:r>
            <a:r>
              <a:rPr lang="en-CA" sz="3000" dirty="0" smtClean="0">
                <a:solidFill>
                  <a:schemeClr val="bg1"/>
                </a:solidFill>
                <a:latin typeface="Century Gothic" panose="020B0502020202020204" pitchFamily="34" charset="0"/>
              </a:rPr>
              <a:t> </a:t>
            </a:r>
            <a:r>
              <a:rPr lang="en-US" sz="3000" dirty="0">
                <a:solidFill>
                  <a:schemeClr val="bg1"/>
                </a:solidFill>
                <a:latin typeface="Century Gothic" panose="020B0502020202020204" pitchFamily="34" charset="0"/>
              </a:rPr>
              <a:t>Then he called the crowd to him along with his disciples and said: “Whoever wants to be my disciple must deny themselves and take up their cross and follow me. </a:t>
            </a:r>
            <a:r>
              <a:rPr lang="en-CA" sz="3000" baseline="30000" dirty="0">
                <a:solidFill>
                  <a:srgbClr val="FFFF00"/>
                </a:solidFill>
                <a:latin typeface="Century Gothic" panose="020B0502020202020204" pitchFamily="34" charset="0"/>
              </a:rPr>
              <a:t>35</a:t>
            </a:r>
            <a:r>
              <a:rPr lang="en-CA" sz="3000" dirty="0">
                <a:solidFill>
                  <a:srgbClr val="FFFF00"/>
                </a:solidFill>
                <a:latin typeface="Century Gothic" panose="020B0502020202020204" pitchFamily="34" charset="0"/>
              </a:rPr>
              <a:t> </a:t>
            </a:r>
            <a:r>
              <a:rPr lang="en-US" sz="3000" dirty="0">
                <a:solidFill>
                  <a:srgbClr val="FFFF00"/>
                </a:solidFill>
                <a:latin typeface="Century Gothic" panose="020B0502020202020204" pitchFamily="34" charset="0"/>
              </a:rPr>
              <a:t>For whoever wants to save their life will lose it</a:t>
            </a:r>
            <a:r>
              <a:rPr lang="en-US" sz="3000" dirty="0" smtClean="0">
                <a:solidFill>
                  <a:srgbClr val="FFFF00"/>
                </a:solidFill>
                <a:latin typeface="Century Gothic" panose="020B0502020202020204" pitchFamily="34" charset="0"/>
              </a:rPr>
              <a:t>, </a:t>
            </a:r>
            <a:r>
              <a:rPr lang="en-US" sz="3000" dirty="0" smtClean="0">
                <a:solidFill>
                  <a:srgbClr val="FFFF00"/>
                </a:solidFill>
                <a:latin typeface="Century Gothic" panose="020B0502020202020204" pitchFamily="34" charset="0"/>
              </a:rPr>
              <a:t>but whoever loses their life for me and for the gospel will save it. </a:t>
            </a:r>
            <a:r>
              <a:rPr lang="en-CA" sz="3000" baseline="30000" dirty="0" smtClean="0">
                <a:solidFill>
                  <a:srgbClr val="FFFF00"/>
                </a:solidFill>
                <a:latin typeface="Century Gothic" panose="020B0502020202020204" pitchFamily="34" charset="0"/>
              </a:rPr>
              <a:t>36</a:t>
            </a:r>
            <a:r>
              <a:rPr lang="en-CA" sz="3000" dirty="0" smtClean="0">
                <a:solidFill>
                  <a:srgbClr val="FFFF00"/>
                </a:solidFill>
                <a:latin typeface="Century Gothic" panose="020B0502020202020204" pitchFamily="34" charset="0"/>
              </a:rPr>
              <a:t> </a:t>
            </a:r>
            <a:r>
              <a:rPr lang="en-US" sz="3000" dirty="0" smtClean="0">
                <a:solidFill>
                  <a:srgbClr val="FFFF00"/>
                </a:solidFill>
                <a:latin typeface="Century Gothic" panose="020B0502020202020204" pitchFamily="34" charset="0"/>
              </a:rPr>
              <a:t>What good is it for someone to gain the whole world, yet forfeit their soul? </a:t>
            </a:r>
            <a:r>
              <a:rPr lang="en-CA" sz="3000" baseline="30000" dirty="0" smtClean="0">
                <a:solidFill>
                  <a:srgbClr val="FFFF00"/>
                </a:solidFill>
                <a:latin typeface="Century Gothic" panose="020B0502020202020204" pitchFamily="34" charset="0"/>
              </a:rPr>
              <a:t>37</a:t>
            </a:r>
            <a:r>
              <a:rPr lang="en-CA" sz="3000" dirty="0" smtClean="0">
                <a:solidFill>
                  <a:srgbClr val="FFFF00"/>
                </a:solidFill>
                <a:latin typeface="Century Gothic" panose="020B0502020202020204" pitchFamily="34" charset="0"/>
              </a:rPr>
              <a:t> </a:t>
            </a:r>
            <a:r>
              <a:rPr lang="en-US" sz="3000" dirty="0" smtClean="0">
                <a:solidFill>
                  <a:srgbClr val="FFFF00"/>
                </a:solidFill>
                <a:latin typeface="Century Gothic" panose="020B0502020202020204" pitchFamily="34" charset="0"/>
              </a:rPr>
              <a:t>Or what can anyone give in exchange for their soul?</a:t>
            </a:r>
            <a:r>
              <a:rPr lang="en-US" sz="3000" dirty="0" smtClean="0">
                <a:solidFill>
                  <a:srgbClr val="FFFF00"/>
                </a:solidFill>
                <a:latin typeface="Century Gothic" panose="020B0502020202020204" pitchFamily="34" charset="0"/>
              </a:rPr>
              <a:t> </a:t>
            </a:r>
            <a:endParaRPr lang="en-CA" sz="3000" dirty="0">
              <a:solidFill>
                <a:srgbClr val="FFFF00"/>
              </a:solidFill>
              <a:effectLst/>
              <a:latin typeface="Century Gothic" panose="020B0502020202020204" pitchFamily="34" charset="0"/>
              <a:ea typeface="Times New Roman" panose="02020603050405020304" pitchFamily="18" charset="0"/>
            </a:endParaRPr>
          </a:p>
        </p:txBody>
      </p:sp>
    </p:spTree>
    <p:extLst>
      <p:ext uri="{BB962C8B-B14F-4D97-AF65-F5344CB8AC3E}">
        <p14:creationId xmlns:p14="http://schemas.microsoft.com/office/powerpoint/2010/main" val="861733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096" y="0"/>
            <a:ext cx="8565808" cy="6858000"/>
          </a:xfrm>
          <a:prstGeom prst="rect">
            <a:avLst/>
          </a:prstGeom>
        </p:spPr>
      </p:pic>
      <p:sp>
        <p:nvSpPr>
          <p:cNvPr id="4" name="Rectangle 3"/>
          <p:cNvSpPr/>
          <p:nvPr/>
        </p:nvSpPr>
        <p:spPr>
          <a:xfrm>
            <a:off x="463639" y="445147"/>
            <a:ext cx="8216721" cy="4339650"/>
          </a:xfrm>
          <a:prstGeom prst="rect">
            <a:avLst/>
          </a:prstGeom>
        </p:spPr>
        <p:txBody>
          <a:bodyPr wrap="square">
            <a:spAutoFit/>
          </a:bodyPr>
          <a:lstStyle/>
          <a:p>
            <a:r>
              <a:rPr lang="en-US" sz="4800" dirty="0"/>
              <a:t> </a:t>
            </a:r>
            <a:endParaRPr lang="en-CA" sz="4800" dirty="0"/>
          </a:p>
          <a:p>
            <a:pPr algn="r"/>
            <a:r>
              <a:rPr lang="en-US" sz="3800" dirty="0">
                <a:solidFill>
                  <a:schemeClr val="bg1"/>
                </a:solidFill>
                <a:latin typeface="Century Gothic" panose="020B0502020202020204" pitchFamily="34" charset="0"/>
              </a:rPr>
              <a:t>John </a:t>
            </a:r>
            <a:r>
              <a:rPr lang="en-US" sz="3800" dirty="0" smtClean="0">
                <a:solidFill>
                  <a:schemeClr val="bg1"/>
                </a:solidFill>
                <a:latin typeface="Century Gothic" panose="020B0502020202020204" pitchFamily="34" charset="0"/>
              </a:rPr>
              <a:t>12:24</a:t>
            </a:r>
            <a:r>
              <a:rPr lang="en-CA" sz="3800" dirty="0" smtClean="0">
                <a:solidFill>
                  <a:schemeClr val="bg1"/>
                </a:solidFill>
                <a:latin typeface="Century Gothic" panose="020B0502020202020204" pitchFamily="34" charset="0"/>
              </a:rPr>
              <a:t> </a:t>
            </a:r>
            <a:endParaRPr lang="en-CA" sz="3800" dirty="0">
              <a:solidFill>
                <a:schemeClr val="bg1"/>
              </a:solidFill>
              <a:latin typeface="Century Gothic" panose="020B0502020202020204" pitchFamily="34" charset="0"/>
            </a:endParaRPr>
          </a:p>
          <a:p>
            <a:pPr algn="r"/>
            <a:r>
              <a:rPr lang="en-CA" sz="3800" baseline="30000" dirty="0">
                <a:solidFill>
                  <a:schemeClr val="bg1"/>
                </a:solidFill>
                <a:latin typeface="Century Gothic" panose="020B0502020202020204" pitchFamily="34" charset="0"/>
              </a:rPr>
              <a:t>24</a:t>
            </a:r>
            <a:r>
              <a:rPr lang="en-CA" sz="3800" dirty="0">
                <a:solidFill>
                  <a:schemeClr val="bg1"/>
                </a:solidFill>
                <a:latin typeface="Century Gothic" panose="020B0502020202020204" pitchFamily="34" charset="0"/>
              </a:rPr>
              <a:t> </a:t>
            </a:r>
            <a:r>
              <a:rPr lang="en-US" sz="3800" dirty="0">
                <a:solidFill>
                  <a:schemeClr val="bg1"/>
                </a:solidFill>
                <a:latin typeface="Century Gothic" panose="020B0502020202020204" pitchFamily="34" charset="0"/>
              </a:rPr>
              <a:t>Very truly I tell you, unless a kernel of wheat falls to the ground and dies, it remains only a single seed. But if it dies, it produces many seeds. </a:t>
            </a:r>
            <a:endParaRPr lang="en-CA" sz="38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525558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dirty="0"/>
          </a:p>
        </p:txBody>
      </p:sp>
      <p:sp>
        <p:nvSpPr>
          <p:cNvPr id="3" name="Subtitle 2"/>
          <p:cNvSpPr>
            <a:spLocks noGrp="1"/>
          </p:cNvSpPr>
          <p:nvPr>
            <p:ph type="subTitle" idx="1"/>
          </p:nvPr>
        </p:nvSpPr>
        <p:spPr/>
        <p:txBody>
          <a:bodyPr/>
          <a:lstStyle/>
          <a:p>
            <a:endParaRPr lang="en-CA"/>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096" y="0"/>
            <a:ext cx="8565808" cy="6858000"/>
          </a:xfrm>
          <a:prstGeom prst="rect">
            <a:avLst/>
          </a:prstGeom>
        </p:spPr>
      </p:pic>
    </p:spTree>
    <p:extLst>
      <p:ext uri="{BB962C8B-B14F-4D97-AF65-F5344CB8AC3E}">
        <p14:creationId xmlns:p14="http://schemas.microsoft.com/office/powerpoint/2010/main" val="308790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096" y="0"/>
            <a:ext cx="8565808" cy="6858000"/>
          </a:xfrm>
          <a:prstGeom prst="rect">
            <a:avLst/>
          </a:prstGeom>
        </p:spPr>
      </p:pic>
      <p:sp>
        <p:nvSpPr>
          <p:cNvPr id="3" name="TextBox 2"/>
          <p:cNvSpPr txBox="1"/>
          <p:nvPr/>
        </p:nvSpPr>
        <p:spPr>
          <a:xfrm>
            <a:off x="4288664" y="3021196"/>
            <a:ext cx="4301544" cy="815608"/>
          </a:xfrm>
          <a:prstGeom prst="rect">
            <a:avLst/>
          </a:prstGeom>
          <a:noFill/>
        </p:spPr>
        <p:txBody>
          <a:bodyPr wrap="square" rtlCol="0">
            <a:spAutoFit/>
          </a:bodyPr>
          <a:lstStyle/>
          <a:p>
            <a:pPr algn="ctr"/>
            <a:r>
              <a:rPr lang="en-CA" sz="4700" dirty="0" smtClean="0">
                <a:solidFill>
                  <a:schemeClr val="bg1"/>
                </a:solidFill>
                <a:latin typeface="Century Gothic" panose="020B0502020202020204" pitchFamily="34" charset="0"/>
              </a:rPr>
              <a:t>Mark 8:31-38</a:t>
            </a:r>
            <a:endParaRPr lang="en-CA" sz="47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500442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096" y="0"/>
            <a:ext cx="8565808" cy="6858000"/>
          </a:xfrm>
          <a:prstGeom prst="rect">
            <a:avLst/>
          </a:prstGeom>
        </p:spPr>
      </p:pic>
      <p:sp>
        <p:nvSpPr>
          <p:cNvPr id="3" name="Rectangle 2"/>
          <p:cNvSpPr/>
          <p:nvPr/>
        </p:nvSpPr>
        <p:spPr>
          <a:xfrm>
            <a:off x="289096" y="169744"/>
            <a:ext cx="8565808" cy="5127045"/>
          </a:xfrm>
          <a:prstGeom prst="rect">
            <a:avLst/>
          </a:prstGeom>
        </p:spPr>
        <p:txBody>
          <a:bodyPr wrap="square">
            <a:spAutoFit/>
          </a:bodyPr>
          <a:lstStyle/>
          <a:p>
            <a:pPr algn="r">
              <a:lnSpc>
                <a:spcPct val="115000"/>
              </a:lnSpc>
              <a:spcAft>
                <a:spcPts val="1000"/>
              </a:spcAft>
            </a:pPr>
            <a:r>
              <a:rPr lang="en-US" sz="3000" dirty="0" smtClean="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Mark 8:27–38  </a:t>
            </a:r>
            <a:endParaRPr lang="en-CA" sz="3000" dirty="0" smtClean="0">
              <a:solidFill>
                <a:schemeClr val="bg1"/>
              </a:solidFill>
              <a:effectLst/>
              <a:latin typeface="Century Gothic" panose="020B0502020202020204" pitchFamily="34" charset="0"/>
              <a:ea typeface="Times New Roman" panose="02020603050405020304" pitchFamily="18" charset="0"/>
            </a:endParaRPr>
          </a:p>
          <a:p>
            <a:pPr algn="r">
              <a:lnSpc>
                <a:spcPct val="115000"/>
              </a:lnSpc>
              <a:spcAft>
                <a:spcPts val="1000"/>
              </a:spcAft>
            </a:pPr>
            <a:r>
              <a:rPr lang="en-CA" sz="3000" baseline="30000" dirty="0" smtClean="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27</a:t>
            </a:r>
            <a:r>
              <a:rPr lang="en-CA" sz="3000" dirty="0" smtClean="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 </a:t>
            </a:r>
            <a:r>
              <a:rPr lang="en-US" sz="3000" dirty="0" smtClean="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Jesus and his disciples went on to the villages around Caesarea Philippi. On the way he asked them, “Who do people say I am?” </a:t>
            </a:r>
            <a:r>
              <a:rPr lang="en-CA" sz="3000" baseline="30000" dirty="0" smtClean="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28</a:t>
            </a:r>
            <a:r>
              <a:rPr lang="en-CA" sz="3000" dirty="0" smtClean="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 </a:t>
            </a:r>
            <a:r>
              <a:rPr lang="en-US" sz="3000" dirty="0" smtClean="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They replied, “Some say John the Baptist; others say Elijah; and still others, one of the prophets.” </a:t>
            </a:r>
            <a:r>
              <a:rPr lang="en-CA" sz="3000" baseline="30000" dirty="0" smtClean="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29</a:t>
            </a:r>
            <a:r>
              <a:rPr lang="en-CA" sz="3000" dirty="0" smtClean="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 </a:t>
            </a:r>
            <a:r>
              <a:rPr lang="en-US" sz="3000" dirty="0" smtClean="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“But what about you?” he asked. </a:t>
            </a:r>
            <a:r>
              <a:rPr lang="en-US" sz="3000" dirty="0" smtClean="0">
                <a:solidFill>
                  <a:schemeClr val="bg1"/>
                </a:solidFill>
                <a:latin typeface="Century Gothic" panose="020B0502020202020204" pitchFamily="34" charset="0"/>
              </a:rPr>
              <a:t>“Who </a:t>
            </a:r>
            <a:r>
              <a:rPr lang="en-US" sz="3000" dirty="0">
                <a:solidFill>
                  <a:schemeClr val="bg1"/>
                </a:solidFill>
                <a:latin typeface="Century Gothic" panose="020B0502020202020204" pitchFamily="34" charset="0"/>
              </a:rPr>
              <a:t>do you say I am?” </a:t>
            </a:r>
            <a:endParaRPr lang="en-US" sz="3000" dirty="0" smtClean="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endParaRPr>
          </a:p>
          <a:p>
            <a:pPr algn="just">
              <a:lnSpc>
                <a:spcPct val="115000"/>
              </a:lnSpc>
              <a:spcAft>
                <a:spcPts val="1000"/>
              </a:spcAft>
            </a:pPr>
            <a:r>
              <a:rPr lang="en-US" sz="3000" dirty="0">
                <a:solidFill>
                  <a:schemeClr val="bg1"/>
                </a:solidFill>
                <a:latin typeface="Century Gothic" panose="020B0502020202020204" pitchFamily="34" charset="0"/>
                <a:ea typeface="Times New Roman" panose="02020603050405020304" pitchFamily="18" charset="0"/>
                <a:cs typeface="Calibri" panose="020F0502020204030204" pitchFamily="34" charset="0"/>
              </a:rPr>
              <a:t>	</a:t>
            </a:r>
            <a:r>
              <a:rPr lang="en-US" sz="3000" dirty="0" smtClean="0">
                <a:solidFill>
                  <a:schemeClr val="bg1"/>
                </a:solidFill>
                <a:latin typeface="Century Gothic" panose="020B0502020202020204" pitchFamily="34" charset="0"/>
                <a:ea typeface="Times New Roman" panose="02020603050405020304" pitchFamily="18" charset="0"/>
                <a:cs typeface="Calibri" panose="020F0502020204030204" pitchFamily="34" charset="0"/>
              </a:rPr>
              <a:t>		</a:t>
            </a:r>
            <a:endParaRPr lang="en-CA" sz="3000" dirty="0">
              <a:solidFill>
                <a:schemeClr val="bg1"/>
              </a:solidFill>
              <a:effectLst/>
              <a:latin typeface="Century Gothic" panose="020B0502020202020204" pitchFamily="34" charset="0"/>
              <a:ea typeface="Times New Roman" panose="02020603050405020304" pitchFamily="18" charset="0"/>
            </a:endParaRPr>
          </a:p>
        </p:txBody>
      </p:sp>
    </p:spTree>
    <p:extLst>
      <p:ext uri="{BB962C8B-B14F-4D97-AF65-F5344CB8AC3E}">
        <p14:creationId xmlns:p14="http://schemas.microsoft.com/office/powerpoint/2010/main" val="370506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096" y="0"/>
            <a:ext cx="8565808" cy="6858000"/>
          </a:xfrm>
          <a:prstGeom prst="rect">
            <a:avLst/>
          </a:prstGeom>
        </p:spPr>
      </p:pic>
      <p:sp>
        <p:nvSpPr>
          <p:cNvPr id="3" name="Rectangle 2"/>
          <p:cNvSpPr/>
          <p:nvPr/>
        </p:nvSpPr>
        <p:spPr>
          <a:xfrm>
            <a:off x="289096" y="169744"/>
            <a:ext cx="8565808" cy="5600508"/>
          </a:xfrm>
          <a:prstGeom prst="rect">
            <a:avLst/>
          </a:prstGeom>
        </p:spPr>
        <p:txBody>
          <a:bodyPr wrap="square">
            <a:spAutoFit/>
          </a:bodyPr>
          <a:lstStyle/>
          <a:p>
            <a:pPr algn="r">
              <a:lnSpc>
                <a:spcPct val="115000"/>
              </a:lnSpc>
              <a:spcAft>
                <a:spcPts val="1000"/>
              </a:spcAft>
            </a:pPr>
            <a:r>
              <a:rPr lang="en-US" sz="3000" dirty="0" smtClean="0">
                <a:solidFill>
                  <a:schemeClr val="bg1"/>
                </a:solidFill>
                <a:latin typeface="Century Gothic" panose="020B0502020202020204" pitchFamily="34" charset="0"/>
              </a:rPr>
              <a:t>Peter answered, “You are the Messiah.” </a:t>
            </a:r>
            <a:r>
              <a:rPr lang="en-CA" sz="3000" baseline="30000" dirty="0" smtClean="0">
                <a:solidFill>
                  <a:schemeClr val="bg1"/>
                </a:solidFill>
                <a:latin typeface="Century Gothic" panose="020B0502020202020204" pitchFamily="34" charset="0"/>
              </a:rPr>
              <a:t>30</a:t>
            </a:r>
            <a:r>
              <a:rPr lang="en-CA" sz="3000" dirty="0" smtClean="0">
                <a:solidFill>
                  <a:schemeClr val="bg1"/>
                </a:solidFill>
                <a:latin typeface="Century Gothic" panose="020B0502020202020204" pitchFamily="34" charset="0"/>
              </a:rPr>
              <a:t> </a:t>
            </a:r>
            <a:r>
              <a:rPr lang="en-US" sz="3000" dirty="0" smtClean="0">
                <a:solidFill>
                  <a:schemeClr val="bg1"/>
                </a:solidFill>
                <a:latin typeface="Century Gothic" panose="020B0502020202020204" pitchFamily="34" charset="0"/>
              </a:rPr>
              <a:t>Jesus warned them not to tell anyone about him. </a:t>
            </a:r>
            <a:r>
              <a:rPr lang="en-CA" sz="3000" baseline="30000" dirty="0" smtClean="0">
                <a:solidFill>
                  <a:schemeClr val="bg1"/>
                </a:solidFill>
                <a:latin typeface="Century Gothic" panose="020B0502020202020204" pitchFamily="34" charset="0"/>
              </a:rPr>
              <a:t>31</a:t>
            </a:r>
            <a:r>
              <a:rPr lang="en-CA" sz="3000" dirty="0" smtClean="0">
                <a:solidFill>
                  <a:schemeClr val="bg1"/>
                </a:solidFill>
                <a:latin typeface="Century Gothic" panose="020B0502020202020204" pitchFamily="34" charset="0"/>
              </a:rPr>
              <a:t> </a:t>
            </a:r>
            <a:r>
              <a:rPr lang="en-US" sz="3000" dirty="0" smtClean="0">
                <a:solidFill>
                  <a:schemeClr val="bg1"/>
                </a:solidFill>
                <a:latin typeface="Century Gothic" panose="020B0502020202020204" pitchFamily="34" charset="0"/>
              </a:rPr>
              <a:t>He then began to teach them that the Son of Man must suffer many things and be rejected by the elders, the chief priests and the teachers of the law, and that he must be killed and after three days rise again.  </a:t>
            </a:r>
            <a:r>
              <a:rPr lang="en-CA" sz="3000" baseline="30000" dirty="0" smtClean="0">
                <a:solidFill>
                  <a:schemeClr val="bg1"/>
                </a:solidFill>
                <a:latin typeface="Century Gothic" panose="020B0502020202020204" pitchFamily="34" charset="0"/>
              </a:rPr>
              <a:t>32</a:t>
            </a:r>
            <a:r>
              <a:rPr lang="en-CA" sz="3000" dirty="0" smtClean="0">
                <a:solidFill>
                  <a:schemeClr val="bg1"/>
                </a:solidFill>
                <a:latin typeface="Century Gothic" panose="020B0502020202020204" pitchFamily="34" charset="0"/>
              </a:rPr>
              <a:t> </a:t>
            </a:r>
            <a:r>
              <a:rPr lang="en-US" sz="3000" dirty="0" smtClean="0">
                <a:solidFill>
                  <a:schemeClr val="bg1"/>
                </a:solidFill>
                <a:latin typeface="Century Gothic" panose="020B0502020202020204" pitchFamily="34" charset="0"/>
              </a:rPr>
              <a:t>He spoke plainly about this</a:t>
            </a:r>
            <a:r>
              <a:rPr lang="en-US" sz="3000" dirty="0" smtClean="0">
                <a:solidFill>
                  <a:schemeClr val="bg1"/>
                </a:solidFill>
                <a:latin typeface="Century Gothic" panose="020B0502020202020204" pitchFamily="34" charset="0"/>
                <a:ea typeface="Times New Roman" panose="02020603050405020304" pitchFamily="18" charset="0"/>
                <a:cs typeface="Calibri" panose="020F0502020204030204" pitchFamily="34" charset="0"/>
              </a:rPr>
              <a:t>	</a:t>
            </a:r>
            <a:r>
              <a:rPr lang="en-US" sz="3000" dirty="0" smtClean="0">
                <a:solidFill>
                  <a:schemeClr val="bg1"/>
                </a:solidFill>
                <a:latin typeface="Century Gothic" panose="020B0502020202020204" pitchFamily="34" charset="0"/>
              </a:rPr>
              <a:t>and Peter took him aside and began to rebuke him. </a:t>
            </a:r>
            <a:endParaRPr lang="en-CA" sz="3000" dirty="0" smtClean="0">
              <a:solidFill>
                <a:schemeClr val="bg1"/>
              </a:solidFill>
              <a:latin typeface="Century Gothic" panose="020B0502020202020204" pitchFamily="34" charset="0"/>
            </a:endParaRPr>
          </a:p>
          <a:p>
            <a:pPr algn="just">
              <a:lnSpc>
                <a:spcPct val="115000"/>
              </a:lnSpc>
              <a:spcAft>
                <a:spcPts val="1000"/>
              </a:spcAft>
            </a:pPr>
            <a:r>
              <a:rPr lang="en-US" sz="3000" dirty="0" smtClean="0">
                <a:solidFill>
                  <a:schemeClr val="bg1"/>
                </a:solidFill>
                <a:latin typeface="Century Gothic" panose="020B0502020202020204" pitchFamily="34" charset="0"/>
                <a:ea typeface="Times New Roman" panose="02020603050405020304" pitchFamily="18" charset="0"/>
                <a:cs typeface="Calibri" panose="020F0502020204030204" pitchFamily="34" charset="0"/>
              </a:rPr>
              <a:t>		</a:t>
            </a:r>
            <a:endParaRPr lang="en-CA" sz="3000" dirty="0">
              <a:solidFill>
                <a:schemeClr val="bg1"/>
              </a:solidFill>
              <a:effectLst/>
              <a:latin typeface="Century Gothic" panose="020B0502020202020204" pitchFamily="34" charset="0"/>
              <a:ea typeface="Times New Roman" panose="02020603050405020304" pitchFamily="18" charset="0"/>
            </a:endParaRPr>
          </a:p>
        </p:txBody>
      </p:sp>
    </p:spTree>
    <p:extLst>
      <p:ext uri="{BB962C8B-B14F-4D97-AF65-F5344CB8AC3E}">
        <p14:creationId xmlns:p14="http://schemas.microsoft.com/office/powerpoint/2010/main" val="66257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096" y="0"/>
            <a:ext cx="8565808" cy="6858000"/>
          </a:xfrm>
          <a:prstGeom prst="rect">
            <a:avLst/>
          </a:prstGeom>
        </p:spPr>
      </p:pic>
      <p:sp>
        <p:nvSpPr>
          <p:cNvPr id="3" name="Rectangle 2"/>
          <p:cNvSpPr/>
          <p:nvPr/>
        </p:nvSpPr>
        <p:spPr>
          <a:xfrm>
            <a:off x="289096" y="169744"/>
            <a:ext cx="8565808" cy="4708981"/>
          </a:xfrm>
          <a:prstGeom prst="rect">
            <a:avLst/>
          </a:prstGeom>
        </p:spPr>
        <p:txBody>
          <a:bodyPr wrap="square">
            <a:spAutoFit/>
          </a:bodyPr>
          <a:lstStyle/>
          <a:p>
            <a:pPr algn="r"/>
            <a:r>
              <a:rPr lang="en-CA" sz="3000" baseline="30000" dirty="0">
                <a:solidFill>
                  <a:schemeClr val="bg1"/>
                </a:solidFill>
                <a:latin typeface="Century Gothic" panose="020B0502020202020204" pitchFamily="34" charset="0"/>
              </a:rPr>
              <a:t>33</a:t>
            </a:r>
            <a:r>
              <a:rPr lang="en-CA" sz="3000" dirty="0">
                <a:solidFill>
                  <a:schemeClr val="bg1"/>
                </a:solidFill>
                <a:latin typeface="Century Gothic" panose="020B0502020202020204" pitchFamily="34" charset="0"/>
              </a:rPr>
              <a:t> </a:t>
            </a:r>
            <a:r>
              <a:rPr lang="en-US" sz="3000" dirty="0">
                <a:solidFill>
                  <a:schemeClr val="bg1"/>
                </a:solidFill>
                <a:latin typeface="Century Gothic" panose="020B0502020202020204" pitchFamily="34" charset="0"/>
              </a:rPr>
              <a:t>But when Jesus turned and looked at his disciples, he rebuked Peter. “Get behind me, Satan!” he said. “You do not have in mind the concerns of God, but merely </a:t>
            </a:r>
            <a:r>
              <a:rPr lang="en-US" sz="3000" dirty="0" smtClean="0">
                <a:solidFill>
                  <a:schemeClr val="bg1"/>
                </a:solidFill>
                <a:latin typeface="Century Gothic" panose="020B0502020202020204" pitchFamily="34" charset="0"/>
              </a:rPr>
              <a:t>human concerns</a:t>
            </a:r>
            <a:r>
              <a:rPr lang="en-US" sz="3000" dirty="0">
                <a:solidFill>
                  <a:schemeClr val="bg1"/>
                </a:solidFill>
                <a:latin typeface="Century Gothic" panose="020B0502020202020204" pitchFamily="34" charset="0"/>
              </a:rPr>
              <a:t>.” </a:t>
            </a:r>
            <a:r>
              <a:rPr lang="en-CA" sz="3000" baseline="30000" dirty="0" smtClean="0">
                <a:solidFill>
                  <a:schemeClr val="bg1"/>
                </a:solidFill>
                <a:latin typeface="Century Gothic" panose="020B0502020202020204" pitchFamily="34" charset="0"/>
              </a:rPr>
              <a:t>34</a:t>
            </a:r>
            <a:r>
              <a:rPr lang="en-CA" sz="3000" dirty="0" smtClean="0">
                <a:solidFill>
                  <a:schemeClr val="bg1"/>
                </a:solidFill>
                <a:latin typeface="Century Gothic" panose="020B0502020202020204" pitchFamily="34" charset="0"/>
              </a:rPr>
              <a:t> </a:t>
            </a:r>
            <a:r>
              <a:rPr lang="en-US" sz="3000" dirty="0">
                <a:solidFill>
                  <a:schemeClr val="bg1"/>
                </a:solidFill>
                <a:latin typeface="Century Gothic" panose="020B0502020202020204" pitchFamily="34" charset="0"/>
              </a:rPr>
              <a:t>Then he called the crowd to him along with his disciples and said: “Whoever wants to be my disciple must deny themselves and take up their cross and follow me. </a:t>
            </a:r>
            <a:r>
              <a:rPr lang="en-CA" sz="3000" baseline="30000" dirty="0">
                <a:solidFill>
                  <a:schemeClr val="bg1"/>
                </a:solidFill>
                <a:latin typeface="Century Gothic" panose="020B0502020202020204" pitchFamily="34" charset="0"/>
              </a:rPr>
              <a:t>35</a:t>
            </a:r>
            <a:r>
              <a:rPr lang="en-CA" sz="3000" dirty="0">
                <a:solidFill>
                  <a:schemeClr val="bg1"/>
                </a:solidFill>
                <a:latin typeface="Century Gothic" panose="020B0502020202020204" pitchFamily="34" charset="0"/>
              </a:rPr>
              <a:t> </a:t>
            </a:r>
            <a:r>
              <a:rPr lang="en-US" sz="3000" dirty="0">
                <a:solidFill>
                  <a:schemeClr val="bg1"/>
                </a:solidFill>
                <a:latin typeface="Century Gothic" panose="020B0502020202020204" pitchFamily="34" charset="0"/>
              </a:rPr>
              <a:t>For whoever wants to save their life will lose it, </a:t>
            </a:r>
            <a:endParaRPr lang="en-CA" sz="3000" dirty="0">
              <a:solidFill>
                <a:schemeClr val="bg1"/>
              </a:solidFill>
              <a:effectLst/>
              <a:latin typeface="Century Gothic" panose="020B0502020202020204" pitchFamily="34" charset="0"/>
              <a:ea typeface="Times New Roman" panose="02020603050405020304" pitchFamily="18" charset="0"/>
            </a:endParaRPr>
          </a:p>
        </p:txBody>
      </p:sp>
    </p:spTree>
    <p:extLst>
      <p:ext uri="{BB962C8B-B14F-4D97-AF65-F5344CB8AC3E}">
        <p14:creationId xmlns:p14="http://schemas.microsoft.com/office/powerpoint/2010/main" val="3514658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096" y="0"/>
            <a:ext cx="8565808" cy="6858000"/>
          </a:xfrm>
          <a:prstGeom prst="rect">
            <a:avLst/>
          </a:prstGeom>
        </p:spPr>
      </p:pic>
      <p:sp>
        <p:nvSpPr>
          <p:cNvPr id="3" name="Rectangle 2"/>
          <p:cNvSpPr/>
          <p:nvPr/>
        </p:nvSpPr>
        <p:spPr>
          <a:xfrm>
            <a:off x="289096" y="169744"/>
            <a:ext cx="8565808" cy="5239896"/>
          </a:xfrm>
          <a:prstGeom prst="rect">
            <a:avLst/>
          </a:prstGeom>
        </p:spPr>
        <p:txBody>
          <a:bodyPr wrap="square">
            <a:spAutoFit/>
          </a:bodyPr>
          <a:lstStyle/>
          <a:p>
            <a:pPr algn="r"/>
            <a:r>
              <a:rPr lang="en-US" sz="3000" dirty="0" smtClean="0">
                <a:solidFill>
                  <a:schemeClr val="bg1"/>
                </a:solidFill>
                <a:latin typeface="Century Gothic" panose="020B0502020202020204" pitchFamily="34" charset="0"/>
              </a:rPr>
              <a:t>but </a:t>
            </a:r>
            <a:r>
              <a:rPr lang="en-US" sz="3000" dirty="0">
                <a:solidFill>
                  <a:schemeClr val="bg1"/>
                </a:solidFill>
                <a:latin typeface="Century Gothic" panose="020B0502020202020204" pitchFamily="34" charset="0"/>
              </a:rPr>
              <a:t>whoever loses their life for me and for the gospel will save it. </a:t>
            </a:r>
            <a:r>
              <a:rPr lang="en-CA" sz="3000" baseline="30000" dirty="0">
                <a:solidFill>
                  <a:schemeClr val="bg1"/>
                </a:solidFill>
                <a:latin typeface="Century Gothic" panose="020B0502020202020204" pitchFamily="34" charset="0"/>
              </a:rPr>
              <a:t>36</a:t>
            </a:r>
            <a:r>
              <a:rPr lang="en-CA" sz="3000" dirty="0">
                <a:solidFill>
                  <a:schemeClr val="bg1"/>
                </a:solidFill>
                <a:latin typeface="Century Gothic" panose="020B0502020202020204" pitchFamily="34" charset="0"/>
              </a:rPr>
              <a:t> </a:t>
            </a:r>
            <a:r>
              <a:rPr lang="en-US" sz="3000" dirty="0">
                <a:solidFill>
                  <a:schemeClr val="bg1"/>
                </a:solidFill>
                <a:latin typeface="Century Gothic" panose="020B0502020202020204" pitchFamily="34" charset="0"/>
              </a:rPr>
              <a:t>What good is it for someone to gain the whole world, yet forfeit their soul? </a:t>
            </a:r>
            <a:r>
              <a:rPr lang="en-CA" sz="3000" baseline="30000" dirty="0">
                <a:solidFill>
                  <a:schemeClr val="bg1"/>
                </a:solidFill>
                <a:latin typeface="Century Gothic" panose="020B0502020202020204" pitchFamily="34" charset="0"/>
              </a:rPr>
              <a:t>37</a:t>
            </a:r>
            <a:r>
              <a:rPr lang="en-CA" sz="3000" dirty="0">
                <a:solidFill>
                  <a:schemeClr val="bg1"/>
                </a:solidFill>
                <a:latin typeface="Century Gothic" panose="020B0502020202020204" pitchFamily="34" charset="0"/>
              </a:rPr>
              <a:t> </a:t>
            </a:r>
            <a:r>
              <a:rPr lang="en-US" sz="3000" dirty="0">
                <a:solidFill>
                  <a:schemeClr val="bg1"/>
                </a:solidFill>
                <a:latin typeface="Century Gothic" panose="020B0502020202020204" pitchFamily="34" charset="0"/>
              </a:rPr>
              <a:t>Or what can anyone give in exchange for their soul? </a:t>
            </a:r>
            <a:r>
              <a:rPr lang="en-CA" sz="3000" baseline="30000" dirty="0">
                <a:solidFill>
                  <a:schemeClr val="bg1"/>
                </a:solidFill>
                <a:latin typeface="Century Gothic" panose="020B0502020202020204" pitchFamily="34" charset="0"/>
              </a:rPr>
              <a:t>38</a:t>
            </a:r>
            <a:r>
              <a:rPr lang="en-CA" sz="3000" dirty="0">
                <a:solidFill>
                  <a:schemeClr val="bg1"/>
                </a:solidFill>
                <a:latin typeface="Century Gothic" panose="020B0502020202020204" pitchFamily="34" charset="0"/>
              </a:rPr>
              <a:t> </a:t>
            </a:r>
            <a:r>
              <a:rPr lang="en-US" sz="3000" dirty="0">
                <a:solidFill>
                  <a:schemeClr val="bg1"/>
                </a:solidFill>
                <a:latin typeface="Century Gothic" panose="020B0502020202020204" pitchFamily="34" charset="0"/>
              </a:rPr>
              <a:t>If anyone is ashamed of me and my words in this adulterous and sinful generation, the Son of Man will be ashamed of them when he comes in his Father’s glory with the holy angels.” </a:t>
            </a:r>
            <a:endParaRPr lang="en-CA" sz="3000" dirty="0">
              <a:solidFill>
                <a:schemeClr val="bg1"/>
              </a:solidFill>
              <a:latin typeface="Century Gothic" panose="020B0502020202020204" pitchFamily="34" charset="0"/>
            </a:endParaRPr>
          </a:p>
          <a:p>
            <a:pPr algn="r">
              <a:lnSpc>
                <a:spcPct val="115000"/>
              </a:lnSpc>
              <a:spcAft>
                <a:spcPts val="1000"/>
              </a:spcAft>
            </a:pPr>
            <a:r>
              <a:rPr lang="en-US" sz="3000" dirty="0" smtClean="0">
                <a:solidFill>
                  <a:schemeClr val="bg1"/>
                </a:solidFill>
                <a:latin typeface="Century Gothic" panose="020B0502020202020204" pitchFamily="34" charset="0"/>
                <a:ea typeface="Times New Roman" panose="02020603050405020304" pitchFamily="18" charset="0"/>
                <a:cs typeface="Calibri" panose="020F0502020204030204" pitchFamily="34" charset="0"/>
              </a:rPr>
              <a:t>		</a:t>
            </a:r>
            <a:endParaRPr lang="en-CA" sz="3000" dirty="0">
              <a:solidFill>
                <a:schemeClr val="bg1"/>
              </a:solidFill>
              <a:effectLst/>
              <a:latin typeface="Century Gothic" panose="020B0502020202020204" pitchFamily="34" charset="0"/>
              <a:ea typeface="Times New Roman" panose="02020603050405020304" pitchFamily="18" charset="0"/>
            </a:endParaRPr>
          </a:p>
        </p:txBody>
      </p:sp>
    </p:spTree>
    <p:extLst>
      <p:ext uri="{BB962C8B-B14F-4D97-AF65-F5344CB8AC3E}">
        <p14:creationId xmlns:p14="http://schemas.microsoft.com/office/powerpoint/2010/main" val="1510417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096" y="0"/>
            <a:ext cx="8565808" cy="6858000"/>
          </a:xfrm>
          <a:prstGeom prst="rect">
            <a:avLst/>
          </a:prstGeom>
        </p:spPr>
      </p:pic>
      <p:sp>
        <p:nvSpPr>
          <p:cNvPr id="3" name="Rectangle 2"/>
          <p:cNvSpPr/>
          <p:nvPr/>
        </p:nvSpPr>
        <p:spPr>
          <a:xfrm>
            <a:off x="2195848" y="3429000"/>
            <a:ext cx="6568904" cy="1813317"/>
          </a:xfrm>
          <a:prstGeom prst="rect">
            <a:avLst/>
          </a:prstGeom>
        </p:spPr>
        <p:txBody>
          <a:bodyPr wrap="square">
            <a:spAutoFit/>
          </a:bodyPr>
          <a:lstStyle/>
          <a:p>
            <a:pPr algn="r">
              <a:lnSpc>
                <a:spcPct val="115000"/>
              </a:lnSpc>
              <a:spcAft>
                <a:spcPts val="1000"/>
              </a:spcAft>
            </a:pPr>
            <a:r>
              <a:rPr lang="en-CA" sz="3000" dirty="0" smtClean="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Punch #1: Jesus is the messiah</a:t>
            </a:r>
            <a:endParaRPr lang="en-CA" sz="3000" dirty="0" smtClean="0">
              <a:solidFill>
                <a:schemeClr val="bg1"/>
              </a:solidFill>
              <a:effectLst/>
              <a:latin typeface="Century Gothic" panose="020B0502020202020204" pitchFamily="34" charset="0"/>
              <a:ea typeface="Times New Roman" panose="02020603050405020304" pitchFamily="18" charset="0"/>
            </a:endParaRPr>
          </a:p>
          <a:p>
            <a:pPr algn="r">
              <a:lnSpc>
                <a:spcPct val="115000"/>
              </a:lnSpc>
              <a:spcAft>
                <a:spcPts val="1000"/>
              </a:spcAft>
            </a:pPr>
            <a:r>
              <a:rPr lang="en-CA" sz="3000" dirty="0" smtClean="0">
                <a:solidFill>
                  <a:schemeClr val="bg1"/>
                </a:solidFill>
                <a:effectLst/>
                <a:latin typeface="Century Gothic" panose="020B0502020202020204" pitchFamily="34" charset="0"/>
                <a:ea typeface="Times New Roman" panose="02020603050405020304" pitchFamily="18" charset="0"/>
                <a:cs typeface="Calibri" panose="020F0502020204030204" pitchFamily="34" charset="0"/>
              </a:rPr>
              <a:t>	Punch #2: Jesus is not the messiah you’re looking for.</a:t>
            </a:r>
            <a:endParaRPr lang="en-CA" sz="3000" dirty="0">
              <a:solidFill>
                <a:schemeClr val="bg1"/>
              </a:solidFill>
              <a:effectLst/>
              <a:latin typeface="Century Gothic" panose="020B0502020202020204" pitchFamily="34" charset="0"/>
              <a:ea typeface="Times New Roman" panose="02020603050405020304" pitchFamily="18" charset="0"/>
            </a:endParaRPr>
          </a:p>
        </p:txBody>
      </p:sp>
    </p:spTree>
    <p:extLst>
      <p:ext uri="{BB962C8B-B14F-4D97-AF65-F5344CB8AC3E}">
        <p14:creationId xmlns:p14="http://schemas.microsoft.com/office/powerpoint/2010/main" val="4254487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3832"/>
            <a:ext cx="9144000" cy="4310335"/>
          </a:xfrm>
          <a:prstGeom prst="rect">
            <a:avLst/>
          </a:prstGeom>
        </p:spPr>
      </p:pic>
    </p:spTree>
    <p:extLst>
      <p:ext uri="{BB962C8B-B14F-4D97-AF65-F5344CB8AC3E}">
        <p14:creationId xmlns:p14="http://schemas.microsoft.com/office/powerpoint/2010/main" val="592185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096" y="0"/>
            <a:ext cx="8565808" cy="6858000"/>
          </a:xfrm>
          <a:prstGeom prst="rect">
            <a:avLst/>
          </a:prstGeom>
        </p:spPr>
      </p:pic>
      <p:sp>
        <p:nvSpPr>
          <p:cNvPr id="3" name="Rectangle 2"/>
          <p:cNvSpPr/>
          <p:nvPr/>
        </p:nvSpPr>
        <p:spPr>
          <a:xfrm>
            <a:off x="289096" y="169744"/>
            <a:ext cx="8565808" cy="4708981"/>
          </a:xfrm>
          <a:prstGeom prst="rect">
            <a:avLst/>
          </a:prstGeom>
        </p:spPr>
        <p:txBody>
          <a:bodyPr wrap="square">
            <a:spAutoFit/>
          </a:bodyPr>
          <a:lstStyle/>
          <a:p>
            <a:pPr algn="r"/>
            <a:r>
              <a:rPr lang="en-CA" sz="3000" baseline="30000" dirty="0">
                <a:solidFill>
                  <a:schemeClr val="bg1"/>
                </a:solidFill>
                <a:latin typeface="Century Gothic" panose="020B0502020202020204" pitchFamily="34" charset="0"/>
              </a:rPr>
              <a:t>33</a:t>
            </a:r>
            <a:r>
              <a:rPr lang="en-CA" sz="3000" dirty="0">
                <a:solidFill>
                  <a:schemeClr val="bg1"/>
                </a:solidFill>
                <a:latin typeface="Century Gothic" panose="020B0502020202020204" pitchFamily="34" charset="0"/>
              </a:rPr>
              <a:t> </a:t>
            </a:r>
            <a:r>
              <a:rPr lang="en-US" sz="3000" dirty="0">
                <a:solidFill>
                  <a:schemeClr val="bg1"/>
                </a:solidFill>
                <a:latin typeface="Century Gothic" panose="020B0502020202020204" pitchFamily="34" charset="0"/>
              </a:rPr>
              <a:t>But when Jesus turned and looked at his disciples, he rebuked Peter. “Get behind me, Satan!” he said. “You do not have in mind the concerns of God, but merely </a:t>
            </a:r>
            <a:r>
              <a:rPr lang="en-US" sz="3000" dirty="0" smtClean="0">
                <a:solidFill>
                  <a:schemeClr val="bg1"/>
                </a:solidFill>
                <a:latin typeface="Century Gothic" panose="020B0502020202020204" pitchFamily="34" charset="0"/>
              </a:rPr>
              <a:t>human concerns</a:t>
            </a:r>
            <a:r>
              <a:rPr lang="en-US" sz="3000" dirty="0">
                <a:solidFill>
                  <a:schemeClr val="bg1"/>
                </a:solidFill>
                <a:latin typeface="Century Gothic" panose="020B0502020202020204" pitchFamily="34" charset="0"/>
              </a:rPr>
              <a:t>.” </a:t>
            </a:r>
            <a:r>
              <a:rPr lang="en-CA" sz="3000" baseline="30000" dirty="0" smtClean="0">
                <a:solidFill>
                  <a:srgbClr val="FFFF00"/>
                </a:solidFill>
                <a:latin typeface="Century Gothic" panose="020B0502020202020204" pitchFamily="34" charset="0"/>
              </a:rPr>
              <a:t>34</a:t>
            </a:r>
            <a:r>
              <a:rPr lang="en-CA" sz="3000" dirty="0" smtClean="0">
                <a:solidFill>
                  <a:srgbClr val="FFFF00"/>
                </a:solidFill>
                <a:latin typeface="Century Gothic" panose="020B0502020202020204" pitchFamily="34" charset="0"/>
              </a:rPr>
              <a:t> </a:t>
            </a:r>
            <a:r>
              <a:rPr lang="en-US" sz="3000" dirty="0">
                <a:solidFill>
                  <a:srgbClr val="FFFF00"/>
                </a:solidFill>
                <a:latin typeface="Century Gothic" panose="020B0502020202020204" pitchFamily="34" charset="0"/>
              </a:rPr>
              <a:t>Then he called the crowd to him along with his disciples and said: “Whoever wants to be my disciple must deny themselves and take up their cross and follow me. </a:t>
            </a:r>
            <a:r>
              <a:rPr lang="en-CA" sz="3000" baseline="30000" dirty="0">
                <a:solidFill>
                  <a:schemeClr val="bg1"/>
                </a:solidFill>
                <a:latin typeface="Century Gothic" panose="020B0502020202020204" pitchFamily="34" charset="0"/>
              </a:rPr>
              <a:t>35</a:t>
            </a:r>
            <a:r>
              <a:rPr lang="en-CA" sz="3000" dirty="0">
                <a:solidFill>
                  <a:schemeClr val="bg1"/>
                </a:solidFill>
                <a:latin typeface="Century Gothic" panose="020B0502020202020204" pitchFamily="34" charset="0"/>
              </a:rPr>
              <a:t> </a:t>
            </a:r>
            <a:r>
              <a:rPr lang="en-US" sz="3000" dirty="0">
                <a:solidFill>
                  <a:schemeClr val="bg1"/>
                </a:solidFill>
                <a:latin typeface="Century Gothic" panose="020B0502020202020204" pitchFamily="34" charset="0"/>
              </a:rPr>
              <a:t>For whoever wants to save their life will lose it, </a:t>
            </a:r>
            <a:endParaRPr lang="en-CA" sz="3000" dirty="0">
              <a:solidFill>
                <a:schemeClr val="bg1"/>
              </a:solidFill>
              <a:effectLst/>
              <a:latin typeface="Century Gothic" panose="020B0502020202020204" pitchFamily="34" charset="0"/>
              <a:ea typeface="Times New Roman" panose="02020603050405020304" pitchFamily="18" charset="0"/>
            </a:endParaRPr>
          </a:p>
        </p:txBody>
      </p:sp>
    </p:spTree>
    <p:extLst>
      <p:ext uri="{BB962C8B-B14F-4D97-AF65-F5344CB8AC3E}">
        <p14:creationId xmlns:p14="http://schemas.microsoft.com/office/powerpoint/2010/main" val="19446284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TotalTime>
  <Words>551</Words>
  <Application>Microsoft Office PowerPoint</Application>
  <PresentationFormat>On-screen Show (4:3)</PresentationFormat>
  <Paragraphs>25</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Century Gothic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Strong</dc:creator>
  <cp:lastModifiedBy>Jeff Strong</cp:lastModifiedBy>
  <cp:revision>8</cp:revision>
  <dcterms:created xsi:type="dcterms:W3CDTF">2017-03-26T03:22:15Z</dcterms:created>
  <dcterms:modified xsi:type="dcterms:W3CDTF">2017-03-26T04:17:27Z</dcterms:modified>
</cp:coreProperties>
</file>