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6" r:id="rId2"/>
    <p:sldId id="548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99" r:id="rId12"/>
    <p:sldId id="600" r:id="rId13"/>
    <p:sldId id="601" r:id="rId14"/>
    <p:sldId id="584" r:id="rId15"/>
    <p:sldId id="602" r:id="rId16"/>
    <p:sldId id="603" r:id="rId17"/>
    <p:sldId id="604" r:id="rId18"/>
    <p:sldId id="605" r:id="rId19"/>
    <p:sldId id="606" r:id="rId20"/>
    <p:sldId id="607" r:id="rId21"/>
    <p:sldId id="608" r:id="rId22"/>
    <p:sldId id="609" r:id="rId23"/>
    <p:sldId id="610" r:id="rId24"/>
    <p:sldId id="611" r:id="rId25"/>
    <p:sldId id="612" r:id="rId26"/>
    <p:sldId id="574" r:id="rId27"/>
    <p:sldId id="5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2019-02-23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45476"/>
            <a:ext cx="9144000" cy="270843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8500" dirty="0" smtClean="0">
                <a:latin typeface="ADAM.CG PRO" pitchFamily="50" charset="0"/>
              </a:rPr>
              <a:t>Ephesians</a:t>
            </a:r>
            <a:endParaRPr lang="en-CA" sz="1300" dirty="0" smtClean="0">
              <a:latin typeface="ADAM.CG PRO" pitchFamily="50" charset="0"/>
            </a:endParaRPr>
          </a:p>
          <a:p>
            <a:endParaRPr lang="en-CA" sz="8500" dirty="0">
              <a:latin typeface="ADAM.CG PRO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7594" y="4906851"/>
            <a:ext cx="91439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500" dirty="0" smtClean="0">
                <a:solidFill>
                  <a:srgbClr val="C00000"/>
                </a:solidFill>
                <a:latin typeface="Ink Free" panose="03080402000500000000" pitchFamily="66" charset="0"/>
              </a:rPr>
              <a:t>Spirit-filled Marriages</a:t>
            </a:r>
            <a:endParaRPr lang="en-CA" sz="4500" dirty="0">
              <a:solidFill>
                <a:srgbClr val="C0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830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890744"/>
            <a:ext cx="9144000" cy="507831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of Christ, doing the will of God from your heart. </a:t>
            </a:r>
            <a:r>
              <a:rPr lang="en-CA" sz="3600" baseline="30000" dirty="0"/>
              <a:t>7</a:t>
            </a:r>
            <a:r>
              <a:rPr lang="en-CA" sz="3600" dirty="0"/>
              <a:t> </a:t>
            </a:r>
            <a:r>
              <a:rPr lang="en-US" sz="3600" dirty="0"/>
              <a:t>Serve wholeheartedly, as if you were serving the Lord, not men, </a:t>
            </a:r>
            <a:r>
              <a:rPr lang="en-CA" sz="3600" baseline="30000" dirty="0"/>
              <a:t>8</a:t>
            </a:r>
            <a:r>
              <a:rPr lang="en-CA" sz="3600" dirty="0"/>
              <a:t> </a:t>
            </a:r>
            <a:r>
              <a:rPr lang="en-US" sz="3600" dirty="0"/>
              <a:t>because you know that the Lord will reward everyone for whatever good he does, whether he is slave or free. </a:t>
            </a:r>
            <a:r>
              <a:rPr lang="en-CA" sz="3600" baseline="30000" dirty="0"/>
              <a:t>9</a:t>
            </a:r>
            <a:r>
              <a:rPr lang="en-CA" sz="3600" dirty="0"/>
              <a:t> </a:t>
            </a:r>
            <a:r>
              <a:rPr lang="en-US" sz="3600" dirty="0"/>
              <a:t>And masters, treat your slaves in the same way. Do not threaten them, since you know that he who </a:t>
            </a:r>
            <a:r>
              <a:rPr lang="en-US" sz="3600" dirty="0" smtClean="0"/>
              <a:t>is both their Master and yours is in heaven, and there is no favoritism with him.</a:t>
            </a:r>
            <a:r>
              <a:rPr lang="en-CA" sz="3600" dirty="0" smtClean="0"/>
              <a:t>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08887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oliseum Rome, Ita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45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09347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oliseum Rome, Ita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45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803741"/>
            <a:ext cx="9144000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1 Corinthians 1:27 </a:t>
            </a:r>
            <a:endParaRPr lang="en-CA" sz="3200" dirty="0"/>
          </a:p>
          <a:p>
            <a:r>
              <a:rPr lang="en-US" sz="3200" dirty="0" smtClean="0"/>
              <a:t>But </a:t>
            </a:r>
            <a:r>
              <a:rPr lang="en-US" sz="3200" dirty="0"/>
              <a:t>God chose the foolish things of the world to shame the wise; God chose the weak things of the world to shame the strong.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9876516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women wore in nazareth 1st century - Google Searc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97639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rson's hand holding book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45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340102"/>
            <a:ext cx="9144000" cy="35394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en-CA" sz="3200" dirty="0" smtClean="0">
                <a:latin typeface="Ink Free" panose="03080402000500000000" pitchFamily="66" charset="0"/>
              </a:rPr>
              <a:t>Christians </a:t>
            </a:r>
            <a:r>
              <a:rPr lang="en-CA" sz="3200" dirty="0">
                <a:latin typeface="Ink Free" panose="03080402000500000000" pitchFamily="66" charset="0"/>
              </a:rPr>
              <a:t>utterly rejected </a:t>
            </a:r>
            <a:r>
              <a:rPr lang="en-CA" sz="3200" dirty="0" smtClean="0">
                <a:latin typeface="Ink Free" panose="03080402000500000000" pitchFamily="66" charset="0"/>
              </a:rPr>
              <a:t>infanticide. </a:t>
            </a:r>
          </a:p>
          <a:p>
            <a:pPr marL="514350" lvl="0" indent="-514350">
              <a:buAutoNum type="arabicPeriod"/>
            </a:pPr>
            <a:r>
              <a:rPr lang="en-CA" sz="3200" dirty="0" smtClean="0">
                <a:latin typeface="Ink Free" panose="03080402000500000000" pitchFamily="66" charset="0"/>
              </a:rPr>
              <a:t>Christianity </a:t>
            </a:r>
            <a:r>
              <a:rPr lang="en-CA" sz="3200" dirty="0">
                <a:latin typeface="Ink Free" panose="03080402000500000000" pitchFamily="66" charset="0"/>
              </a:rPr>
              <a:t>offered women unparalleled intellectual </a:t>
            </a:r>
            <a:r>
              <a:rPr lang="en-CA" sz="3200" dirty="0" smtClean="0">
                <a:latin typeface="Ink Free" panose="03080402000500000000" pitchFamily="66" charset="0"/>
              </a:rPr>
              <a:t>opportunities.</a:t>
            </a:r>
          </a:p>
          <a:p>
            <a:pPr marL="514350" lvl="0" indent="-514350">
              <a:buAutoNum type="arabicPeriod"/>
            </a:pPr>
            <a:r>
              <a:rPr lang="en-CA" sz="3200" dirty="0" smtClean="0">
                <a:latin typeface="Ink Free" panose="03080402000500000000" pitchFamily="66" charset="0"/>
              </a:rPr>
              <a:t>Christian husbands were </a:t>
            </a:r>
            <a:r>
              <a:rPr lang="en-CA" sz="3200" dirty="0">
                <a:latin typeface="Ink Free" panose="03080402000500000000" pitchFamily="66" charset="0"/>
              </a:rPr>
              <a:t>commanded to </a:t>
            </a:r>
            <a:r>
              <a:rPr lang="en-CA" sz="3200" dirty="0" smtClean="0">
                <a:latin typeface="Ink Free" panose="03080402000500000000" pitchFamily="66" charset="0"/>
              </a:rPr>
              <a:t>take </a:t>
            </a:r>
            <a:r>
              <a:rPr lang="en-CA" sz="3200" dirty="0">
                <a:latin typeface="Ink Free" panose="03080402000500000000" pitchFamily="66" charset="0"/>
              </a:rPr>
              <a:t>Jesus’ </a:t>
            </a:r>
            <a:r>
              <a:rPr lang="en-CA" sz="3200" dirty="0" smtClean="0">
                <a:latin typeface="Ink Free" panose="03080402000500000000" pitchFamily="66" charset="0"/>
              </a:rPr>
              <a:t>love for </a:t>
            </a:r>
            <a:r>
              <a:rPr lang="en-CA" sz="3200" dirty="0">
                <a:latin typeface="Ink Free" panose="03080402000500000000" pitchFamily="66" charset="0"/>
              </a:rPr>
              <a:t>the church </a:t>
            </a:r>
            <a:r>
              <a:rPr lang="en-CA" sz="3200" dirty="0" smtClean="0">
                <a:latin typeface="Ink Free" panose="03080402000500000000" pitchFamily="66" charset="0"/>
              </a:rPr>
              <a:t>as their </a:t>
            </a:r>
            <a:r>
              <a:rPr lang="en-CA" sz="3200" dirty="0">
                <a:latin typeface="Ink Free" panose="03080402000500000000" pitchFamily="66" charset="0"/>
              </a:rPr>
              <a:t>model for </a:t>
            </a:r>
            <a:r>
              <a:rPr lang="en-CA" sz="3200" dirty="0" smtClean="0">
                <a:latin typeface="Ink Free" panose="03080402000500000000" pitchFamily="66" charset="0"/>
              </a:rPr>
              <a:t>loving their wives and families.</a:t>
            </a:r>
          </a:p>
          <a:p>
            <a:pPr marL="514350" lvl="0" indent="-514350">
              <a:buAutoNum type="arabicPeriod"/>
            </a:pPr>
            <a:r>
              <a:rPr lang="en-CA" sz="3200" dirty="0" smtClean="0">
                <a:latin typeface="Ink Free" panose="03080402000500000000" pitchFamily="66" charset="0"/>
              </a:rPr>
              <a:t>Christianity empowered women NOT to </a:t>
            </a:r>
            <a:r>
              <a:rPr lang="en-CA" sz="3200" dirty="0">
                <a:latin typeface="Ink Free" panose="03080402000500000000" pitchFamily="66" charset="0"/>
              </a:rPr>
              <a:t>marry. </a:t>
            </a:r>
            <a:endParaRPr lang="en-CA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7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101358"/>
            <a:ext cx="9144000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1 Corinthians 7:8–9</a:t>
            </a:r>
            <a:endParaRPr lang="en-CA" sz="4000" dirty="0"/>
          </a:p>
          <a:p>
            <a:r>
              <a:rPr lang="en-CA" sz="4000" baseline="30000" dirty="0"/>
              <a:t>8</a:t>
            </a:r>
            <a:r>
              <a:rPr lang="en-CA" sz="4000" dirty="0"/>
              <a:t> </a:t>
            </a:r>
            <a:r>
              <a:rPr lang="en-US" sz="4000" dirty="0"/>
              <a:t>Now to the unmarried and the widows I say: It is good for them to stay unmarried, as I do. </a:t>
            </a:r>
            <a:r>
              <a:rPr lang="en-CA" sz="4000" baseline="30000" dirty="0"/>
              <a:t>9</a:t>
            </a:r>
            <a:r>
              <a:rPr lang="en-CA" sz="4000" dirty="0"/>
              <a:t> </a:t>
            </a:r>
            <a:r>
              <a:rPr lang="en-US" sz="4000" dirty="0"/>
              <a:t>But if they cannot control themselves, they should marry, for it is better to marry than to burn with passion.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6112605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814248"/>
            <a:ext cx="9144000" cy="9387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/>
              <a:t>1 Corinthians </a:t>
            </a:r>
            <a:r>
              <a:rPr lang="en-US" sz="5500" dirty="0" smtClean="0"/>
              <a:t>7:25–40</a:t>
            </a:r>
            <a:endParaRPr lang="en-CA" sz="5500" dirty="0"/>
          </a:p>
        </p:txBody>
      </p:sp>
    </p:spTree>
    <p:extLst>
      <p:ext uri="{BB962C8B-B14F-4D97-AF65-F5344CB8AC3E}">
        <p14:creationId xmlns:p14="http://schemas.microsoft.com/office/powerpoint/2010/main" val="941807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man sitting on red wooden ben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436"/>
            <a:ext cx="9144000" cy="600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494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429901"/>
            <a:ext cx="9144000" cy="178510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i="1" dirty="0" smtClean="0"/>
              <a:t>“Does it matter what form Christian marriages take?”</a:t>
            </a:r>
            <a:endParaRPr lang="en-CA" sz="5500" i="1" dirty="0"/>
          </a:p>
        </p:txBody>
      </p:sp>
    </p:spTree>
    <p:extLst>
      <p:ext uri="{BB962C8B-B14F-4D97-AF65-F5344CB8AC3E}">
        <p14:creationId xmlns:p14="http://schemas.microsoft.com/office/powerpoint/2010/main" val="377074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>
                <a:solidFill>
                  <a:srgbClr val="0070C0"/>
                </a:solidFill>
              </a:rPr>
              <a:t>23</a:t>
            </a:r>
            <a:r>
              <a:rPr lang="en-CA" sz="36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For the husband is the head of the wife as Christ is the head of the church, his body, of which he is the Savior. </a:t>
            </a:r>
            <a:r>
              <a:rPr lang="en-CA" sz="3600" baseline="30000" dirty="0">
                <a:solidFill>
                  <a:srgbClr val="0070C0"/>
                </a:solidFill>
              </a:rPr>
              <a:t>24</a:t>
            </a:r>
            <a:r>
              <a:rPr lang="en-CA" sz="36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Now as the church submits to Christ, so also wives should submit to their husbands in everything. </a:t>
            </a:r>
            <a:r>
              <a:rPr lang="en-CA" sz="3600" baseline="30000" dirty="0"/>
              <a:t>25</a:t>
            </a:r>
            <a:r>
              <a:rPr lang="en-CA" sz="3600" dirty="0"/>
              <a:t> </a:t>
            </a:r>
            <a:r>
              <a:rPr lang="en-US" sz="3600" dirty="0"/>
              <a:t>Husbands, love your wives, just as Christ loved the church and gave himself up for </a:t>
            </a:r>
            <a:r>
              <a:rPr lang="en-US" sz="3600" dirty="0" smtClean="0"/>
              <a:t>her </a:t>
            </a:r>
            <a:r>
              <a:rPr lang="en-CA" sz="3600" baseline="30000" dirty="0" smtClean="0"/>
              <a:t>26</a:t>
            </a:r>
            <a:r>
              <a:rPr lang="en-CA" sz="3600" dirty="0" smtClean="0"/>
              <a:t> </a:t>
            </a:r>
            <a:r>
              <a:rPr lang="en-US" sz="3600" dirty="0" smtClean="0"/>
              <a:t>to make her holy,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50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440120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500" dirty="0"/>
              <a:t>Ephesians 5:15–6:9 </a:t>
            </a:r>
            <a:endParaRPr lang="en-CA" sz="3500" dirty="0"/>
          </a:p>
          <a:p>
            <a:r>
              <a:rPr lang="en-CA" sz="3500" baseline="30000" dirty="0"/>
              <a:t>15</a:t>
            </a:r>
            <a:r>
              <a:rPr lang="en-CA" sz="3500" dirty="0"/>
              <a:t> </a:t>
            </a:r>
            <a:r>
              <a:rPr lang="en-US" sz="3500" dirty="0"/>
              <a:t>Be very careful, then, how you live—not as unwise but as wise, </a:t>
            </a:r>
            <a:r>
              <a:rPr lang="en-CA" sz="3500" baseline="30000" dirty="0"/>
              <a:t>16</a:t>
            </a:r>
            <a:r>
              <a:rPr lang="en-CA" sz="3500" dirty="0"/>
              <a:t> </a:t>
            </a:r>
            <a:r>
              <a:rPr lang="en-US" sz="3500" dirty="0"/>
              <a:t>making the most of every opportunity, because the days are evil. </a:t>
            </a:r>
            <a:r>
              <a:rPr lang="en-CA" sz="3500" baseline="30000" dirty="0"/>
              <a:t>17</a:t>
            </a:r>
            <a:r>
              <a:rPr lang="en-CA" sz="3500" dirty="0"/>
              <a:t> </a:t>
            </a:r>
            <a:r>
              <a:rPr lang="en-US" sz="3500" dirty="0"/>
              <a:t>Therefore do not be foolish, but understand what the Lord’s will is. </a:t>
            </a:r>
            <a:r>
              <a:rPr lang="en-CA" sz="3500" baseline="30000" dirty="0"/>
              <a:t>18</a:t>
            </a:r>
            <a:r>
              <a:rPr lang="en-CA" sz="3500" dirty="0"/>
              <a:t> </a:t>
            </a:r>
            <a:r>
              <a:rPr lang="en-US" sz="3500" dirty="0"/>
              <a:t>Do not get drunk on wine, which leads to debauchery. Instead, be filled with the Spirit.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21650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541258"/>
            <a:ext cx="9144000" cy="34778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i="1" dirty="0" smtClean="0"/>
              <a:t>“Does it matter what form Christian marriages take?”</a:t>
            </a:r>
          </a:p>
          <a:p>
            <a:pPr algn="ctr"/>
            <a:endParaRPr lang="en-US" sz="5500" i="1" dirty="0"/>
          </a:p>
          <a:p>
            <a:pPr algn="ctr"/>
            <a:r>
              <a:rPr lang="en-US" sz="5500" i="1" dirty="0" smtClean="0"/>
              <a:t>Yes! (Complementarian view)</a:t>
            </a:r>
            <a:endParaRPr lang="en-CA" sz="5500" i="1" dirty="0"/>
          </a:p>
        </p:txBody>
      </p:sp>
    </p:spTree>
    <p:extLst>
      <p:ext uri="{BB962C8B-B14F-4D97-AF65-F5344CB8AC3E}">
        <p14:creationId xmlns:p14="http://schemas.microsoft.com/office/powerpoint/2010/main" val="3226043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29079"/>
            <a:ext cx="9144000" cy="60016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200" b="1" dirty="0"/>
              <a:t>A. Creation</a:t>
            </a:r>
            <a:endParaRPr lang="en-CA" sz="3200" dirty="0"/>
          </a:p>
          <a:p>
            <a:r>
              <a:rPr lang="en-CA" sz="3200" dirty="0"/>
              <a:t>Male and female were created by God </a:t>
            </a:r>
            <a:r>
              <a:rPr lang="en-CA" sz="3200" dirty="0" smtClean="0"/>
              <a:t>equal </a:t>
            </a:r>
            <a:r>
              <a:rPr lang="en-CA" sz="3200" dirty="0"/>
              <a:t>in dignity</a:t>
            </a:r>
            <a:r>
              <a:rPr lang="en-CA" sz="3200" dirty="0" smtClean="0"/>
              <a:t>, but distinct in roles within marriage. </a:t>
            </a:r>
          </a:p>
          <a:p>
            <a:r>
              <a:rPr lang="en-CA" sz="3200" b="1" dirty="0" smtClean="0"/>
              <a:t>B</a:t>
            </a:r>
            <a:r>
              <a:rPr lang="en-CA" sz="3200" b="1" dirty="0"/>
              <a:t>. Fall</a:t>
            </a:r>
            <a:endParaRPr lang="en-CA" sz="3200" dirty="0"/>
          </a:p>
          <a:p>
            <a:r>
              <a:rPr lang="en-CA" sz="3200" dirty="0"/>
              <a:t>Sin </a:t>
            </a:r>
            <a:r>
              <a:rPr lang="en-CA" sz="3200" dirty="0" smtClean="0"/>
              <a:t>introduced a </a:t>
            </a:r>
            <a:r>
              <a:rPr lang="en-CA" sz="3200" dirty="0"/>
              <a:t>disruption in the proper role-relations between man and </a:t>
            </a:r>
            <a:r>
              <a:rPr lang="en-CA" sz="3200" dirty="0" smtClean="0"/>
              <a:t>woman. Mutual enmity now results.</a:t>
            </a:r>
            <a:endParaRPr lang="en-CA" sz="3200" dirty="0"/>
          </a:p>
          <a:p>
            <a:r>
              <a:rPr lang="en-CA" sz="3200" b="1" dirty="0"/>
              <a:t>C. Redemption</a:t>
            </a:r>
            <a:endParaRPr lang="en-CA" sz="3200" dirty="0"/>
          </a:p>
          <a:p>
            <a:r>
              <a:rPr lang="en-CA" sz="3200" dirty="0" smtClean="0"/>
              <a:t>Redeemed in Christ, men and women are now able to resume the God-given roles within marriage that God intended; wives submitting, and husbands leading through servant leadership.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804585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541258"/>
            <a:ext cx="9144000" cy="34778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i="1" dirty="0" smtClean="0"/>
              <a:t>“Does it matter what form Christian marriages take?”</a:t>
            </a:r>
          </a:p>
          <a:p>
            <a:pPr algn="ctr"/>
            <a:endParaRPr lang="en-US" sz="5500" i="1" dirty="0"/>
          </a:p>
          <a:p>
            <a:pPr algn="ctr"/>
            <a:r>
              <a:rPr lang="en-US" sz="5500" i="1" dirty="0" smtClean="0"/>
              <a:t>No! (Egalitarian view)</a:t>
            </a:r>
            <a:endParaRPr lang="en-CA" sz="5500" i="1" dirty="0"/>
          </a:p>
        </p:txBody>
      </p:sp>
    </p:spTree>
    <p:extLst>
      <p:ext uri="{BB962C8B-B14F-4D97-AF65-F5344CB8AC3E}">
        <p14:creationId xmlns:p14="http://schemas.microsoft.com/office/powerpoint/2010/main" val="3509324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75301"/>
            <a:ext cx="9144000" cy="5509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200" b="1" dirty="0"/>
              <a:t>A. Creation</a:t>
            </a:r>
            <a:endParaRPr lang="en-CA" sz="3200" dirty="0"/>
          </a:p>
          <a:p>
            <a:r>
              <a:rPr lang="en-CA" sz="3200" dirty="0" smtClean="0"/>
              <a:t>Both are equally made </a:t>
            </a:r>
            <a:r>
              <a:rPr lang="en-CA" sz="3200" dirty="0"/>
              <a:t>in His image (i.e., ontological equality), and both are given the responsibility to rule over His creation (i.e., functional equality).</a:t>
            </a:r>
          </a:p>
          <a:p>
            <a:r>
              <a:rPr lang="en-CA" sz="3200" b="1" dirty="0"/>
              <a:t>B. Fall</a:t>
            </a:r>
            <a:endParaRPr lang="en-CA" sz="3200" dirty="0"/>
          </a:p>
          <a:p>
            <a:r>
              <a:rPr lang="en-CA" sz="3200" dirty="0"/>
              <a:t>Sin introduced </a:t>
            </a:r>
            <a:r>
              <a:rPr lang="en-CA" sz="3200" dirty="0" smtClean="0"/>
              <a:t>an </a:t>
            </a:r>
            <a:r>
              <a:rPr lang="en-CA" sz="3200" dirty="0"/>
              <a:t>illegitimate hierarchy in the relationship between woman and man. </a:t>
            </a:r>
            <a:endParaRPr lang="en-CA" sz="3200" dirty="0" smtClean="0"/>
          </a:p>
          <a:p>
            <a:r>
              <a:rPr lang="en-CA" sz="3200" b="1" dirty="0" smtClean="0"/>
              <a:t>C</a:t>
            </a:r>
            <a:r>
              <a:rPr lang="en-CA" sz="3200" b="1" dirty="0"/>
              <a:t>. Redemption</a:t>
            </a:r>
            <a:endParaRPr lang="en-CA" sz="3200" dirty="0"/>
          </a:p>
          <a:p>
            <a:r>
              <a:rPr lang="en-CA" sz="3200" dirty="0" smtClean="0"/>
              <a:t>In Christ full </a:t>
            </a:r>
            <a:r>
              <a:rPr lang="en-CA" sz="3200" dirty="0"/>
              <a:t>male/female equality is </a:t>
            </a:r>
            <a:r>
              <a:rPr lang="en-CA" sz="3200" dirty="0" smtClean="0"/>
              <a:t>restored. Dignity </a:t>
            </a:r>
            <a:r>
              <a:rPr lang="en-CA" sz="3200" dirty="0"/>
              <a:t>is given back to women, and servant attitudes are called for in men and women alike</a:t>
            </a:r>
            <a:r>
              <a:rPr lang="en-CA" sz="3200" dirty="0" smtClean="0"/>
              <a:t>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364444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429901"/>
            <a:ext cx="9144000" cy="178510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i="1" dirty="0" smtClean="0"/>
              <a:t>My/Our View: </a:t>
            </a:r>
          </a:p>
          <a:p>
            <a:pPr algn="ctr"/>
            <a:r>
              <a:rPr lang="en-US" sz="5500" i="1" dirty="0" smtClean="0"/>
              <a:t>Egalitarianism</a:t>
            </a:r>
            <a:endParaRPr lang="en-CA" sz="5500" i="1" dirty="0"/>
          </a:p>
        </p:txBody>
      </p:sp>
    </p:spTree>
    <p:extLst>
      <p:ext uri="{BB962C8B-B14F-4D97-AF65-F5344CB8AC3E}">
        <p14:creationId xmlns:p14="http://schemas.microsoft.com/office/powerpoint/2010/main" val="3260284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712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429901"/>
            <a:ext cx="9144000" cy="178510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i="1" dirty="0" smtClean="0"/>
              <a:t>My encouragement before, during, and after marriage.</a:t>
            </a:r>
            <a:endParaRPr lang="en-CA" sz="5500" i="1" dirty="0"/>
          </a:p>
        </p:txBody>
      </p:sp>
    </p:spTree>
    <p:extLst>
      <p:ext uri="{BB962C8B-B14F-4D97-AF65-F5344CB8AC3E}">
        <p14:creationId xmlns:p14="http://schemas.microsoft.com/office/powerpoint/2010/main" val="40745719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36719"/>
            <a:ext cx="9144000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Grapple with the texts.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Examine your scripts.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Evaluate your SHAPEs.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Focus on mutual submission.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Agree on a vision </a:t>
            </a:r>
            <a:r>
              <a:rPr lang="en-CA" sz="3200" dirty="0" smtClean="0"/>
              <a:t>– you have freedom </a:t>
            </a:r>
            <a:r>
              <a:rPr lang="en-CA" sz="3200" dirty="0"/>
              <a:t>in </a:t>
            </a:r>
            <a:r>
              <a:rPr lang="en-CA" sz="3200" dirty="0" smtClean="0"/>
              <a:t>Christ</a:t>
            </a:r>
            <a:r>
              <a:rPr lang="en-CA" sz="3200" dirty="0"/>
              <a:t>!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72478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oom and bride hold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330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364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/>
              <a:t>19</a:t>
            </a:r>
            <a:r>
              <a:rPr lang="en-CA" sz="3600" dirty="0"/>
              <a:t> </a:t>
            </a:r>
            <a:r>
              <a:rPr lang="en-US" sz="3600" dirty="0"/>
              <a:t>Speak to one another with psalms, hymns and spiritual songs. Sing and make music in your heart to the Lord, </a:t>
            </a:r>
            <a:r>
              <a:rPr lang="en-CA" sz="3600" baseline="30000" dirty="0"/>
              <a:t>20</a:t>
            </a:r>
            <a:r>
              <a:rPr lang="en-CA" sz="3600" dirty="0"/>
              <a:t> </a:t>
            </a:r>
            <a:r>
              <a:rPr lang="en-US" sz="3600" dirty="0"/>
              <a:t>always giving thanks to God the Father for everything, in the name of our Lord Jesus Christ. </a:t>
            </a:r>
            <a:r>
              <a:rPr lang="en-CA" sz="3600" baseline="30000" dirty="0"/>
              <a:t>21</a:t>
            </a:r>
            <a:r>
              <a:rPr lang="en-CA" sz="3600" dirty="0"/>
              <a:t> </a:t>
            </a:r>
            <a:r>
              <a:rPr lang="en-US" sz="3600" dirty="0"/>
              <a:t>Submit to one another out of reverence for Christ. </a:t>
            </a:r>
            <a:r>
              <a:rPr lang="en-CA" sz="3600" baseline="30000" dirty="0"/>
              <a:t>22</a:t>
            </a:r>
            <a:r>
              <a:rPr lang="en-CA" sz="3600" dirty="0"/>
              <a:t> </a:t>
            </a:r>
            <a:r>
              <a:rPr lang="en-US" sz="3600" dirty="0"/>
              <a:t>Wives, submit to your husbands as to the Lord.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88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/>
              <a:t>23</a:t>
            </a:r>
            <a:r>
              <a:rPr lang="en-CA" sz="3600" dirty="0"/>
              <a:t> </a:t>
            </a:r>
            <a:r>
              <a:rPr lang="en-US" sz="3600" dirty="0"/>
              <a:t>For the husband is the head of the wife as Christ is the head of the church, his body, of which he is the Savior. </a:t>
            </a:r>
            <a:r>
              <a:rPr lang="en-CA" sz="3600" baseline="30000" dirty="0"/>
              <a:t>24</a:t>
            </a:r>
            <a:r>
              <a:rPr lang="en-CA" sz="3600" dirty="0"/>
              <a:t> </a:t>
            </a:r>
            <a:r>
              <a:rPr lang="en-US" sz="3600" dirty="0"/>
              <a:t>Now as the church submits to Christ, so also wives should submit to their husbands in everything. </a:t>
            </a:r>
            <a:r>
              <a:rPr lang="en-CA" sz="3600" baseline="30000" dirty="0"/>
              <a:t>25</a:t>
            </a:r>
            <a:r>
              <a:rPr lang="en-CA" sz="3600" dirty="0"/>
              <a:t> </a:t>
            </a:r>
            <a:r>
              <a:rPr lang="en-US" sz="3600" dirty="0"/>
              <a:t>Husbands, love your wives, just as Christ loved the church and gave himself up for </a:t>
            </a:r>
            <a:r>
              <a:rPr lang="en-US" sz="3600" dirty="0" smtClean="0"/>
              <a:t>her </a:t>
            </a:r>
            <a:r>
              <a:rPr lang="en-CA" sz="3600" baseline="30000" dirty="0" smtClean="0"/>
              <a:t>26</a:t>
            </a:r>
            <a:r>
              <a:rPr lang="en-CA" sz="3600" dirty="0" smtClean="0"/>
              <a:t> </a:t>
            </a:r>
            <a:r>
              <a:rPr lang="en-US" sz="3600" dirty="0" smtClean="0"/>
              <a:t>to make her holy,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988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cleansing her by the washing with water through the word, </a:t>
            </a:r>
            <a:r>
              <a:rPr lang="en-CA" sz="3600" baseline="30000" dirty="0"/>
              <a:t>27</a:t>
            </a:r>
            <a:r>
              <a:rPr lang="en-CA" sz="3600" dirty="0"/>
              <a:t> </a:t>
            </a:r>
            <a:r>
              <a:rPr lang="en-US" sz="3600" dirty="0"/>
              <a:t>and to present her to himself as a radiant church, without stain or wrinkle or any other blemish, but holy and blameless. </a:t>
            </a:r>
            <a:r>
              <a:rPr lang="en-CA" sz="3600" baseline="30000" dirty="0"/>
              <a:t>28</a:t>
            </a:r>
            <a:r>
              <a:rPr lang="en-CA" sz="3600" dirty="0"/>
              <a:t> </a:t>
            </a:r>
            <a:r>
              <a:rPr lang="en-US" sz="3600" dirty="0"/>
              <a:t>In this same way, husbands ought to love their wives as their own bodies. He who loves his wife loves himself.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5919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/>
              <a:t>29</a:t>
            </a:r>
            <a:r>
              <a:rPr lang="en-CA" sz="3600" dirty="0"/>
              <a:t> </a:t>
            </a:r>
            <a:r>
              <a:rPr lang="en-US" sz="3600" dirty="0"/>
              <a:t>After all, no one ever hated his own body, but he feeds and cares for it, just as Christ does the church— </a:t>
            </a:r>
            <a:r>
              <a:rPr lang="en-CA" sz="3600" baseline="30000" dirty="0"/>
              <a:t>30</a:t>
            </a:r>
            <a:r>
              <a:rPr lang="en-CA" sz="3600" dirty="0"/>
              <a:t> </a:t>
            </a:r>
            <a:r>
              <a:rPr lang="en-US" sz="3600" dirty="0"/>
              <a:t>for we are members of his body. </a:t>
            </a:r>
            <a:r>
              <a:rPr lang="en-CA" sz="3600" baseline="30000" dirty="0"/>
              <a:t>31</a:t>
            </a:r>
            <a:r>
              <a:rPr lang="en-CA" sz="3600" dirty="0"/>
              <a:t> </a:t>
            </a:r>
            <a:r>
              <a:rPr lang="en-US" sz="3600" dirty="0"/>
              <a:t>“For this reason a man will leave his father and mother and be united to his wife, and the two will become one flesh.” </a:t>
            </a:r>
            <a:r>
              <a:rPr lang="en-CA" sz="3600" baseline="30000" dirty="0"/>
              <a:t>32</a:t>
            </a:r>
            <a:r>
              <a:rPr lang="en-CA" sz="3600" dirty="0"/>
              <a:t> </a:t>
            </a:r>
            <a:r>
              <a:rPr lang="en-US" sz="3600" dirty="0"/>
              <a:t>This is a profound mystery—but I am talking about Christ and </a:t>
            </a:r>
            <a:r>
              <a:rPr lang="en-US" sz="3600" dirty="0" smtClean="0"/>
              <a:t>the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4820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the church. </a:t>
            </a:r>
            <a:r>
              <a:rPr lang="en-CA" sz="3600" baseline="30000" dirty="0"/>
              <a:t>33</a:t>
            </a:r>
            <a:r>
              <a:rPr lang="en-CA" sz="3600" dirty="0"/>
              <a:t> </a:t>
            </a:r>
            <a:r>
              <a:rPr lang="en-US" sz="3600" dirty="0"/>
              <a:t>However, each one of you also must love his wife as he loves himself, and the wife must respect her husband. </a:t>
            </a:r>
            <a:r>
              <a:rPr lang="en-CA" sz="3600" baseline="30000" dirty="0"/>
              <a:t>1</a:t>
            </a:r>
            <a:r>
              <a:rPr lang="en-CA" sz="3600" dirty="0"/>
              <a:t> </a:t>
            </a:r>
            <a:r>
              <a:rPr lang="en-US" sz="3600" dirty="0"/>
              <a:t>Children, obey your parents in the Lord, for this is right. </a:t>
            </a:r>
            <a:r>
              <a:rPr lang="en-CA" sz="3600" baseline="30000" dirty="0"/>
              <a:t>2</a:t>
            </a:r>
            <a:r>
              <a:rPr lang="en-CA" sz="3600" dirty="0"/>
              <a:t> </a:t>
            </a:r>
            <a:r>
              <a:rPr lang="en-US" sz="3600" dirty="0"/>
              <a:t>“Honor your father and mother”—which is the first commandment with a promise— </a:t>
            </a:r>
            <a:r>
              <a:rPr lang="en-CA" sz="3600" baseline="30000" dirty="0"/>
              <a:t>3</a:t>
            </a:r>
            <a:r>
              <a:rPr lang="en-CA" sz="3600" dirty="0"/>
              <a:t> </a:t>
            </a:r>
            <a:r>
              <a:rPr lang="en-US" sz="3600" dirty="0"/>
              <a:t>“that it may go well with you and that you may </a:t>
            </a:r>
            <a:r>
              <a:rPr lang="en-US" sz="3600" dirty="0" smtClean="0"/>
              <a:t>enjoy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16651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long life on the earth.” </a:t>
            </a:r>
            <a:r>
              <a:rPr lang="en-CA" sz="3600" baseline="30000" dirty="0"/>
              <a:t>4</a:t>
            </a:r>
            <a:r>
              <a:rPr lang="en-CA" sz="3600" dirty="0"/>
              <a:t> </a:t>
            </a:r>
            <a:r>
              <a:rPr lang="en-US" sz="3600" dirty="0"/>
              <a:t>Fathers, do not exasperate your children; instead, bring them up in the training and instruction of the Lord. </a:t>
            </a:r>
            <a:r>
              <a:rPr lang="en-CA" sz="3600" baseline="30000" dirty="0"/>
              <a:t>5</a:t>
            </a:r>
            <a:r>
              <a:rPr lang="en-CA" sz="3600" dirty="0"/>
              <a:t> </a:t>
            </a:r>
            <a:r>
              <a:rPr lang="en-US" sz="3600" dirty="0"/>
              <a:t>Slaves, obey your earthly masters with respect and fear, and with sincerity of heart, just as you would obey Christ. </a:t>
            </a:r>
            <a:r>
              <a:rPr lang="en-CA" sz="3600" baseline="30000" dirty="0"/>
              <a:t>6</a:t>
            </a:r>
            <a:r>
              <a:rPr lang="en-CA" sz="3600" dirty="0"/>
              <a:t> </a:t>
            </a:r>
            <a:r>
              <a:rPr lang="en-US" sz="3600" dirty="0"/>
              <a:t>Obey them not only to win their favor when their eye is on you</a:t>
            </a:r>
            <a:r>
              <a:rPr lang="en-US" sz="3600" dirty="0" smtClean="0"/>
              <a:t>, but like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012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890744"/>
            <a:ext cx="9144000" cy="507831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of Christ, doing the will of God from your heart. </a:t>
            </a:r>
            <a:r>
              <a:rPr lang="en-CA" sz="3600" baseline="30000" dirty="0"/>
              <a:t>7</a:t>
            </a:r>
            <a:r>
              <a:rPr lang="en-CA" sz="3600" dirty="0"/>
              <a:t> </a:t>
            </a:r>
            <a:r>
              <a:rPr lang="en-US" sz="3600" dirty="0"/>
              <a:t>Serve wholeheartedly, as if you were serving the Lord, not men, </a:t>
            </a:r>
            <a:r>
              <a:rPr lang="en-CA" sz="3600" baseline="30000" dirty="0"/>
              <a:t>8</a:t>
            </a:r>
            <a:r>
              <a:rPr lang="en-CA" sz="3600" dirty="0"/>
              <a:t> </a:t>
            </a:r>
            <a:r>
              <a:rPr lang="en-US" sz="3600" dirty="0"/>
              <a:t>because you know that the Lord will reward everyone for whatever good he does, whether he is slave or free. </a:t>
            </a:r>
            <a:r>
              <a:rPr lang="en-CA" sz="3600" baseline="30000" dirty="0"/>
              <a:t>9</a:t>
            </a:r>
            <a:r>
              <a:rPr lang="en-CA" sz="3600" dirty="0"/>
              <a:t> </a:t>
            </a:r>
            <a:r>
              <a:rPr lang="en-US" sz="3600" dirty="0"/>
              <a:t>And masters, treat your slaves in the same way. Do not threaten them, since you know that he who </a:t>
            </a:r>
            <a:r>
              <a:rPr lang="en-US" sz="3600" dirty="0" smtClean="0"/>
              <a:t>is both their Master and yours is in heaven, and there is no favoritism with him.</a:t>
            </a:r>
            <a:r>
              <a:rPr lang="en-CA" sz="3600" dirty="0" smtClean="0"/>
              <a:t>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9232681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12690</TotalTime>
  <Words>1088</Words>
  <Application>Microsoft Office PowerPoint</Application>
  <PresentationFormat>On-screen Show (4:3)</PresentationFormat>
  <Paragraphs>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ADAM.CG PRO</vt:lpstr>
      <vt:lpstr>Arial</vt:lpstr>
      <vt:lpstr>Calibri</vt:lpstr>
      <vt:lpstr>Calibri Light</vt:lpstr>
      <vt:lpstr>Ink Free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213</cp:revision>
  <dcterms:created xsi:type="dcterms:W3CDTF">2018-06-23T17:02:27Z</dcterms:created>
  <dcterms:modified xsi:type="dcterms:W3CDTF">2019-02-24T05:18:06Z</dcterms:modified>
</cp:coreProperties>
</file>