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9" r:id="rId5"/>
    <p:sldId id="274" r:id="rId6"/>
    <p:sldId id="280" r:id="rId7"/>
    <p:sldId id="292" r:id="rId8"/>
    <p:sldId id="281" r:id="rId9"/>
    <p:sldId id="303" r:id="rId10"/>
    <p:sldId id="306" r:id="rId11"/>
    <p:sldId id="307" r:id="rId12"/>
    <p:sldId id="299" r:id="rId13"/>
    <p:sldId id="302" r:id="rId14"/>
    <p:sldId id="304" r:id="rId15"/>
    <p:sldId id="30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1956" y="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55B8B-58BE-46A6-B6D7-5DFC3EE5F4CC}" type="datetimeFigureOut">
              <a:rPr lang="en-CA" smtClean="0"/>
              <a:t>2017-01-21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90CEE-6F71-4086-9237-2EA7EB86168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86967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55B8B-58BE-46A6-B6D7-5DFC3EE5F4CC}" type="datetimeFigureOut">
              <a:rPr lang="en-CA" smtClean="0"/>
              <a:t>2017-01-21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90CEE-6F71-4086-9237-2EA7EB86168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75626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55B8B-58BE-46A6-B6D7-5DFC3EE5F4CC}" type="datetimeFigureOut">
              <a:rPr lang="en-CA" smtClean="0"/>
              <a:t>2017-01-21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90CEE-6F71-4086-9237-2EA7EB86168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01778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55B8B-58BE-46A6-B6D7-5DFC3EE5F4CC}" type="datetimeFigureOut">
              <a:rPr lang="en-CA" smtClean="0"/>
              <a:t>2017-01-21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90CEE-6F71-4086-9237-2EA7EB86168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65021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55B8B-58BE-46A6-B6D7-5DFC3EE5F4CC}" type="datetimeFigureOut">
              <a:rPr lang="en-CA" smtClean="0"/>
              <a:t>2017-01-21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90CEE-6F71-4086-9237-2EA7EB86168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2351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55B8B-58BE-46A6-B6D7-5DFC3EE5F4CC}" type="datetimeFigureOut">
              <a:rPr lang="en-CA" smtClean="0"/>
              <a:t>2017-01-21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90CEE-6F71-4086-9237-2EA7EB86168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23382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55B8B-58BE-46A6-B6D7-5DFC3EE5F4CC}" type="datetimeFigureOut">
              <a:rPr lang="en-CA" smtClean="0"/>
              <a:t>2017-01-21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90CEE-6F71-4086-9237-2EA7EB86168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06850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55B8B-58BE-46A6-B6D7-5DFC3EE5F4CC}" type="datetimeFigureOut">
              <a:rPr lang="en-CA" smtClean="0"/>
              <a:t>2017-01-21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90CEE-6F71-4086-9237-2EA7EB86168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42058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55B8B-58BE-46A6-B6D7-5DFC3EE5F4CC}" type="datetimeFigureOut">
              <a:rPr lang="en-CA" smtClean="0"/>
              <a:t>2017-01-21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90CEE-6F71-4086-9237-2EA7EB86168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90279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55B8B-58BE-46A6-B6D7-5DFC3EE5F4CC}" type="datetimeFigureOut">
              <a:rPr lang="en-CA" smtClean="0"/>
              <a:t>2017-01-21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90CEE-6F71-4086-9237-2EA7EB86168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5316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55B8B-58BE-46A6-B6D7-5DFC3EE5F4CC}" type="datetimeFigureOut">
              <a:rPr lang="en-CA" smtClean="0"/>
              <a:t>2017-01-21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90CEE-6F71-4086-9237-2EA7EB86168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77601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55B8B-58BE-46A6-B6D7-5DFC3EE5F4CC}" type="datetimeFigureOut">
              <a:rPr lang="en-CA" smtClean="0"/>
              <a:t>2017-01-21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90CEE-6F71-4086-9237-2EA7EB86168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56410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5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8715"/>
            <a:ext cx="9144000" cy="610057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843677"/>
            <a:ext cx="9144000" cy="5170646"/>
          </a:xfrm>
          <a:prstGeom prst="rect">
            <a:avLst/>
          </a:prstGeom>
          <a:solidFill>
            <a:schemeClr val="tx1">
              <a:lumMod val="85000"/>
              <a:lumOff val="15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chemeClr val="bg1"/>
                </a:solidFill>
                <a:latin typeface="Bell MT" panose="02020503060305020303" pitchFamily="18" charset="0"/>
              </a:rPr>
              <a:t>1 Corinthians 9:24–27 (NIV) </a:t>
            </a:r>
            <a:endParaRPr lang="en-CA" sz="3000" dirty="0">
              <a:solidFill>
                <a:schemeClr val="bg1"/>
              </a:solidFill>
              <a:latin typeface="Bell MT" panose="02020503060305020303" pitchFamily="18" charset="0"/>
            </a:endParaRPr>
          </a:p>
          <a:p>
            <a:r>
              <a:rPr lang="en-US" sz="3000" baseline="30000" dirty="0">
                <a:solidFill>
                  <a:schemeClr val="bg1"/>
                </a:solidFill>
                <a:latin typeface="Bell MT" panose="02020503060305020303" pitchFamily="18" charset="0"/>
              </a:rPr>
              <a:t>24</a:t>
            </a:r>
            <a:r>
              <a:rPr lang="en-US" sz="3000" dirty="0">
                <a:solidFill>
                  <a:schemeClr val="bg1"/>
                </a:solidFill>
                <a:latin typeface="Bell MT" panose="02020503060305020303" pitchFamily="18" charset="0"/>
              </a:rPr>
              <a:t> Do you not know that in a race all the runners run, but only one gets the prize? Run in such a way as to get the prize. </a:t>
            </a:r>
            <a:r>
              <a:rPr lang="en-US" sz="3000" baseline="30000" dirty="0">
                <a:solidFill>
                  <a:schemeClr val="bg1"/>
                </a:solidFill>
                <a:latin typeface="Bell MT" panose="02020503060305020303" pitchFamily="18" charset="0"/>
              </a:rPr>
              <a:t>25</a:t>
            </a:r>
            <a:r>
              <a:rPr lang="en-US" sz="3000" dirty="0">
                <a:solidFill>
                  <a:schemeClr val="bg1"/>
                </a:solidFill>
                <a:latin typeface="Bell MT" panose="02020503060305020303" pitchFamily="18" charset="0"/>
              </a:rPr>
              <a:t> Everyone who competes in the games goes into strict training. They do it to get a crown that will not last, but we do it to get a crown that will last forever. </a:t>
            </a:r>
            <a:r>
              <a:rPr lang="en-US" sz="3000" baseline="30000" dirty="0">
                <a:solidFill>
                  <a:schemeClr val="bg1"/>
                </a:solidFill>
                <a:latin typeface="Bell MT" panose="02020503060305020303" pitchFamily="18" charset="0"/>
              </a:rPr>
              <a:t>26</a:t>
            </a:r>
            <a:r>
              <a:rPr lang="en-US" sz="3000" dirty="0">
                <a:solidFill>
                  <a:schemeClr val="bg1"/>
                </a:solidFill>
                <a:latin typeface="Bell MT" panose="02020503060305020303" pitchFamily="18" charset="0"/>
              </a:rPr>
              <a:t> Therefore I do not run like someone running aimlessly; I do not fight like a boxer beating the air. </a:t>
            </a:r>
            <a:r>
              <a:rPr lang="en-US" sz="3000" baseline="30000" dirty="0">
                <a:solidFill>
                  <a:schemeClr val="bg1"/>
                </a:solidFill>
                <a:latin typeface="Bell MT" panose="02020503060305020303" pitchFamily="18" charset="0"/>
              </a:rPr>
              <a:t>27</a:t>
            </a:r>
            <a:r>
              <a:rPr lang="en-US" sz="3000" dirty="0">
                <a:solidFill>
                  <a:schemeClr val="bg1"/>
                </a:solidFill>
                <a:latin typeface="Bell MT" panose="02020503060305020303" pitchFamily="18" charset="0"/>
              </a:rPr>
              <a:t> No, I strike a blow to my body and make it my slave so that after I have preached to others, I myself will not be disqualified for the prize. </a:t>
            </a:r>
            <a:endParaRPr lang="en-CA" sz="3000" dirty="0">
              <a:solidFill>
                <a:schemeClr val="bg1"/>
              </a:solidFill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948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8715"/>
            <a:ext cx="9144000" cy="610057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-4929" y="2492896"/>
            <a:ext cx="9144000" cy="1477328"/>
          </a:xfrm>
          <a:prstGeom prst="rect">
            <a:avLst/>
          </a:prstGeom>
          <a:solidFill>
            <a:schemeClr val="tx1">
              <a:lumMod val="85000"/>
              <a:lumOff val="15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500" b="1" dirty="0">
                <a:solidFill>
                  <a:schemeClr val="bg1"/>
                </a:solidFill>
                <a:latin typeface="Bell MT" panose="02020503060305020303" pitchFamily="18" charset="0"/>
              </a:rPr>
              <a:t>1 Timothy 4:7 </a:t>
            </a:r>
            <a:endParaRPr lang="en-US" sz="4500" b="1" dirty="0" smtClean="0">
              <a:solidFill>
                <a:schemeClr val="bg1"/>
              </a:solidFill>
              <a:latin typeface="Bell MT" panose="02020503060305020303" pitchFamily="18" charset="0"/>
            </a:endParaRPr>
          </a:p>
          <a:p>
            <a:pPr algn="ctr"/>
            <a:r>
              <a:rPr lang="en-US" sz="4500" b="1" dirty="0" smtClean="0">
                <a:solidFill>
                  <a:schemeClr val="bg1"/>
                </a:solidFill>
                <a:latin typeface="Bell MT" panose="02020503060305020303" pitchFamily="18" charset="0"/>
              </a:rPr>
              <a:t>“</a:t>
            </a:r>
            <a:r>
              <a:rPr lang="en-US" sz="4500" b="1" dirty="0">
                <a:solidFill>
                  <a:schemeClr val="bg1"/>
                </a:solidFill>
                <a:latin typeface="Bell MT" panose="02020503060305020303" pitchFamily="18" charset="0"/>
              </a:rPr>
              <a:t>Train yourself to be godly</a:t>
            </a:r>
            <a:r>
              <a:rPr lang="en-US" sz="4500" b="1" dirty="0" smtClean="0">
                <a:solidFill>
                  <a:schemeClr val="bg1"/>
                </a:solidFill>
                <a:latin typeface="Bell MT" panose="02020503060305020303" pitchFamily="18" charset="0"/>
              </a:rPr>
              <a:t>.”</a:t>
            </a:r>
            <a:endParaRPr lang="en-CA" sz="4500" dirty="0">
              <a:solidFill>
                <a:schemeClr val="bg1"/>
              </a:solidFill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691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8715"/>
            <a:ext cx="9144000" cy="61005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92896"/>
            <a:ext cx="9144000" cy="1507604"/>
          </a:xfrm>
          <a:solidFill>
            <a:schemeClr val="tx1">
              <a:lumMod val="85000"/>
              <a:lumOff val="15000"/>
              <a:alpha val="75000"/>
            </a:schemeClr>
          </a:solidFill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4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iven" pitchFamily="18" charset="0"/>
              </a:rPr>
              <a:t>How to Train: </a:t>
            </a:r>
            <a:br>
              <a:rPr lang="en-CA" sz="4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iven" pitchFamily="18" charset="0"/>
              </a:rPr>
            </a:br>
            <a:r>
              <a:rPr lang="en-CA" sz="4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iven" pitchFamily="18" charset="0"/>
              </a:rPr>
              <a:t>heart, soul, mind, strength</a:t>
            </a:r>
            <a:endParaRPr lang="en-CA" sz="4500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ive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50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8715"/>
            <a:ext cx="9144000" cy="61005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2" y="2739008"/>
            <a:ext cx="9144000" cy="1379984"/>
          </a:xfrm>
          <a:solidFill>
            <a:schemeClr val="tx1">
              <a:lumMod val="85000"/>
              <a:lumOff val="15000"/>
              <a:alpha val="75000"/>
            </a:schemeClr>
          </a:solidFill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iven" pitchFamily="18" charset="0"/>
              </a:rPr>
              <a:t>How can we support teens in their spiritual journey?</a:t>
            </a:r>
            <a:endParaRPr lang="en-CA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ive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466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8715"/>
            <a:ext cx="9144000" cy="610057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1196752"/>
            <a:ext cx="9144000" cy="3939540"/>
          </a:xfrm>
          <a:prstGeom prst="rect">
            <a:avLst/>
          </a:prstGeom>
          <a:solidFill>
            <a:schemeClr val="tx1">
              <a:lumMod val="85000"/>
              <a:lumOff val="15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pPr marL="914400" indent="-914400">
              <a:buFont typeface="+mj-lt"/>
              <a:buAutoNum type="arabicPeriod"/>
            </a:pPr>
            <a:r>
              <a:rPr lang="en-CA" sz="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Affirm and celebrate them</a:t>
            </a:r>
            <a:endParaRPr lang="en-CA" sz="5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CA" sz="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Listen and c</a:t>
            </a:r>
            <a:r>
              <a:rPr lang="en-CA" sz="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ultivate </a:t>
            </a:r>
            <a:r>
              <a:rPr lang="en-CA" sz="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empathy</a:t>
            </a:r>
          </a:p>
          <a:p>
            <a:pPr marL="914400" indent="-914400">
              <a:buFont typeface="+mj-lt"/>
              <a:buAutoNum type="arabicPeriod"/>
            </a:pPr>
            <a:r>
              <a:rPr lang="en-CA" sz="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Pray for them</a:t>
            </a:r>
            <a:endParaRPr lang="en-CA" sz="5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CA" sz="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Help nurture their passions</a:t>
            </a:r>
            <a:endParaRPr lang="en-CA" sz="5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CA" sz="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Show them “The Way”</a:t>
            </a:r>
            <a:endParaRPr lang="en-CA" sz="5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157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224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8715"/>
            <a:ext cx="9144000" cy="610057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-36512" y="2536448"/>
            <a:ext cx="9144000" cy="1785104"/>
          </a:xfrm>
          <a:prstGeom prst="rect">
            <a:avLst/>
          </a:prstGeom>
          <a:solidFill>
            <a:schemeClr val="tx1">
              <a:lumMod val="85000"/>
              <a:lumOff val="15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CA" sz="5500" dirty="0" smtClean="0">
                <a:solidFill>
                  <a:schemeClr val="bg1"/>
                </a:solidFill>
                <a:latin typeface="Bell MT" panose="02020503060305020303" pitchFamily="18" charset="0"/>
              </a:rPr>
              <a:t>A Snapshot of Life </a:t>
            </a:r>
          </a:p>
          <a:p>
            <a:pPr algn="ctr"/>
            <a:r>
              <a:rPr lang="en-CA" sz="5500" dirty="0" smtClean="0">
                <a:solidFill>
                  <a:schemeClr val="bg1"/>
                </a:solidFill>
                <a:latin typeface="Bell MT" panose="02020503060305020303" pitchFamily="18" charset="0"/>
              </a:rPr>
              <a:t>in the Teens</a:t>
            </a:r>
            <a:endParaRPr lang="en-CA" sz="5500" dirty="0">
              <a:solidFill>
                <a:schemeClr val="bg1"/>
              </a:solidFill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699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8715"/>
            <a:ext cx="9144000" cy="610057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-32618" y="2690336"/>
            <a:ext cx="9176618" cy="1477328"/>
          </a:xfrm>
          <a:prstGeom prst="rect">
            <a:avLst/>
          </a:prstGeom>
          <a:solidFill>
            <a:schemeClr val="tx1">
              <a:lumMod val="85000"/>
              <a:lumOff val="15000"/>
              <a:alpha val="76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CA" sz="4500" dirty="0" smtClean="0">
                <a:solidFill>
                  <a:schemeClr val="bg1"/>
                </a:solidFill>
                <a:latin typeface="Bell MT" panose="02020503060305020303" pitchFamily="18" charset="0"/>
              </a:rPr>
              <a:t>What’s Happening?</a:t>
            </a:r>
          </a:p>
          <a:p>
            <a:pPr algn="ctr"/>
            <a:r>
              <a:rPr lang="en-CA" sz="4500" dirty="0" smtClean="0">
                <a:solidFill>
                  <a:schemeClr val="bg1"/>
                </a:solidFill>
                <a:latin typeface="Bell MT" panose="02020503060305020303" pitchFamily="18" charset="0"/>
              </a:rPr>
              <a:t>(Big Picture)</a:t>
            </a:r>
            <a:endParaRPr lang="en-CA" sz="4500" dirty="0">
              <a:solidFill>
                <a:schemeClr val="bg1"/>
              </a:solidFill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874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8715"/>
            <a:ext cx="9144000" cy="610057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1700808"/>
            <a:ext cx="9144000" cy="4247317"/>
          </a:xfrm>
          <a:prstGeom prst="rect">
            <a:avLst/>
          </a:prstGeom>
          <a:solidFill>
            <a:schemeClr val="tx1">
              <a:lumMod val="85000"/>
              <a:lumOff val="15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CA" sz="5500" dirty="0" smtClean="0">
                <a:solidFill>
                  <a:schemeClr val="bg1"/>
                </a:solidFill>
                <a:latin typeface="Bell MT" panose="02020503060305020303" pitchFamily="18" charset="0"/>
              </a:rPr>
              <a:t>Identity Formation</a:t>
            </a:r>
          </a:p>
          <a:p>
            <a:pPr algn="ctr"/>
            <a:endParaRPr lang="en-CA" sz="4300" dirty="0">
              <a:solidFill>
                <a:schemeClr val="bg1"/>
              </a:solidFill>
              <a:latin typeface="Bell MT" panose="02020503060305020303" pitchFamily="18" charset="0"/>
            </a:endParaRPr>
          </a:p>
          <a:p>
            <a:pPr algn="ctr"/>
            <a:r>
              <a:rPr lang="en-CA" sz="4300" i="1" dirty="0" smtClean="0">
                <a:solidFill>
                  <a:schemeClr val="bg1"/>
                </a:solidFill>
                <a:latin typeface="Bell MT" panose="02020503060305020303" pitchFamily="18" charset="0"/>
              </a:rPr>
              <a:t>Who am I?</a:t>
            </a:r>
          </a:p>
          <a:p>
            <a:pPr algn="ctr"/>
            <a:r>
              <a:rPr lang="en-CA" sz="4300" i="1" dirty="0" smtClean="0">
                <a:solidFill>
                  <a:schemeClr val="bg1"/>
                </a:solidFill>
                <a:latin typeface="Bell MT" panose="02020503060305020303" pitchFamily="18" charset="0"/>
              </a:rPr>
              <a:t>Where am I?</a:t>
            </a:r>
          </a:p>
          <a:p>
            <a:pPr algn="ctr"/>
            <a:r>
              <a:rPr lang="en-CA" sz="4300" i="1" dirty="0" smtClean="0">
                <a:solidFill>
                  <a:schemeClr val="bg1"/>
                </a:solidFill>
                <a:latin typeface="Bell MT" panose="02020503060305020303" pitchFamily="18" charset="0"/>
              </a:rPr>
              <a:t>What’s the problem?</a:t>
            </a:r>
          </a:p>
          <a:p>
            <a:pPr algn="ctr"/>
            <a:r>
              <a:rPr lang="en-CA" sz="4300" i="1" dirty="0" smtClean="0">
                <a:solidFill>
                  <a:schemeClr val="bg1"/>
                </a:solidFill>
                <a:latin typeface="Bell MT" panose="02020503060305020303" pitchFamily="18" charset="0"/>
              </a:rPr>
              <a:t>What’s the solution?</a:t>
            </a:r>
            <a:endParaRPr lang="en-CA" sz="4300" i="1" dirty="0">
              <a:solidFill>
                <a:schemeClr val="bg1"/>
              </a:solidFill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706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8715"/>
            <a:ext cx="9144000" cy="610057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5" y="2690336"/>
            <a:ext cx="9144000" cy="1477328"/>
          </a:xfrm>
          <a:prstGeom prst="rect">
            <a:avLst/>
          </a:prstGeom>
          <a:solidFill>
            <a:schemeClr val="tx1">
              <a:lumMod val="85000"/>
              <a:lumOff val="15000"/>
              <a:alpha val="76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CA" sz="4500" dirty="0" smtClean="0">
                <a:solidFill>
                  <a:schemeClr val="bg1"/>
                </a:solidFill>
                <a:latin typeface="Bell MT" panose="02020503060305020303" pitchFamily="18" charset="0"/>
              </a:rPr>
              <a:t>What’s Happening?</a:t>
            </a:r>
          </a:p>
          <a:p>
            <a:pPr algn="ctr"/>
            <a:r>
              <a:rPr lang="en-CA" sz="4500" dirty="0" smtClean="0">
                <a:solidFill>
                  <a:schemeClr val="bg1"/>
                </a:solidFill>
                <a:latin typeface="Bell MT" panose="02020503060305020303" pitchFamily="18" charset="0"/>
              </a:rPr>
              <a:t>(Ground Level)</a:t>
            </a:r>
            <a:endParaRPr lang="en-CA" sz="4500" dirty="0">
              <a:solidFill>
                <a:schemeClr val="bg1"/>
              </a:solidFill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923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8715"/>
            <a:ext cx="9144000" cy="610057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2998113"/>
            <a:ext cx="9144000" cy="861774"/>
          </a:xfrm>
          <a:prstGeom prst="rect">
            <a:avLst/>
          </a:prstGeom>
          <a:solidFill>
            <a:schemeClr val="tx1">
              <a:lumMod val="85000"/>
              <a:lumOff val="15000"/>
              <a:alpha val="73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CA" sz="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The Bible and Teens</a:t>
            </a:r>
            <a:endParaRPr lang="en-CA" sz="5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066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8715"/>
            <a:ext cx="9144000" cy="610057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-9872" y="688241"/>
            <a:ext cx="9144000" cy="1477328"/>
          </a:xfrm>
          <a:prstGeom prst="rect">
            <a:avLst/>
          </a:prstGeom>
          <a:solidFill>
            <a:schemeClr val="tx1">
              <a:alpha val="76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CA" sz="4500" dirty="0" smtClean="0">
                <a:solidFill>
                  <a:schemeClr val="bg1"/>
                </a:solidFill>
                <a:latin typeface="Bell MT" panose="02020503060305020303" pitchFamily="18" charset="0"/>
              </a:rPr>
              <a:t>Jesus and the </a:t>
            </a:r>
          </a:p>
          <a:p>
            <a:pPr algn="ctr"/>
            <a:r>
              <a:rPr lang="en-CA" sz="4500" dirty="0" smtClean="0">
                <a:solidFill>
                  <a:schemeClr val="bg1"/>
                </a:solidFill>
                <a:latin typeface="Bell MT" panose="02020503060305020303" pitchFamily="18" charset="0"/>
              </a:rPr>
              <a:t>12 (teenage) disciples</a:t>
            </a:r>
            <a:endParaRPr lang="en-CA" sz="4500" dirty="0">
              <a:solidFill>
                <a:schemeClr val="bg1"/>
              </a:solidFill>
              <a:latin typeface="Bell MT" panose="02020503060305020303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559" y="2265116"/>
            <a:ext cx="7314882" cy="4114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372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8715"/>
            <a:ext cx="9144000" cy="610057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2613392"/>
            <a:ext cx="9144000" cy="861774"/>
          </a:xfrm>
          <a:prstGeom prst="rect">
            <a:avLst/>
          </a:prstGeom>
          <a:solidFill>
            <a:schemeClr val="tx1">
              <a:lumMod val="85000"/>
              <a:lumOff val="15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CA" sz="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Counsel to Teens</a:t>
            </a:r>
            <a:endParaRPr lang="en-CA" sz="5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712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8715"/>
            <a:ext cx="9144000" cy="610057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1459230"/>
            <a:ext cx="9144000" cy="3939540"/>
          </a:xfrm>
          <a:prstGeom prst="rect">
            <a:avLst/>
          </a:prstGeom>
          <a:solidFill>
            <a:schemeClr val="tx1">
              <a:lumMod val="85000"/>
              <a:lumOff val="15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pPr marL="914400" indent="-914400">
              <a:buFont typeface="+mj-lt"/>
              <a:buAutoNum type="arabicPeriod"/>
            </a:pPr>
            <a:r>
              <a:rPr lang="en-CA" sz="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Eat your Bible</a:t>
            </a:r>
          </a:p>
          <a:p>
            <a:pPr marL="914400" indent="-914400">
              <a:buFont typeface="+mj-lt"/>
              <a:buAutoNum type="arabicPeriod"/>
            </a:pPr>
            <a:r>
              <a:rPr lang="en-CA" sz="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Choose your friends wisely</a:t>
            </a:r>
            <a:endParaRPr lang="en-CA" sz="5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CA" sz="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Respect the dignity of your body</a:t>
            </a:r>
            <a:endParaRPr lang="en-CA" sz="5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  <a:p>
            <a:pPr marL="914400" indent="-914400">
              <a:buFont typeface="+mj-lt"/>
              <a:buAutoNum type="arabicPeriod"/>
            </a:pPr>
            <a:r>
              <a:rPr lang="en-CA" sz="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Ditch “Churchianity”</a:t>
            </a:r>
            <a:endParaRPr lang="en-CA" sz="5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75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247</Words>
  <Application>Microsoft Office PowerPoint</Application>
  <PresentationFormat>On-screen Show (4:3)</PresentationFormat>
  <Paragraphs>31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Bell MT</vt:lpstr>
      <vt:lpstr>Calibri</vt:lpstr>
      <vt:lpstr>Riven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to Train:  heart, soul, mind, strength</vt:lpstr>
      <vt:lpstr>How can we support teens in their spiritual journey?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Strong</dc:creator>
  <cp:lastModifiedBy>Jeff Strong</cp:lastModifiedBy>
  <cp:revision>42</cp:revision>
  <dcterms:created xsi:type="dcterms:W3CDTF">2014-01-12T00:25:16Z</dcterms:created>
  <dcterms:modified xsi:type="dcterms:W3CDTF">2017-01-22T04:52:46Z</dcterms:modified>
</cp:coreProperties>
</file>