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10" r:id="rId3"/>
    <p:sldId id="311" r:id="rId4"/>
    <p:sldId id="312" r:id="rId5"/>
    <p:sldId id="313" r:id="rId6"/>
    <p:sldId id="266" r:id="rId7"/>
    <p:sldId id="259" r:id="rId8"/>
    <p:sldId id="267" r:id="rId9"/>
    <p:sldId id="307" r:id="rId10"/>
    <p:sldId id="308" r:id="rId11"/>
    <p:sldId id="309" r:id="rId12"/>
    <p:sldId id="265" r:id="rId13"/>
    <p:sldId id="314" r:id="rId14"/>
    <p:sldId id="315" r:id="rId15"/>
    <p:sldId id="318" r:id="rId16"/>
    <p:sldId id="316" r:id="rId17"/>
    <p:sldId id="317" r:id="rId18"/>
    <p:sldId id="319" r:id="rId19"/>
    <p:sldId id="320" r:id="rId20"/>
    <p:sldId id="32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60710-B477-4AEF-8B51-0F7FF25E0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5EBC12FA-8D86-44D7-8B97-05C3474798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25F78D8-81B9-49C4-8BD5-F5879E52AABB}"/>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318C4C9F-96DE-4D6C-BC4B-2DD75C3A53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13DA541-BF1E-4C6A-9688-CD4AD66923A2}"/>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14199774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6732-4786-4716-9609-1930738B07F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9DDF8B4-A4B1-479E-A50B-B7BF66B752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94F814-AA2A-487F-9084-679EA9586691}"/>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58FD3FA1-BC1D-45E8-AC97-80C9DBDB91A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1A87015-21DF-4F27-8626-75722EC174EE}"/>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410685784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44DE9A-1A86-4B97-B1BF-7AF3CD06EF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F41617A-904D-4477-AA4A-4E1C88185A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8D5431B-8A64-470F-B17B-840867EAB97B}"/>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A967B49C-9986-4729-BAF3-F4D96E7E9D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E1DFAD-BBF1-48E3-8A37-4200598ADBC1}"/>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21818914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3F4D7-62C4-4D46-940C-A3C2404D42D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AA0EB5C-08CC-4AA2-8A15-830B868B1C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2DAD350-8393-46EA-ACD9-AB3128CD7EF9}"/>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BC365BB8-AA92-40EA-8631-B7DCD893C25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786DA78-87E7-4B6D-8D90-3ECDFC8BDD36}"/>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357393345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5A00C-F90B-4BC3-BB66-1CCB5EB530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1C88067-0188-4B7E-B73B-E46A8EA89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CD1A5-AF93-4E59-9F91-9899C6ABE3B7}"/>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88A67637-1E9C-4210-9240-D81F8D81C28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7D03C3-C912-479A-8D31-7D110B5EF585}"/>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427656378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B7896-05CE-448A-8D27-B9128097891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F884BDE-D6F8-48CF-B2E1-07BDB09BAB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DF59E87-06AF-44F5-95D8-5AA1097076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AEFCE03-F16E-4385-839C-371F61868E00}"/>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6" name="Footer Placeholder 5">
            <a:extLst>
              <a:ext uri="{FF2B5EF4-FFF2-40B4-BE49-F238E27FC236}">
                <a16:creationId xmlns:a16="http://schemas.microsoft.com/office/drawing/2014/main" id="{50B19787-BCAC-4B3C-94ED-E88C43E8862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A3179DD-BE18-4E8A-9080-243A0E01000B}"/>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165788150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7223-1B2C-41AD-AE04-CB23A342419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3C79CFF-282E-41EE-A976-81543E48B9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EEC8B3-487B-4157-A590-67AB4D3E98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151F041-9660-4512-9329-0C4B4A301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37053C-EC38-4F3C-9AFE-3037E2003D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BAD55F0-ADF4-4B0B-9219-DB5C8A690891}"/>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8" name="Footer Placeholder 7">
            <a:extLst>
              <a:ext uri="{FF2B5EF4-FFF2-40B4-BE49-F238E27FC236}">
                <a16:creationId xmlns:a16="http://schemas.microsoft.com/office/drawing/2014/main" id="{89FA378F-EE9C-458E-B42B-EBEE843F3B3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72ADF58-EAA2-4396-915D-F7431BCB65C0}"/>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328040084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557C-B76F-4733-8EAD-DCC0A9DF00F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1FEDA2E-1684-4D48-9209-1E0B086AA311}"/>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4" name="Footer Placeholder 3">
            <a:extLst>
              <a:ext uri="{FF2B5EF4-FFF2-40B4-BE49-F238E27FC236}">
                <a16:creationId xmlns:a16="http://schemas.microsoft.com/office/drawing/2014/main" id="{FDE5F9DD-5A73-43BB-965A-0D96BC70144D}"/>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3AC15E2-A9EA-4064-A78A-9EB96DC6C651}"/>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31604381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3CBB4A-D078-4007-8353-5801D7B255B6}"/>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3" name="Footer Placeholder 2">
            <a:extLst>
              <a:ext uri="{FF2B5EF4-FFF2-40B4-BE49-F238E27FC236}">
                <a16:creationId xmlns:a16="http://schemas.microsoft.com/office/drawing/2014/main" id="{16A266F8-A54B-4A4E-9B52-123326761C0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7B90AF7-C3CA-40FC-B540-5081149ADA58}"/>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417523087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26D73-C061-4221-AF80-870DD18B82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DD29936-26E5-4B5E-8AED-C1677BB055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142F5D8-BD39-4397-B03D-43CA1CB6F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6B8EB-CE43-4EE6-99F2-49B3859A6825}"/>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6" name="Footer Placeholder 5">
            <a:extLst>
              <a:ext uri="{FF2B5EF4-FFF2-40B4-BE49-F238E27FC236}">
                <a16:creationId xmlns:a16="http://schemas.microsoft.com/office/drawing/2014/main" id="{4B6F2C49-8FE9-43C4-8B8A-ACE4D345671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3BA60EF-1C11-4B53-9994-A87107F0596F}"/>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189727712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E8EE-3388-410E-9808-216169804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4AEBB86-3ED5-411C-8BAA-673C175FBA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B3D18AF-1682-47F6-9E1E-D96A7BF6C9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3D7E54-6F5A-466E-83A9-DBF5376DEC46}"/>
              </a:ext>
            </a:extLst>
          </p:cNvPr>
          <p:cNvSpPr>
            <a:spLocks noGrp="1"/>
          </p:cNvSpPr>
          <p:nvPr>
            <p:ph type="dt" sz="half" idx="10"/>
          </p:nvPr>
        </p:nvSpPr>
        <p:spPr/>
        <p:txBody>
          <a:bodyPr/>
          <a:lstStyle/>
          <a:p>
            <a:fld id="{7F038DA6-01C5-4AE6-A63E-D6FB240630AB}" type="datetimeFigureOut">
              <a:rPr lang="en-CA" smtClean="0"/>
              <a:t>2021-05-15</a:t>
            </a:fld>
            <a:endParaRPr lang="en-CA"/>
          </a:p>
        </p:txBody>
      </p:sp>
      <p:sp>
        <p:nvSpPr>
          <p:cNvPr id="6" name="Footer Placeholder 5">
            <a:extLst>
              <a:ext uri="{FF2B5EF4-FFF2-40B4-BE49-F238E27FC236}">
                <a16:creationId xmlns:a16="http://schemas.microsoft.com/office/drawing/2014/main" id="{BB9AC1DC-2870-4F6A-AB77-40153B46204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221806F-E54F-4E0A-91B1-8229E2389CA5}"/>
              </a:ext>
            </a:extLst>
          </p:cNvPr>
          <p:cNvSpPr>
            <a:spLocks noGrp="1"/>
          </p:cNvSpPr>
          <p:nvPr>
            <p:ph type="sldNum" sz="quarter" idx="12"/>
          </p:nvPr>
        </p:nvSpPr>
        <p:spPr/>
        <p:txBody>
          <a:bodyPr/>
          <a:lstStyle/>
          <a:p>
            <a:fld id="{057A6C4C-F718-4925-BE43-0E71740DAFD4}" type="slidenum">
              <a:rPr lang="en-CA" smtClean="0"/>
              <a:t>‹#›</a:t>
            </a:fld>
            <a:endParaRPr lang="en-CA"/>
          </a:p>
        </p:txBody>
      </p:sp>
    </p:spTree>
    <p:extLst>
      <p:ext uri="{BB962C8B-B14F-4D97-AF65-F5344CB8AC3E}">
        <p14:creationId xmlns:p14="http://schemas.microsoft.com/office/powerpoint/2010/main" val="307226228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2677C3-98B5-47A3-B00F-49EF5668D4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CEDA8FB-6D18-4D07-A364-48FE5E7A86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9F8A71F-5EB5-43A6-83EF-61628D681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38DA6-01C5-4AE6-A63E-D6FB240630AB}" type="datetimeFigureOut">
              <a:rPr lang="en-CA" smtClean="0"/>
              <a:t>2021-05-15</a:t>
            </a:fld>
            <a:endParaRPr lang="en-CA"/>
          </a:p>
        </p:txBody>
      </p:sp>
      <p:sp>
        <p:nvSpPr>
          <p:cNvPr id="5" name="Footer Placeholder 4">
            <a:extLst>
              <a:ext uri="{FF2B5EF4-FFF2-40B4-BE49-F238E27FC236}">
                <a16:creationId xmlns:a16="http://schemas.microsoft.com/office/drawing/2014/main" id="{D0E38BDF-45C2-479D-912C-1F78D8B115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4E18ABA1-E135-4173-B738-7D7FE697E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A6C4C-F718-4925-BE43-0E71740DAFD4}" type="slidenum">
              <a:rPr lang="en-CA" smtClean="0"/>
              <a:t>‹#›</a:t>
            </a:fld>
            <a:endParaRPr lang="en-CA"/>
          </a:p>
        </p:txBody>
      </p:sp>
    </p:spTree>
    <p:extLst>
      <p:ext uri="{BB962C8B-B14F-4D97-AF65-F5344CB8AC3E}">
        <p14:creationId xmlns:p14="http://schemas.microsoft.com/office/powerpoint/2010/main" val="742969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098" name="Picture 2" descr="closeup photo of person">
            <a:extLst>
              <a:ext uri="{FF2B5EF4-FFF2-40B4-BE49-F238E27FC236}">
                <a16:creationId xmlns:a16="http://schemas.microsoft.com/office/drawing/2014/main" id="{7AF97464-1A81-4459-A1EA-3FA23C3DB1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953" b="7793"/>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5713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B1044CC-24F1-4BE9-9E46-0CFEB263D9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9" y="-381000"/>
            <a:ext cx="12201379" cy="76258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E327F05-526C-482A-A08C-BFA3037A74C0}"/>
              </a:ext>
            </a:extLst>
          </p:cNvPr>
          <p:cNvSpPr txBox="1"/>
          <p:nvPr/>
        </p:nvSpPr>
        <p:spPr>
          <a:xfrm>
            <a:off x="505519" y="0"/>
            <a:ext cx="11171582" cy="6654835"/>
          </a:xfrm>
          <a:prstGeom prst="rect">
            <a:avLst/>
          </a:prstGeom>
          <a:noFill/>
        </p:spPr>
        <p:txBody>
          <a:bodyPr wrap="square">
            <a:spAutoFit/>
          </a:bodyPr>
          <a:lstStyle/>
          <a:p>
            <a:pPr indent="228600">
              <a:lnSpc>
                <a:spcPct val="115000"/>
              </a:lnSpc>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13 </a:t>
            </a:r>
            <a:r>
              <a:rPr lang="en-US" sz="3200" dirty="0">
                <a:solidFill>
                  <a:schemeClr val="bg1"/>
                </a:solidFill>
                <a:effectLst/>
                <a:latin typeface="Abadi Extra Light" panose="020B0204020104020204" pitchFamily="34" charset="0"/>
                <a:ea typeface="Times New Roman" panose="02020603050405020304" pitchFamily="18" charset="0"/>
              </a:rPr>
              <a:t>Then I heard a voice from heaven saying, “Write: Blessed are the dead who die in the Lord from now on.” </a:t>
            </a:r>
            <a:endParaRPr lang="en-CA" sz="3200" dirty="0">
              <a:solidFill>
                <a:schemeClr val="bg1"/>
              </a:solidFill>
              <a:effectLst/>
              <a:latin typeface="Abadi Extra Light" panose="020B0204020104020204" pitchFamily="34" charset="0"/>
              <a:ea typeface="Times New Roman" panose="02020603050405020304" pitchFamily="18" charset="0"/>
            </a:endParaRPr>
          </a:p>
          <a:p>
            <a:pPr indent="228600">
              <a:lnSpc>
                <a:spcPct val="115000"/>
              </a:lnSpc>
              <a:spcAft>
                <a:spcPts val="1000"/>
              </a:spcAft>
            </a:pPr>
            <a:r>
              <a:rPr lang="en-US" sz="3200" dirty="0">
                <a:solidFill>
                  <a:schemeClr val="bg1"/>
                </a:solidFill>
                <a:effectLst/>
                <a:latin typeface="Abadi Extra Light" panose="020B0204020104020204" pitchFamily="34" charset="0"/>
                <a:ea typeface="Times New Roman" panose="02020603050405020304" pitchFamily="18" charset="0"/>
              </a:rPr>
              <a:t>“Yes,” says the Spirit, “so they will rest from their labors, since their works follow them.” </a:t>
            </a:r>
            <a:endParaRPr lang="en-CA" sz="3200" dirty="0">
              <a:solidFill>
                <a:schemeClr val="bg1"/>
              </a:solidFill>
              <a:effectLst/>
              <a:latin typeface="Abadi Extra Light" panose="020B0204020104020204" pitchFamily="34" charset="0"/>
              <a:ea typeface="Times New Roman" panose="02020603050405020304" pitchFamily="18" charset="0"/>
            </a:endParaRPr>
          </a:p>
          <a:p>
            <a:pPr>
              <a:lnSpc>
                <a:spcPct val="115000"/>
              </a:lnSpc>
              <a:spcBef>
                <a:spcPts val="900"/>
              </a:spcBef>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14 </a:t>
            </a:r>
            <a:r>
              <a:rPr lang="en-US" sz="3200" dirty="0">
                <a:solidFill>
                  <a:schemeClr val="bg1"/>
                </a:solidFill>
                <a:effectLst/>
                <a:latin typeface="Abadi Extra Light" panose="020B0204020104020204" pitchFamily="34" charset="0"/>
                <a:ea typeface="Times New Roman" panose="02020603050405020304" pitchFamily="18" charset="0"/>
              </a:rPr>
              <a:t>Then I looked, and there was a white cloud, and one like the Son of Man</a:t>
            </a:r>
            <a:r>
              <a:rPr lang="en-US" sz="3200" baseline="30000" dirty="0">
                <a:solidFill>
                  <a:schemeClr val="bg1"/>
                </a:solidFill>
                <a:effectLst/>
                <a:latin typeface="Abadi Extra Light" panose="020B0204020104020204" pitchFamily="34" charset="0"/>
                <a:ea typeface="Times New Roman" panose="02020603050405020304" pitchFamily="18" charset="0"/>
              </a:rPr>
              <a:t>,</a:t>
            </a:r>
            <a:r>
              <a:rPr lang="en-US" sz="3200" dirty="0">
                <a:solidFill>
                  <a:schemeClr val="bg1"/>
                </a:solidFill>
                <a:effectLst/>
                <a:latin typeface="Abadi Extra Light" panose="020B0204020104020204" pitchFamily="34" charset="0"/>
                <a:ea typeface="Times New Roman" panose="02020603050405020304" pitchFamily="18" charset="0"/>
              </a:rPr>
              <a:t> was seated on the cloud, with a golden crown on his head and a sharp sickle in his hand. </a:t>
            </a:r>
            <a:r>
              <a:rPr lang="en-US" sz="3200" b="1" baseline="30000" dirty="0">
                <a:solidFill>
                  <a:schemeClr val="bg1"/>
                </a:solidFill>
                <a:effectLst/>
                <a:latin typeface="Abadi Extra Light" panose="020B0204020104020204" pitchFamily="34" charset="0"/>
                <a:ea typeface="Times New Roman" panose="02020603050405020304" pitchFamily="18" charset="0"/>
              </a:rPr>
              <a:t>15 </a:t>
            </a:r>
            <a:r>
              <a:rPr lang="en-US" sz="3200" dirty="0">
                <a:solidFill>
                  <a:schemeClr val="bg1"/>
                </a:solidFill>
                <a:effectLst/>
                <a:latin typeface="Abadi Extra Light" panose="020B0204020104020204" pitchFamily="34" charset="0"/>
                <a:ea typeface="Times New Roman" panose="02020603050405020304" pitchFamily="18" charset="0"/>
              </a:rPr>
              <a:t>Another angel came out of the temple, crying out in a loud voice to the one who was seated on the cloud, “Use your sickle and reap, for the time to reap has come, since the harvest of the earth is ripe.” </a:t>
            </a:r>
            <a:r>
              <a:rPr lang="en-US" sz="3200" b="1" baseline="30000" dirty="0">
                <a:solidFill>
                  <a:schemeClr val="bg1"/>
                </a:solidFill>
                <a:effectLst/>
                <a:latin typeface="Abadi Extra Light" panose="020B0204020104020204" pitchFamily="34" charset="0"/>
                <a:ea typeface="Times New Roman" panose="02020603050405020304" pitchFamily="18" charset="0"/>
              </a:rPr>
              <a:t>16 </a:t>
            </a:r>
            <a:r>
              <a:rPr lang="en-US" sz="3200" dirty="0">
                <a:solidFill>
                  <a:schemeClr val="bg1"/>
                </a:solidFill>
                <a:effectLst/>
                <a:latin typeface="Abadi Extra Light" panose="020B0204020104020204" pitchFamily="34" charset="0"/>
                <a:ea typeface="Times New Roman" panose="02020603050405020304" pitchFamily="18" charset="0"/>
              </a:rPr>
              <a:t>So the one seated on the cloud swung his sickle over the earth, and the earth was harvested. </a:t>
            </a:r>
            <a:endParaRPr lang="en-CA" sz="3200" dirty="0">
              <a:solidFill>
                <a:schemeClr val="bg1"/>
              </a:solidFill>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320423773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B1044CC-24F1-4BE9-9E46-0CFEB263D9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9" y="-381000"/>
            <a:ext cx="12201379" cy="76258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E327F05-526C-482A-A08C-BFA3037A74C0}"/>
              </a:ext>
            </a:extLst>
          </p:cNvPr>
          <p:cNvSpPr txBox="1"/>
          <p:nvPr/>
        </p:nvSpPr>
        <p:spPr>
          <a:xfrm>
            <a:off x="505519" y="177367"/>
            <a:ext cx="11171582" cy="5716630"/>
          </a:xfrm>
          <a:prstGeom prst="rect">
            <a:avLst/>
          </a:prstGeom>
          <a:noFill/>
        </p:spPr>
        <p:txBody>
          <a:bodyPr wrap="square">
            <a:spAutoFit/>
          </a:bodyPr>
          <a:lstStyle/>
          <a:p>
            <a:pPr indent="228600">
              <a:lnSpc>
                <a:spcPct val="115000"/>
              </a:lnSpc>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17 </a:t>
            </a:r>
            <a:r>
              <a:rPr lang="en-US" sz="3200" dirty="0">
                <a:solidFill>
                  <a:schemeClr val="bg1"/>
                </a:solidFill>
                <a:effectLst/>
                <a:latin typeface="Abadi Extra Light" panose="020B0204020104020204" pitchFamily="34" charset="0"/>
                <a:ea typeface="Times New Roman" panose="02020603050405020304" pitchFamily="18" charset="0"/>
              </a:rPr>
              <a:t>Then another angel who also had a sharp sickle came out of the temple in heaven. </a:t>
            </a:r>
            <a:r>
              <a:rPr lang="en-US" sz="3200" b="1" baseline="30000" dirty="0">
                <a:solidFill>
                  <a:schemeClr val="bg1"/>
                </a:solidFill>
                <a:effectLst/>
                <a:latin typeface="Abadi Extra Light" panose="020B0204020104020204" pitchFamily="34" charset="0"/>
                <a:ea typeface="Times New Roman" panose="02020603050405020304" pitchFamily="18" charset="0"/>
              </a:rPr>
              <a:t>18 </a:t>
            </a:r>
            <a:r>
              <a:rPr lang="en-US" sz="3200" dirty="0">
                <a:solidFill>
                  <a:schemeClr val="bg1"/>
                </a:solidFill>
                <a:effectLst/>
                <a:latin typeface="Abadi Extra Light" panose="020B0204020104020204" pitchFamily="34" charset="0"/>
                <a:ea typeface="Times New Roman" panose="02020603050405020304" pitchFamily="18" charset="0"/>
              </a:rPr>
              <a:t>Yet another angel, who had authority over fire, came from the altar, and he called with a loud voice to the one who had the sharp sickle, “Use your sharp sickle and gather the clusters of grapes from the vineyard of the earth, because its grapes have ripened.” </a:t>
            </a:r>
            <a:r>
              <a:rPr lang="en-US" sz="3200" b="1" baseline="30000" dirty="0">
                <a:solidFill>
                  <a:schemeClr val="bg1"/>
                </a:solidFill>
                <a:effectLst/>
                <a:latin typeface="Abadi Extra Light" panose="020B0204020104020204" pitchFamily="34" charset="0"/>
                <a:ea typeface="Times New Roman" panose="02020603050405020304" pitchFamily="18" charset="0"/>
              </a:rPr>
              <a:t>19 </a:t>
            </a:r>
            <a:r>
              <a:rPr lang="en-US" sz="3200" dirty="0">
                <a:solidFill>
                  <a:schemeClr val="bg1"/>
                </a:solidFill>
                <a:effectLst/>
                <a:latin typeface="Abadi Extra Light" panose="020B0204020104020204" pitchFamily="34" charset="0"/>
                <a:ea typeface="Times New Roman" panose="02020603050405020304" pitchFamily="18" charset="0"/>
              </a:rPr>
              <a:t>So the angel swung his sickle at the earth and gathered the grapes from the vineyard of the earth, and he threw them into the great winepress of God’s wrath. </a:t>
            </a:r>
            <a:r>
              <a:rPr lang="en-US" sz="3200" b="1" baseline="30000" dirty="0">
                <a:solidFill>
                  <a:schemeClr val="bg1"/>
                </a:solidFill>
                <a:effectLst/>
                <a:latin typeface="Abadi Extra Light" panose="020B0204020104020204" pitchFamily="34" charset="0"/>
                <a:ea typeface="Times New Roman" panose="02020603050405020304" pitchFamily="18" charset="0"/>
              </a:rPr>
              <a:t>20 </a:t>
            </a:r>
            <a:r>
              <a:rPr lang="en-US" sz="3200" dirty="0">
                <a:solidFill>
                  <a:schemeClr val="bg1"/>
                </a:solidFill>
                <a:effectLst/>
                <a:latin typeface="Abadi Extra Light" panose="020B0204020104020204" pitchFamily="34" charset="0"/>
                <a:ea typeface="Times New Roman" panose="02020603050405020304" pitchFamily="18" charset="0"/>
              </a:rPr>
              <a:t>Then the press was trampled outside the city, and blood flowed out of the press up to the horses’ bridles for about 180 miles.</a:t>
            </a:r>
            <a:r>
              <a:rPr lang="en-US" sz="3200" baseline="30000" dirty="0">
                <a:solidFill>
                  <a:schemeClr val="bg1"/>
                </a:solidFill>
                <a:effectLst/>
                <a:latin typeface="Abadi Extra Light" panose="020B0204020104020204" pitchFamily="34" charset="0"/>
                <a:ea typeface="Times New Roman" panose="02020603050405020304" pitchFamily="18" charset="0"/>
              </a:rPr>
              <a:t>,</a:t>
            </a:r>
            <a:r>
              <a:rPr lang="en-US" sz="3200" dirty="0">
                <a:solidFill>
                  <a:schemeClr val="bg1"/>
                </a:solidFill>
                <a:effectLst/>
                <a:latin typeface="Abadi Extra Light" panose="020B0204020104020204" pitchFamily="34" charset="0"/>
                <a:ea typeface="Times New Roman" panose="02020603050405020304" pitchFamily="18" charset="0"/>
              </a:rPr>
              <a:t> </a:t>
            </a:r>
            <a:endParaRPr lang="en-CA" sz="3200" dirty="0">
              <a:solidFill>
                <a:schemeClr val="bg1"/>
              </a:solidFill>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285234896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9D1EE2-709B-4D88-A513-0A66DF420B95}"/>
              </a:ext>
            </a:extLst>
          </p:cNvPr>
          <p:cNvSpPr txBox="1"/>
          <p:nvPr/>
        </p:nvSpPr>
        <p:spPr>
          <a:xfrm>
            <a:off x="349095" y="2626966"/>
            <a:ext cx="5157134" cy="1477328"/>
          </a:xfrm>
          <a:prstGeom prst="rect">
            <a:avLst/>
          </a:prstGeom>
          <a:noFill/>
        </p:spPr>
        <p:txBody>
          <a:bodyPr wrap="square" rtlCol="0">
            <a:spAutoFit/>
          </a:bodyPr>
          <a:lstStyle/>
          <a:p>
            <a:pPr algn="ctr"/>
            <a:r>
              <a:rPr lang="en-CA" sz="4500" b="1" dirty="0">
                <a:solidFill>
                  <a:schemeClr val="bg1"/>
                </a:solidFill>
                <a:effectLst>
                  <a:outerShdw blurRad="38100" dist="38100" dir="2700000" algn="tl">
                    <a:srgbClr val="000000">
                      <a:alpha val="43137"/>
                    </a:srgbClr>
                  </a:outerShdw>
                </a:effectLst>
                <a:latin typeface="Abadi Extra Light" panose="020B0204020104020204" pitchFamily="34" charset="0"/>
              </a:rPr>
              <a:t>Four Views of How to Read Revelation</a:t>
            </a:r>
          </a:p>
        </p:txBody>
      </p:sp>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6" name="Picture 5" descr="Shape&#10;&#10;Description automatically generated with low confidence">
            <a:extLst>
              <a:ext uri="{FF2B5EF4-FFF2-40B4-BE49-F238E27FC236}">
                <a16:creationId xmlns:a16="http://schemas.microsoft.com/office/drawing/2014/main" id="{0A99B859-16C1-457C-BC9F-14344A5573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7952" y="3365630"/>
            <a:ext cx="914400" cy="914400"/>
          </a:xfrm>
          <a:prstGeom prst="rect">
            <a:avLst/>
          </a:prstGeom>
          <a:solidFill>
            <a:schemeClr val="accent6">
              <a:lumMod val="75000"/>
            </a:schemeClr>
          </a:solidFill>
        </p:spPr>
      </p:pic>
      <p:pic>
        <p:nvPicPr>
          <p:cNvPr id="8" name="Picture 7" descr="Shape&#10;&#10;Description automatically generated with low confidence">
            <a:extLst>
              <a:ext uri="{FF2B5EF4-FFF2-40B4-BE49-F238E27FC236}">
                <a16:creationId xmlns:a16="http://schemas.microsoft.com/office/drawing/2014/main" id="{F0BFA5AE-1899-437E-9C73-4D5B21A70D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77952" y="1183752"/>
            <a:ext cx="914399" cy="914399"/>
          </a:xfrm>
          <a:prstGeom prst="rect">
            <a:avLst/>
          </a:prstGeom>
          <a:solidFill>
            <a:schemeClr val="accent1"/>
          </a:solidFill>
        </p:spPr>
      </p:pic>
      <p:pic>
        <p:nvPicPr>
          <p:cNvPr id="10" name="Picture 9" descr="Shape, circle&#10;&#10;Description automatically generated">
            <a:extLst>
              <a:ext uri="{FF2B5EF4-FFF2-40B4-BE49-F238E27FC236}">
                <a16:creationId xmlns:a16="http://schemas.microsoft.com/office/drawing/2014/main" id="{6FE10E5C-6B4D-4A77-A059-881CAD75916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77952" y="2361865"/>
            <a:ext cx="914400" cy="686733"/>
          </a:xfrm>
          <a:prstGeom prst="rect">
            <a:avLst/>
          </a:prstGeom>
          <a:solidFill>
            <a:srgbClr val="FFFF00"/>
          </a:solidFill>
        </p:spPr>
      </p:pic>
      <p:pic>
        <p:nvPicPr>
          <p:cNvPr id="12" name="Picture 11" descr="A picture containing black&#10;&#10;Description automatically generated">
            <a:extLst>
              <a:ext uri="{FF2B5EF4-FFF2-40B4-BE49-F238E27FC236}">
                <a16:creationId xmlns:a16="http://schemas.microsoft.com/office/drawing/2014/main" id="{06BC58D6-DC17-4CD0-8680-991F0B3C7A9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77952" y="4721206"/>
            <a:ext cx="914400" cy="914400"/>
          </a:xfrm>
          <a:prstGeom prst="rect">
            <a:avLst/>
          </a:prstGeom>
          <a:solidFill>
            <a:srgbClr val="FF0000"/>
          </a:solidFill>
        </p:spPr>
      </p:pic>
      <p:sp>
        <p:nvSpPr>
          <p:cNvPr id="13" name="TextBox 12">
            <a:extLst>
              <a:ext uri="{FF2B5EF4-FFF2-40B4-BE49-F238E27FC236}">
                <a16:creationId xmlns:a16="http://schemas.microsoft.com/office/drawing/2014/main" id="{9CC61CDD-9323-4ED9-B607-8E3175528557}"/>
              </a:ext>
            </a:extLst>
          </p:cNvPr>
          <p:cNvSpPr txBox="1"/>
          <p:nvPr/>
        </p:nvSpPr>
        <p:spPr>
          <a:xfrm>
            <a:off x="7059636" y="1210065"/>
            <a:ext cx="3828758" cy="861774"/>
          </a:xfrm>
          <a:prstGeom prst="rect">
            <a:avLst/>
          </a:prstGeom>
          <a:solidFill>
            <a:schemeClr val="accent1"/>
          </a:solidFill>
        </p:spPr>
        <p:txBody>
          <a:bodyPr wrap="square" rtlCol="0">
            <a:spAutoFit/>
          </a:bodyPr>
          <a:lstStyle/>
          <a:p>
            <a:r>
              <a:rPr lang="en-CA" sz="2500" dirty="0">
                <a:solidFill>
                  <a:schemeClr val="bg1"/>
                </a:solidFill>
              </a:rPr>
              <a:t>Preterist: It’s been fulfilled in the past</a:t>
            </a:r>
          </a:p>
        </p:txBody>
      </p:sp>
      <p:sp>
        <p:nvSpPr>
          <p:cNvPr id="14" name="TextBox 13">
            <a:extLst>
              <a:ext uri="{FF2B5EF4-FFF2-40B4-BE49-F238E27FC236}">
                <a16:creationId xmlns:a16="http://schemas.microsoft.com/office/drawing/2014/main" id="{48ED9C83-D36D-4E9E-A407-F65D03680D56}"/>
              </a:ext>
            </a:extLst>
          </p:cNvPr>
          <p:cNvSpPr txBox="1"/>
          <p:nvPr/>
        </p:nvSpPr>
        <p:spPr>
          <a:xfrm>
            <a:off x="7057495" y="2258956"/>
            <a:ext cx="3941299" cy="892552"/>
          </a:xfrm>
          <a:prstGeom prst="rect">
            <a:avLst/>
          </a:prstGeom>
          <a:solidFill>
            <a:srgbClr val="FFFF00"/>
          </a:solidFill>
        </p:spPr>
        <p:txBody>
          <a:bodyPr wrap="square" rtlCol="0">
            <a:spAutoFit/>
          </a:bodyPr>
          <a:lstStyle/>
          <a:p>
            <a:r>
              <a:rPr lang="en-CA" sz="2600" dirty="0"/>
              <a:t>Historicist: It’s being fulfilled across history</a:t>
            </a:r>
          </a:p>
        </p:txBody>
      </p:sp>
      <p:sp>
        <p:nvSpPr>
          <p:cNvPr id="15" name="TextBox 14">
            <a:extLst>
              <a:ext uri="{FF2B5EF4-FFF2-40B4-BE49-F238E27FC236}">
                <a16:creationId xmlns:a16="http://schemas.microsoft.com/office/drawing/2014/main" id="{5CA6E765-16F7-4E82-B77C-CC141D758560}"/>
              </a:ext>
            </a:extLst>
          </p:cNvPr>
          <p:cNvSpPr txBox="1"/>
          <p:nvPr/>
        </p:nvSpPr>
        <p:spPr>
          <a:xfrm>
            <a:off x="7057495" y="3387478"/>
            <a:ext cx="3941299" cy="892552"/>
          </a:xfrm>
          <a:prstGeom prst="rect">
            <a:avLst/>
          </a:prstGeom>
          <a:solidFill>
            <a:schemeClr val="accent6">
              <a:lumMod val="75000"/>
            </a:schemeClr>
          </a:solidFill>
        </p:spPr>
        <p:txBody>
          <a:bodyPr wrap="square" rtlCol="0">
            <a:spAutoFit/>
          </a:bodyPr>
          <a:lstStyle/>
          <a:p>
            <a:r>
              <a:rPr lang="en-CA" sz="2600" dirty="0">
                <a:solidFill>
                  <a:schemeClr val="bg1"/>
                </a:solidFill>
              </a:rPr>
              <a:t>Futurist: It will be fulfilled in the future</a:t>
            </a:r>
          </a:p>
        </p:txBody>
      </p:sp>
      <p:sp>
        <p:nvSpPr>
          <p:cNvPr id="16" name="TextBox 15">
            <a:extLst>
              <a:ext uri="{FF2B5EF4-FFF2-40B4-BE49-F238E27FC236}">
                <a16:creationId xmlns:a16="http://schemas.microsoft.com/office/drawing/2014/main" id="{2AFA9B13-F337-4C64-869C-125F7F40F98B}"/>
              </a:ext>
            </a:extLst>
          </p:cNvPr>
          <p:cNvSpPr txBox="1"/>
          <p:nvPr/>
        </p:nvSpPr>
        <p:spPr>
          <a:xfrm>
            <a:off x="7003365" y="4721206"/>
            <a:ext cx="3941299" cy="892552"/>
          </a:xfrm>
          <a:prstGeom prst="rect">
            <a:avLst/>
          </a:prstGeom>
          <a:solidFill>
            <a:srgbClr val="FF0000"/>
          </a:solidFill>
        </p:spPr>
        <p:txBody>
          <a:bodyPr wrap="square" rtlCol="0">
            <a:spAutoFit/>
          </a:bodyPr>
          <a:lstStyle/>
          <a:p>
            <a:r>
              <a:rPr lang="en-CA" sz="2600" dirty="0">
                <a:solidFill>
                  <a:schemeClr val="bg1"/>
                </a:solidFill>
              </a:rPr>
              <a:t>Idealist: It’s fulfilled in every age</a:t>
            </a:r>
          </a:p>
        </p:txBody>
      </p:sp>
    </p:spTree>
    <p:extLst>
      <p:ext uri="{BB962C8B-B14F-4D97-AF65-F5344CB8AC3E}">
        <p14:creationId xmlns:p14="http://schemas.microsoft.com/office/powerpoint/2010/main" val="222917271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F0BFA5AE-1899-437E-9C73-4D5B21A70D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180" y="260410"/>
            <a:ext cx="914399" cy="914399"/>
          </a:xfrm>
          <a:prstGeom prst="rect">
            <a:avLst/>
          </a:prstGeom>
          <a:solidFill>
            <a:schemeClr val="accent1"/>
          </a:solidFill>
        </p:spPr>
      </p:pic>
      <p:sp>
        <p:nvSpPr>
          <p:cNvPr id="13" name="TextBox 12">
            <a:extLst>
              <a:ext uri="{FF2B5EF4-FFF2-40B4-BE49-F238E27FC236}">
                <a16:creationId xmlns:a16="http://schemas.microsoft.com/office/drawing/2014/main" id="{9CC61CDD-9323-4ED9-B607-8E3175528557}"/>
              </a:ext>
            </a:extLst>
          </p:cNvPr>
          <p:cNvSpPr txBox="1"/>
          <p:nvPr/>
        </p:nvSpPr>
        <p:spPr>
          <a:xfrm>
            <a:off x="1308193" y="255393"/>
            <a:ext cx="3828758" cy="861774"/>
          </a:xfrm>
          <a:prstGeom prst="rect">
            <a:avLst/>
          </a:prstGeom>
          <a:solidFill>
            <a:schemeClr val="accent1"/>
          </a:solidFill>
        </p:spPr>
        <p:txBody>
          <a:bodyPr wrap="square" rtlCol="0">
            <a:spAutoFit/>
          </a:bodyPr>
          <a:lstStyle/>
          <a:p>
            <a:r>
              <a:rPr lang="en-CA" sz="2500" dirty="0">
                <a:solidFill>
                  <a:schemeClr val="bg1"/>
                </a:solidFill>
              </a:rPr>
              <a:t>Preterist: Revelation has been fulfilled in the past</a:t>
            </a:r>
          </a:p>
        </p:txBody>
      </p:sp>
      <p:sp>
        <p:nvSpPr>
          <p:cNvPr id="3" name="TextBox 2">
            <a:extLst>
              <a:ext uri="{FF2B5EF4-FFF2-40B4-BE49-F238E27FC236}">
                <a16:creationId xmlns:a16="http://schemas.microsoft.com/office/drawing/2014/main" id="{5AD13696-C47E-47BA-A98E-CAD3B97E7B44}"/>
              </a:ext>
            </a:extLst>
          </p:cNvPr>
          <p:cNvSpPr txBox="1"/>
          <p:nvPr/>
        </p:nvSpPr>
        <p:spPr>
          <a:xfrm>
            <a:off x="463826" y="1696279"/>
            <a:ext cx="11131826" cy="4555093"/>
          </a:xfrm>
          <a:prstGeom prst="rect">
            <a:avLst/>
          </a:prstGeom>
          <a:noFill/>
        </p:spPr>
        <p:txBody>
          <a:bodyPr wrap="square" rtlCol="0">
            <a:spAutoFit/>
          </a:bodyPr>
          <a:lstStyle/>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Lamb with the 144,000 is a  duplicate scene from chapter 7.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These “first-fruits” are Jewish believers who were killed in the first century.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They were “virgins” in that they didn’t participate with the corrupted Roman or Jewish Temple systems of anti-Christ oppression.</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“Babylon has fallen” is a condemnation on the Jewish nation’s corruption.</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“Fire and Brimstone” for the Beast’s worshippers is a symbolic sign of impending death and judgement against Jerusalem(Jewish War AD 66-73)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vision of Christ “on the cloud” depicts judgement action pertaining to the fall of Jerusalem in the first century. </a:t>
            </a:r>
          </a:p>
        </p:txBody>
      </p:sp>
    </p:spTree>
    <p:extLst>
      <p:ext uri="{BB962C8B-B14F-4D97-AF65-F5344CB8AC3E}">
        <p14:creationId xmlns:p14="http://schemas.microsoft.com/office/powerpoint/2010/main" val="41522958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10" name="Picture 9" descr="Shape, circle&#10;&#10;Description automatically generated">
            <a:extLst>
              <a:ext uri="{FF2B5EF4-FFF2-40B4-BE49-F238E27FC236}">
                <a16:creationId xmlns:a16="http://schemas.microsoft.com/office/drawing/2014/main" id="{6FE10E5C-6B4D-4A77-A059-881CAD7591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8" y="257876"/>
            <a:ext cx="914400" cy="686733"/>
          </a:xfrm>
          <a:prstGeom prst="rect">
            <a:avLst/>
          </a:prstGeom>
          <a:solidFill>
            <a:srgbClr val="FFFF00"/>
          </a:solidFill>
        </p:spPr>
      </p:pic>
      <p:sp>
        <p:nvSpPr>
          <p:cNvPr id="14" name="TextBox 13">
            <a:extLst>
              <a:ext uri="{FF2B5EF4-FFF2-40B4-BE49-F238E27FC236}">
                <a16:creationId xmlns:a16="http://schemas.microsoft.com/office/drawing/2014/main" id="{48ED9C83-D36D-4E9E-A407-F65D03680D56}"/>
              </a:ext>
            </a:extLst>
          </p:cNvPr>
          <p:cNvSpPr txBox="1"/>
          <p:nvPr/>
        </p:nvSpPr>
        <p:spPr>
          <a:xfrm>
            <a:off x="1332556" y="154966"/>
            <a:ext cx="3941299" cy="892552"/>
          </a:xfrm>
          <a:prstGeom prst="rect">
            <a:avLst/>
          </a:prstGeom>
          <a:solidFill>
            <a:srgbClr val="FFFF00"/>
          </a:solidFill>
        </p:spPr>
        <p:txBody>
          <a:bodyPr wrap="square" rtlCol="0">
            <a:spAutoFit/>
          </a:bodyPr>
          <a:lstStyle/>
          <a:p>
            <a:r>
              <a:rPr lang="en-CA" sz="2600" dirty="0"/>
              <a:t>Historicist: It’s being fulfilled across history</a:t>
            </a:r>
          </a:p>
        </p:txBody>
      </p:sp>
      <p:sp>
        <p:nvSpPr>
          <p:cNvPr id="17" name="TextBox 16">
            <a:extLst>
              <a:ext uri="{FF2B5EF4-FFF2-40B4-BE49-F238E27FC236}">
                <a16:creationId xmlns:a16="http://schemas.microsoft.com/office/drawing/2014/main" id="{FF07FCA4-0F44-4526-8A5D-7782D74E496B}"/>
              </a:ext>
            </a:extLst>
          </p:cNvPr>
          <p:cNvSpPr txBox="1"/>
          <p:nvPr/>
        </p:nvSpPr>
        <p:spPr>
          <a:xfrm>
            <a:off x="463826" y="1696279"/>
            <a:ext cx="11131826" cy="5001369"/>
          </a:xfrm>
          <a:prstGeom prst="rect">
            <a:avLst/>
          </a:prstGeom>
          <a:noFill/>
        </p:spPr>
        <p:txBody>
          <a:bodyPr wrap="square" rtlCol="0">
            <a:spAutoFit/>
          </a:bodyPr>
          <a:lstStyle/>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Lamb with the 144,000 is a  duplicate scene from chapter 7.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These represent the true Christian church (as opposed to the Roman Catholic church—the beast from the land in chapter 13).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They were “virgins” in that they didn’t participate with the corrupted Roman Catholic false religion.</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“Babylon has fallen” is a condemnation on the Roman Catholic church and the Pope.</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“Fire and Brimstone” for the Beast’s worshippers is a sign of impending judgement for those who cooperate with the Roman Catholic Church.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vision of Christ “on the cloud” depicts judgement action pertaining to the final judgement against the enemies of God—including Catholics.</a:t>
            </a:r>
          </a:p>
        </p:txBody>
      </p:sp>
    </p:spTree>
    <p:extLst>
      <p:ext uri="{BB962C8B-B14F-4D97-AF65-F5344CB8AC3E}">
        <p14:creationId xmlns:p14="http://schemas.microsoft.com/office/powerpoint/2010/main" val="34722359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fade">
                                      <p:cBhvr>
                                        <p:cTn id="12" dur="5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xEl>
                                              <p:pRg st="3" end="3"/>
                                            </p:txEl>
                                          </p:spTgt>
                                        </p:tgtEl>
                                        <p:attrNameLst>
                                          <p:attrName>style.visibility</p:attrName>
                                        </p:attrNameLst>
                                      </p:cBhvr>
                                      <p:to>
                                        <p:strVal val="visible"/>
                                      </p:to>
                                    </p:set>
                                    <p:animEffect transition="in" filter="fade">
                                      <p:cBhvr>
                                        <p:cTn id="22" dur="500"/>
                                        <p:tgtEl>
                                          <p:spTgt spid="1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xEl>
                                              <p:pRg st="4" end="4"/>
                                            </p:txEl>
                                          </p:spTgt>
                                        </p:tgtEl>
                                        <p:attrNameLst>
                                          <p:attrName>style.visibility</p:attrName>
                                        </p:attrNameLst>
                                      </p:cBhvr>
                                      <p:to>
                                        <p:strVal val="visible"/>
                                      </p:to>
                                    </p:set>
                                    <p:animEffect transition="in" filter="fade">
                                      <p:cBhvr>
                                        <p:cTn id="27" dur="500"/>
                                        <p:tgtEl>
                                          <p:spTgt spid="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xEl>
                                              <p:pRg st="5" end="5"/>
                                            </p:txEl>
                                          </p:spTgt>
                                        </p:tgtEl>
                                        <p:attrNameLst>
                                          <p:attrName>style.visibility</p:attrName>
                                        </p:attrNameLst>
                                      </p:cBhvr>
                                      <p:to>
                                        <p:strVal val="visible"/>
                                      </p:to>
                                    </p:set>
                                    <p:animEffect transition="in" filter="fade">
                                      <p:cBhvr>
                                        <p:cTn id="32" dur="500"/>
                                        <p:tgtEl>
                                          <p:spTgt spid="1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eating a dead horse animated gif 7 | GIF Images Download">
            <a:extLst>
              <a:ext uri="{FF2B5EF4-FFF2-40B4-BE49-F238E27FC236}">
                <a16:creationId xmlns:a16="http://schemas.microsoft.com/office/drawing/2014/main" id="{6D6DA2BB-27C6-402A-8340-17AA396C64A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tretch>
            <a:fillRect/>
          </a:stretch>
        </p:blipFill>
        <p:spPr bwMode="auto">
          <a:xfrm>
            <a:off x="2756032" y="643466"/>
            <a:ext cx="6679936" cy="5571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92291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6" name="Picture 5" descr="Shape&#10;&#10;Description automatically generated with low confidence">
            <a:extLst>
              <a:ext uri="{FF2B5EF4-FFF2-40B4-BE49-F238E27FC236}">
                <a16:creationId xmlns:a16="http://schemas.microsoft.com/office/drawing/2014/main" id="{0A99B859-16C1-457C-BC9F-14344A5573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013" y="185108"/>
            <a:ext cx="914400" cy="914400"/>
          </a:xfrm>
          <a:prstGeom prst="rect">
            <a:avLst/>
          </a:prstGeom>
          <a:solidFill>
            <a:schemeClr val="accent6">
              <a:lumMod val="75000"/>
            </a:schemeClr>
          </a:solidFill>
        </p:spPr>
      </p:pic>
      <p:sp>
        <p:nvSpPr>
          <p:cNvPr id="15" name="TextBox 14">
            <a:extLst>
              <a:ext uri="{FF2B5EF4-FFF2-40B4-BE49-F238E27FC236}">
                <a16:creationId xmlns:a16="http://schemas.microsoft.com/office/drawing/2014/main" id="{5CA6E765-16F7-4E82-B77C-CC141D758560}"/>
              </a:ext>
            </a:extLst>
          </p:cNvPr>
          <p:cNvSpPr txBox="1"/>
          <p:nvPr/>
        </p:nvSpPr>
        <p:spPr>
          <a:xfrm>
            <a:off x="1226539" y="185108"/>
            <a:ext cx="3941299" cy="892552"/>
          </a:xfrm>
          <a:prstGeom prst="rect">
            <a:avLst/>
          </a:prstGeom>
          <a:solidFill>
            <a:schemeClr val="accent6">
              <a:lumMod val="75000"/>
            </a:schemeClr>
          </a:solidFill>
        </p:spPr>
        <p:txBody>
          <a:bodyPr wrap="square" rtlCol="0">
            <a:spAutoFit/>
          </a:bodyPr>
          <a:lstStyle/>
          <a:p>
            <a:r>
              <a:rPr lang="en-CA" sz="2600" dirty="0">
                <a:solidFill>
                  <a:schemeClr val="bg1"/>
                </a:solidFill>
              </a:rPr>
              <a:t>Futurist: It will be fulfilled in the future</a:t>
            </a:r>
          </a:p>
        </p:txBody>
      </p:sp>
      <p:sp>
        <p:nvSpPr>
          <p:cNvPr id="17" name="TextBox 16">
            <a:extLst>
              <a:ext uri="{FF2B5EF4-FFF2-40B4-BE49-F238E27FC236}">
                <a16:creationId xmlns:a16="http://schemas.microsoft.com/office/drawing/2014/main" id="{2740424D-361C-4DBB-99B8-B8D317682293}"/>
              </a:ext>
            </a:extLst>
          </p:cNvPr>
          <p:cNvSpPr txBox="1"/>
          <p:nvPr/>
        </p:nvSpPr>
        <p:spPr>
          <a:xfrm>
            <a:off x="463826" y="1696279"/>
            <a:ext cx="11131826" cy="5001369"/>
          </a:xfrm>
          <a:prstGeom prst="rect">
            <a:avLst/>
          </a:prstGeom>
          <a:noFill/>
        </p:spPr>
        <p:txBody>
          <a:bodyPr wrap="square" rtlCol="0">
            <a:spAutoFit/>
          </a:bodyPr>
          <a:lstStyle/>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Lamb with the 144,000 is a  duplicate scene from chapter 7.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These represent believers who come to Christ during the Great Tribulation.</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They were “virgins” in that they didn’t participate with the corrupted anti-Christ system instituted during “the end of days.”</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“Babylon has fallen” is a condemnation on the anti-Christ’s regime, and the false church that rises through the false prophet/messiah.</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“Fire and Brimstone” for those who worship the beast and his image. Full, unmitigated wrath.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vision of Christ “on the cloud” depicts judgement against the wicked in the battle of Armageddon.</a:t>
            </a:r>
          </a:p>
        </p:txBody>
      </p:sp>
    </p:spTree>
    <p:extLst>
      <p:ext uri="{BB962C8B-B14F-4D97-AF65-F5344CB8AC3E}">
        <p14:creationId xmlns:p14="http://schemas.microsoft.com/office/powerpoint/2010/main" val="34879846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fade">
                                      <p:cBhvr>
                                        <p:cTn id="12" dur="5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xEl>
                                              <p:pRg st="3" end="3"/>
                                            </p:txEl>
                                          </p:spTgt>
                                        </p:tgtEl>
                                        <p:attrNameLst>
                                          <p:attrName>style.visibility</p:attrName>
                                        </p:attrNameLst>
                                      </p:cBhvr>
                                      <p:to>
                                        <p:strVal val="visible"/>
                                      </p:to>
                                    </p:set>
                                    <p:animEffect transition="in" filter="fade">
                                      <p:cBhvr>
                                        <p:cTn id="22" dur="500"/>
                                        <p:tgtEl>
                                          <p:spTgt spid="1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xEl>
                                              <p:pRg st="4" end="4"/>
                                            </p:txEl>
                                          </p:spTgt>
                                        </p:tgtEl>
                                        <p:attrNameLst>
                                          <p:attrName>style.visibility</p:attrName>
                                        </p:attrNameLst>
                                      </p:cBhvr>
                                      <p:to>
                                        <p:strVal val="visible"/>
                                      </p:to>
                                    </p:set>
                                    <p:animEffect transition="in" filter="fade">
                                      <p:cBhvr>
                                        <p:cTn id="27" dur="500"/>
                                        <p:tgtEl>
                                          <p:spTgt spid="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xEl>
                                              <p:pRg st="5" end="5"/>
                                            </p:txEl>
                                          </p:spTgt>
                                        </p:tgtEl>
                                        <p:attrNameLst>
                                          <p:attrName>style.visibility</p:attrName>
                                        </p:attrNameLst>
                                      </p:cBhvr>
                                      <p:to>
                                        <p:strVal val="visible"/>
                                      </p:to>
                                    </p:set>
                                    <p:animEffect transition="in" filter="fade">
                                      <p:cBhvr>
                                        <p:cTn id="32" dur="500"/>
                                        <p:tgtEl>
                                          <p:spTgt spid="1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12" name="Picture 11" descr="A picture containing black&#10;&#10;Description automatically generated">
            <a:extLst>
              <a:ext uri="{FF2B5EF4-FFF2-40B4-BE49-F238E27FC236}">
                <a16:creationId xmlns:a16="http://schemas.microsoft.com/office/drawing/2014/main" id="{06BC58D6-DC17-4CD0-8680-991F0B3C7A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761" y="202214"/>
            <a:ext cx="914400" cy="914400"/>
          </a:xfrm>
          <a:prstGeom prst="rect">
            <a:avLst/>
          </a:prstGeom>
          <a:solidFill>
            <a:srgbClr val="FF0000"/>
          </a:solidFill>
        </p:spPr>
      </p:pic>
      <p:sp>
        <p:nvSpPr>
          <p:cNvPr id="16" name="TextBox 15">
            <a:extLst>
              <a:ext uri="{FF2B5EF4-FFF2-40B4-BE49-F238E27FC236}">
                <a16:creationId xmlns:a16="http://schemas.microsoft.com/office/drawing/2014/main" id="{2AFA9B13-F337-4C64-869C-125F7F40F98B}"/>
              </a:ext>
            </a:extLst>
          </p:cNvPr>
          <p:cNvSpPr txBox="1"/>
          <p:nvPr/>
        </p:nvSpPr>
        <p:spPr>
          <a:xfrm>
            <a:off x="1238669" y="213138"/>
            <a:ext cx="3941299" cy="892552"/>
          </a:xfrm>
          <a:prstGeom prst="rect">
            <a:avLst/>
          </a:prstGeom>
          <a:solidFill>
            <a:srgbClr val="FF0000"/>
          </a:solidFill>
        </p:spPr>
        <p:txBody>
          <a:bodyPr wrap="square" rtlCol="0">
            <a:spAutoFit/>
          </a:bodyPr>
          <a:lstStyle/>
          <a:p>
            <a:r>
              <a:rPr lang="en-CA" sz="2600" dirty="0">
                <a:solidFill>
                  <a:schemeClr val="bg1"/>
                </a:solidFill>
              </a:rPr>
              <a:t>Idealist: It’s fulfilled in every age</a:t>
            </a:r>
          </a:p>
        </p:txBody>
      </p:sp>
      <p:sp>
        <p:nvSpPr>
          <p:cNvPr id="17" name="TextBox 16">
            <a:extLst>
              <a:ext uri="{FF2B5EF4-FFF2-40B4-BE49-F238E27FC236}">
                <a16:creationId xmlns:a16="http://schemas.microsoft.com/office/drawing/2014/main" id="{F39FA7C0-1418-4031-96F4-E60ECEFB805B}"/>
              </a:ext>
            </a:extLst>
          </p:cNvPr>
          <p:cNvSpPr txBox="1"/>
          <p:nvPr/>
        </p:nvSpPr>
        <p:spPr>
          <a:xfrm>
            <a:off x="463826" y="1696279"/>
            <a:ext cx="11131826" cy="5001369"/>
          </a:xfrm>
          <a:prstGeom prst="rect">
            <a:avLst/>
          </a:prstGeom>
          <a:noFill/>
        </p:spPr>
        <p:txBody>
          <a:bodyPr wrap="square" rtlCol="0">
            <a:spAutoFit/>
          </a:bodyPr>
          <a:lstStyle/>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Lamb with the 144,000 is a  duplicate scene from chapter 7.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These represents all believers who bear the mark of Jesus and the Father’s Name instead of the Mark of the Beast.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They were “virgins” in that they didn’t participate with the anti-Christ systems of idolatry.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“Babylon has fallen” is a condemnation of any human societies organized against God. They are coming to an end!</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“Fire and Brimstone” is the judgement coming for those who have partnered with anti-Christ systems of power and idolatry. </a:t>
            </a:r>
          </a:p>
          <a:p>
            <a:pPr marL="285750" indent="-285750">
              <a:buFont typeface="Arial" panose="020B0604020202020204" pitchFamily="34" charset="0"/>
              <a:buChar char="•"/>
            </a:pPr>
            <a:r>
              <a:rPr lang="en-CA" sz="2900" dirty="0">
                <a:solidFill>
                  <a:schemeClr val="bg1"/>
                </a:solidFill>
                <a:latin typeface="Abadi Extra Light" panose="020B0204020104020204" pitchFamily="34" charset="0"/>
              </a:rPr>
              <a:t>The vision of Christ “on the cloud” depicts the final judgement at Christ’s coming (cf. 6:12-17; 11:15-18).</a:t>
            </a:r>
          </a:p>
        </p:txBody>
      </p:sp>
    </p:spTree>
    <p:extLst>
      <p:ext uri="{BB962C8B-B14F-4D97-AF65-F5344CB8AC3E}">
        <p14:creationId xmlns:p14="http://schemas.microsoft.com/office/powerpoint/2010/main" val="2767360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fade">
                                      <p:cBhvr>
                                        <p:cTn id="12" dur="5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xEl>
                                              <p:pRg st="3" end="3"/>
                                            </p:txEl>
                                          </p:spTgt>
                                        </p:tgtEl>
                                        <p:attrNameLst>
                                          <p:attrName>style.visibility</p:attrName>
                                        </p:attrNameLst>
                                      </p:cBhvr>
                                      <p:to>
                                        <p:strVal val="visible"/>
                                      </p:to>
                                    </p:set>
                                    <p:animEffect transition="in" filter="fade">
                                      <p:cBhvr>
                                        <p:cTn id="22" dur="500"/>
                                        <p:tgtEl>
                                          <p:spTgt spid="1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xEl>
                                              <p:pRg st="4" end="4"/>
                                            </p:txEl>
                                          </p:spTgt>
                                        </p:tgtEl>
                                        <p:attrNameLst>
                                          <p:attrName>style.visibility</p:attrName>
                                        </p:attrNameLst>
                                      </p:cBhvr>
                                      <p:to>
                                        <p:strVal val="visible"/>
                                      </p:to>
                                    </p:set>
                                    <p:animEffect transition="in" filter="fade">
                                      <p:cBhvr>
                                        <p:cTn id="27" dur="500"/>
                                        <p:tgtEl>
                                          <p:spTgt spid="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xEl>
                                              <p:pRg st="5" end="5"/>
                                            </p:txEl>
                                          </p:spTgt>
                                        </p:tgtEl>
                                        <p:attrNameLst>
                                          <p:attrName>style.visibility</p:attrName>
                                        </p:attrNameLst>
                                      </p:cBhvr>
                                      <p:to>
                                        <p:strVal val="visible"/>
                                      </p:to>
                                    </p:set>
                                    <p:animEffect transition="in" filter="fade">
                                      <p:cBhvr>
                                        <p:cTn id="32" dur="500"/>
                                        <p:tgtEl>
                                          <p:spTgt spid="1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a:extLst>
              <a:ext uri="{FF2B5EF4-FFF2-40B4-BE49-F238E27FC236}">
                <a16:creationId xmlns:a16="http://schemas.microsoft.com/office/drawing/2014/main" id="{3772ECF9-EF39-49FB-8049-0FC898452C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764" b="-1"/>
          <a:stretch/>
        </p:blipFill>
        <p:spPr bwMode="auto">
          <a:xfrm>
            <a:off x="1460597" y="1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2496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Greek Temple outline">
            <a:extLst>
              <a:ext uri="{FF2B5EF4-FFF2-40B4-BE49-F238E27FC236}">
                <a16:creationId xmlns:a16="http://schemas.microsoft.com/office/drawing/2014/main" id="{0F6D982B-B3EB-498D-9A66-D97EF3B1C6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2971800"/>
            <a:ext cx="914400" cy="914400"/>
          </a:xfrm>
          <a:prstGeom prst="rect">
            <a:avLst/>
          </a:prstGeom>
        </p:spPr>
      </p:pic>
      <p:pic>
        <p:nvPicPr>
          <p:cNvPr id="12" name="Picture 11" descr="A picture containing black&#10;&#10;Description automatically generated">
            <a:extLst>
              <a:ext uri="{FF2B5EF4-FFF2-40B4-BE49-F238E27FC236}">
                <a16:creationId xmlns:a16="http://schemas.microsoft.com/office/drawing/2014/main" id="{06BC58D6-DC17-4CD0-8680-991F0B3C7A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761" y="202214"/>
            <a:ext cx="914400" cy="914400"/>
          </a:xfrm>
          <a:prstGeom prst="rect">
            <a:avLst/>
          </a:prstGeom>
          <a:solidFill>
            <a:srgbClr val="FF0000"/>
          </a:solidFill>
        </p:spPr>
      </p:pic>
      <p:sp>
        <p:nvSpPr>
          <p:cNvPr id="16" name="TextBox 15">
            <a:extLst>
              <a:ext uri="{FF2B5EF4-FFF2-40B4-BE49-F238E27FC236}">
                <a16:creationId xmlns:a16="http://schemas.microsoft.com/office/drawing/2014/main" id="{2AFA9B13-F337-4C64-869C-125F7F40F98B}"/>
              </a:ext>
            </a:extLst>
          </p:cNvPr>
          <p:cNvSpPr txBox="1"/>
          <p:nvPr/>
        </p:nvSpPr>
        <p:spPr>
          <a:xfrm>
            <a:off x="1238669" y="213138"/>
            <a:ext cx="3941299" cy="892552"/>
          </a:xfrm>
          <a:prstGeom prst="rect">
            <a:avLst/>
          </a:prstGeom>
          <a:solidFill>
            <a:srgbClr val="FF0000"/>
          </a:solidFill>
        </p:spPr>
        <p:txBody>
          <a:bodyPr wrap="square" rtlCol="0">
            <a:spAutoFit/>
          </a:bodyPr>
          <a:lstStyle/>
          <a:p>
            <a:r>
              <a:rPr lang="en-CA" sz="2600" dirty="0">
                <a:solidFill>
                  <a:schemeClr val="bg1"/>
                </a:solidFill>
              </a:rPr>
              <a:t>Idealist: It’s fulfilled in every age</a:t>
            </a:r>
          </a:p>
        </p:txBody>
      </p:sp>
      <p:sp>
        <p:nvSpPr>
          <p:cNvPr id="17" name="TextBox 16">
            <a:extLst>
              <a:ext uri="{FF2B5EF4-FFF2-40B4-BE49-F238E27FC236}">
                <a16:creationId xmlns:a16="http://schemas.microsoft.com/office/drawing/2014/main" id="{F39FA7C0-1418-4031-96F4-E60ECEFB805B}"/>
              </a:ext>
            </a:extLst>
          </p:cNvPr>
          <p:cNvSpPr txBox="1"/>
          <p:nvPr/>
        </p:nvSpPr>
        <p:spPr>
          <a:xfrm>
            <a:off x="424070" y="1298714"/>
            <a:ext cx="11592186" cy="6294031"/>
          </a:xfrm>
          <a:prstGeom prst="rect">
            <a:avLst/>
          </a:prstGeom>
          <a:noFill/>
        </p:spPr>
        <p:txBody>
          <a:bodyPr wrap="square" rtlCol="0">
            <a:spAutoFit/>
          </a:bodyPr>
          <a:lstStyle/>
          <a:p>
            <a:pPr marL="285750" indent="-285750">
              <a:buFont typeface="Arial" panose="020B0604020202020204" pitchFamily="34" charset="0"/>
              <a:buChar char="•"/>
            </a:pPr>
            <a:endParaRPr lang="en-CA" sz="3400" dirty="0">
              <a:solidFill>
                <a:schemeClr val="bg1"/>
              </a:solidFill>
              <a:latin typeface="Abadi Extra Light" panose="020B0204020104020204" pitchFamily="34" charset="0"/>
            </a:endParaRPr>
          </a:p>
          <a:p>
            <a:pPr marL="285750" indent="-285750">
              <a:buFont typeface="Arial" panose="020B0604020202020204" pitchFamily="34" charset="0"/>
              <a:buChar char="•"/>
            </a:pPr>
            <a:r>
              <a:rPr lang="en-CA" sz="3400" dirty="0">
                <a:solidFill>
                  <a:schemeClr val="bg1"/>
                </a:solidFill>
                <a:latin typeface="Abadi Extra Light" panose="020B0204020104020204" pitchFamily="34" charset="0"/>
              </a:rPr>
              <a:t>Examples in chapter 14:</a:t>
            </a:r>
          </a:p>
          <a:p>
            <a:pPr marL="914400" lvl="1" indent="-457200">
              <a:buFont typeface="Wingdings" panose="05000000000000000000" pitchFamily="2" charset="2"/>
              <a:buChar char="Ø"/>
            </a:pPr>
            <a:r>
              <a:rPr lang="en-CA" sz="3400" dirty="0">
                <a:solidFill>
                  <a:schemeClr val="bg1"/>
                </a:solidFill>
                <a:latin typeface="Abadi Extra Light" panose="020B0204020104020204" pitchFamily="34" charset="0"/>
              </a:rPr>
              <a:t>Christ’s rule and His protection of the redeemed (cf. 12-13)</a:t>
            </a:r>
          </a:p>
          <a:p>
            <a:pPr marL="914400" lvl="1" indent="-457200">
              <a:buFont typeface="Wingdings" panose="05000000000000000000" pitchFamily="2" charset="2"/>
              <a:buChar char="Ø"/>
            </a:pPr>
            <a:r>
              <a:rPr lang="en-CA" sz="3400" dirty="0">
                <a:solidFill>
                  <a:schemeClr val="bg1"/>
                </a:solidFill>
                <a:latin typeface="Abadi Extra Light" panose="020B0204020104020204" pitchFamily="34" charset="0"/>
              </a:rPr>
              <a:t>Lives that sing a “new song” of praise (v. 2-3)</a:t>
            </a:r>
          </a:p>
          <a:p>
            <a:pPr marL="914400" lvl="1" indent="-457200">
              <a:buFont typeface="Wingdings" panose="05000000000000000000" pitchFamily="2" charset="2"/>
              <a:buChar char="Ø"/>
            </a:pPr>
            <a:r>
              <a:rPr lang="en-CA" sz="3400" dirty="0">
                <a:solidFill>
                  <a:schemeClr val="bg1"/>
                </a:solidFill>
                <a:latin typeface="Abadi Extra Light" panose="020B0204020104020204" pitchFamily="34" charset="0"/>
              </a:rPr>
              <a:t>Christianity as </a:t>
            </a:r>
            <a:r>
              <a:rPr lang="en-CA" sz="3400" i="1" dirty="0">
                <a:solidFill>
                  <a:schemeClr val="bg1"/>
                </a:solidFill>
                <a:latin typeface="Abadi Extra Light" panose="020B0204020104020204" pitchFamily="34" charset="0"/>
              </a:rPr>
              <a:t>active allegiance </a:t>
            </a:r>
            <a:r>
              <a:rPr lang="en-CA" sz="3400" dirty="0">
                <a:solidFill>
                  <a:schemeClr val="bg1"/>
                </a:solidFill>
                <a:latin typeface="Abadi Extra Light" panose="020B0204020104020204" pitchFamily="34" charset="0"/>
              </a:rPr>
              <a:t>to Jesus (“they follow the Lamb wherever he goes”) vs. “easy </a:t>
            </a:r>
            <a:r>
              <a:rPr lang="en-CA" sz="3400" dirty="0" err="1">
                <a:solidFill>
                  <a:schemeClr val="bg1"/>
                </a:solidFill>
                <a:latin typeface="Abadi Extra Light" panose="020B0204020104020204" pitchFamily="34" charset="0"/>
              </a:rPr>
              <a:t>believism</a:t>
            </a:r>
            <a:r>
              <a:rPr lang="en-CA" sz="3400" dirty="0">
                <a:solidFill>
                  <a:schemeClr val="bg1"/>
                </a:solidFill>
                <a:latin typeface="Abadi Extra Light" panose="020B0204020104020204" pitchFamily="34" charset="0"/>
              </a:rPr>
              <a:t>”</a:t>
            </a:r>
          </a:p>
          <a:p>
            <a:pPr marL="914400" lvl="1" indent="-457200">
              <a:buFont typeface="Wingdings" panose="05000000000000000000" pitchFamily="2" charset="2"/>
              <a:buChar char="Ø"/>
            </a:pPr>
            <a:r>
              <a:rPr lang="en-CA" sz="3400" dirty="0">
                <a:solidFill>
                  <a:schemeClr val="bg1"/>
                </a:solidFill>
                <a:latin typeface="Abadi Extra Light" panose="020B0204020104020204" pitchFamily="34" charset="0"/>
              </a:rPr>
              <a:t>The dangers of becoming “drunk” on hedonism (v. 8)</a:t>
            </a:r>
          </a:p>
          <a:p>
            <a:pPr marL="914400" lvl="1" indent="-457200">
              <a:buFont typeface="Wingdings" panose="05000000000000000000" pitchFamily="2" charset="2"/>
              <a:buChar char="Ø"/>
            </a:pPr>
            <a:r>
              <a:rPr lang="en-CA" sz="3400" dirty="0">
                <a:solidFill>
                  <a:schemeClr val="bg1"/>
                </a:solidFill>
                <a:latin typeface="Abadi Extra Light" panose="020B0204020104020204" pitchFamily="34" charset="0"/>
              </a:rPr>
              <a:t>On the terrible reality of Jesus’ Final Judgement against those who resist mercy and his rule (v. 9-11)</a:t>
            </a:r>
          </a:p>
          <a:p>
            <a:pPr marL="914400" lvl="1" indent="-457200">
              <a:buFont typeface="Wingdings" panose="05000000000000000000" pitchFamily="2" charset="2"/>
              <a:buChar char="Ø"/>
            </a:pPr>
            <a:endParaRPr lang="en-CA" sz="3400" dirty="0">
              <a:solidFill>
                <a:schemeClr val="bg1"/>
              </a:solidFill>
              <a:latin typeface="Abadi Extra Light" panose="020B0204020104020204" pitchFamily="34" charset="0"/>
            </a:endParaRPr>
          </a:p>
          <a:p>
            <a:pPr marL="914400" lvl="1" indent="-457200">
              <a:buFont typeface="Wingdings" panose="05000000000000000000" pitchFamily="2" charset="2"/>
              <a:buChar char="Ø"/>
            </a:pPr>
            <a:endParaRPr lang="en-CA" sz="3400" dirty="0">
              <a:solidFill>
                <a:schemeClr val="bg1"/>
              </a:solidFill>
              <a:latin typeface="Abadi Extra Light" panose="020B0204020104020204" pitchFamily="34" charset="0"/>
            </a:endParaRPr>
          </a:p>
          <a:p>
            <a:pPr marL="971550" lvl="1" indent="-514350">
              <a:buFont typeface="Wingdings" panose="05000000000000000000" pitchFamily="2" charset="2"/>
              <a:buChar char="Ø"/>
            </a:pPr>
            <a:endParaRPr lang="en-CA" sz="2900" dirty="0">
              <a:solidFill>
                <a:schemeClr val="bg1"/>
              </a:solidFill>
              <a:latin typeface="Abadi Extra Light" panose="020B0204020104020204" pitchFamily="34" charset="0"/>
            </a:endParaRPr>
          </a:p>
        </p:txBody>
      </p:sp>
      <p:sp>
        <p:nvSpPr>
          <p:cNvPr id="7" name="TextBox 6">
            <a:extLst>
              <a:ext uri="{FF2B5EF4-FFF2-40B4-BE49-F238E27FC236}">
                <a16:creationId xmlns:a16="http://schemas.microsoft.com/office/drawing/2014/main" id="{A6946675-EDBE-428B-BA24-92AE1D705ED5}"/>
              </a:ext>
            </a:extLst>
          </p:cNvPr>
          <p:cNvSpPr txBox="1"/>
          <p:nvPr/>
        </p:nvSpPr>
        <p:spPr>
          <a:xfrm>
            <a:off x="5364476" y="182360"/>
            <a:ext cx="6827524" cy="954107"/>
          </a:xfrm>
          <a:prstGeom prst="rect">
            <a:avLst/>
          </a:prstGeom>
          <a:noFill/>
        </p:spPr>
        <p:txBody>
          <a:bodyPr wrap="square">
            <a:spAutoFit/>
          </a:bodyPr>
          <a:lstStyle/>
          <a:p>
            <a:pPr marL="285750" indent="-285750">
              <a:buFont typeface="Arial" panose="020B0604020202020204" pitchFamily="34" charset="0"/>
              <a:buChar char="•"/>
            </a:pPr>
            <a:r>
              <a:rPr lang="en-CA" sz="2800" dirty="0">
                <a:solidFill>
                  <a:schemeClr val="bg1"/>
                </a:solidFill>
                <a:latin typeface="Abadi Extra Light" panose="020B0204020104020204" pitchFamily="34" charset="0"/>
              </a:rPr>
              <a:t>Serves as a powerful bridge to discipleship</a:t>
            </a:r>
          </a:p>
          <a:p>
            <a:pPr marL="285750" indent="-285750">
              <a:buFont typeface="Arial" panose="020B0604020202020204" pitchFamily="34" charset="0"/>
              <a:buChar char="•"/>
            </a:pPr>
            <a:r>
              <a:rPr lang="en-CA" sz="2800" dirty="0">
                <a:solidFill>
                  <a:schemeClr val="bg1"/>
                </a:solidFill>
                <a:latin typeface="Abadi Extra Light" panose="020B0204020104020204" pitchFamily="34" charset="0"/>
              </a:rPr>
              <a:t>Look for themes and personal touchpoints</a:t>
            </a:r>
          </a:p>
        </p:txBody>
      </p:sp>
    </p:spTree>
    <p:extLst>
      <p:ext uri="{BB962C8B-B14F-4D97-AF65-F5344CB8AC3E}">
        <p14:creationId xmlns:p14="http://schemas.microsoft.com/office/powerpoint/2010/main" val="13435845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xEl>
                                              <p:pRg st="2" end="2"/>
                                            </p:txEl>
                                          </p:spTgt>
                                        </p:tgtEl>
                                        <p:attrNameLst>
                                          <p:attrName>style.visibility</p:attrName>
                                        </p:attrNameLst>
                                      </p:cBhvr>
                                      <p:to>
                                        <p:strVal val="visible"/>
                                      </p:to>
                                    </p:set>
                                    <p:animEffect transition="in" filter="fade">
                                      <p:cBhvr>
                                        <p:cTn id="7" dur="500"/>
                                        <p:tgtEl>
                                          <p:spTgt spid="1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3" end="3"/>
                                            </p:txEl>
                                          </p:spTgt>
                                        </p:tgtEl>
                                        <p:attrNameLst>
                                          <p:attrName>style.visibility</p:attrName>
                                        </p:attrNameLst>
                                      </p:cBhvr>
                                      <p:to>
                                        <p:strVal val="visible"/>
                                      </p:to>
                                    </p:set>
                                    <p:animEffect transition="in" filter="fade">
                                      <p:cBhvr>
                                        <p:cTn id="12" dur="500"/>
                                        <p:tgtEl>
                                          <p:spTgt spid="1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xEl>
                                              <p:pRg st="4" end="4"/>
                                            </p:txEl>
                                          </p:spTgt>
                                        </p:tgtEl>
                                        <p:attrNameLst>
                                          <p:attrName>style.visibility</p:attrName>
                                        </p:attrNameLst>
                                      </p:cBhvr>
                                      <p:to>
                                        <p:strVal val="visible"/>
                                      </p:to>
                                    </p:set>
                                    <p:animEffect transition="in" filter="fade">
                                      <p:cBhvr>
                                        <p:cTn id="17" dur="500"/>
                                        <p:tgtEl>
                                          <p:spTgt spid="1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xEl>
                                              <p:pRg st="5" end="5"/>
                                            </p:txEl>
                                          </p:spTgt>
                                        </p:tgtEl>
                                        <p:attrNameLst>
                                          <p:attrName>style.visibility</p:attrName>
                                        </p:attrNameLst>
                                      </p:cBhvr>
                                      <p:to>
                                        <p:strVal val="visible"/>
                                      </p:to>
                                    </p:set>
                                    <p:animEffect transition="in" filter="fade">
                                      <p:cBhvr>
                                        <p:cTn id="22" dur="500"/>
                                        <p:tgtEl>
                                          <p:spTgt spid="1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xEl>
                                              <p:pRg st="6" end="6"/>
                                            </p:txEl>
                                          </p:spTgt>
                                        </p:tgtEl>
                                        <p:attrNameLst>
                                          <p:attrName>style.visibility</p:attrName>
                                        </p:attrNameLst>
                                      </p:cBhvr>
                                      <p:to>
                                        <p:strVal val="visible"/>
                                      </p:to>
                                    </p:set>
                                    <p:animEffect transition="in" filter="fade">
                                      <p:cBhvr>
                                        <p:cTn id="27" dur="500"/>
                                        <p:tgtEl>
                                          <p:spTgt spid="1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a:extLst>
              <a:ext uri="{FF2B5EF4-FFF2-40B4-BE49-F238E27FC236}">
                <a16:creationId xmlns:a16="http://schemas.microsoft.com/office/drawing/2014/main" id="{4CD768F5-4461-47FD-8AD1-B400521A82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30" r="3542"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52504"/>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25E47EB-B76D-47DB-9664-2F6018911162}"/>
              </a:ext>
            </a:extLst>
          </p:cNvPr>
          <p:cNvSpPr txBox="1"/>
          <p:nvPr/>
        </p:nvSpPr>
        <p:spPr>
          <a:xfrm>
            <a:off x="256718" y="1091276"/>
            <a:ext cx="4496949" cy="3143241"/>
          </a:xfrm>
          <a:prstGeom prst="rect">
            <a:avLst/>
          </a:prstGeom>
        </p:spPr>
        <p:txBody>
          <a:bodyPr vert="horz" lIns="91440" tIns="45720" rIns="91440" bIns="45720" rtlCol="0">
            <a:noAutofit/>
          </a:bodyPr>
          <a:lstStyle/>
          <a:p>
            <a:pPr>
              <a:lnSpc>
                <a:spcPct val="90000"/>
              </a:lnSpc>
              <a:spcAft>
                <a:spcPts val="600"/>
              </a:spcAft>
            </a:pPr>
            <a:r>
              <a:rPr lang="en-US" sz="3000" dirty="0">
                <a:latin typeface="Abadi Extra Light" panose="020B0204020104020204" pitchFamily="34" charset="0"/>
              </a:rPr>
              <a:t>May you sing a new song of praise to God.</a:t>
            </a:r>
          </a:p>
          <a:p>
            <a:pPr>
              <a:lnSpc>
                <a:spcPct val="90000"/>
              </a:lnSpc>
              <a:spcAft>
                <a:spcPts val="600"/>
              </a:spcAft>
            </a:pPr>
            <a:endParaRPr lang="en-US" sz="3000" dirty="0">
              <a:latin typeface="Abadi Extra Light" panose="020B0204020104020204" pitchFamily="34" charset="0"/>
            </a:endParaRPr>
          </a:p>
          <a:p>
            <a:pPr>
              <a:lnSpc>
                <a:spcPct val="90000"/>
              </a:lnSpc>
              <a:spcAft>
                <a:spcPts val="600"/>
              </a:spcAft>
            </a:pPr>
            <a:r>
              <a:rPr lang="en-US" sz="3000" dirty="0">
                <a:latin typeface="Abadi Extra Light" panose="020B0204020104020204" pitchFamily="34" charset="0"/>
              </a:rPr>
              <a:t>May you follow the Lamb wherever He goes.</a:t>
            </a:r>
          </a:p>
          <a:p>
            <a:pPr>
              <a:lnSpc>
                <a:spcPct val="90000"/>
              </a:lnSpc>
              <a:spcAft>
                <a:spcPts val="600"/>
              </a:spcAft>
            </a:pPr>
            <a:endParaRPr lang="en-US" sz="3000" dirty="0">
              <a:latin typeface="Abadi Extra Light" panose="020B0204020104020204" pitchFamily="34" charset="0"/>
            </a:endParaRPr>
          </a:p>
          <a:p>
            <a:pPr>
              <a:lnSpc>
                <a:spcPct val="90000"/>
              </a:lnSpc>
              <a:spcAft>
                <a:spcPts val="600"/>
              </a:spcAft>
            </a:pPr>
            <a:r>
              <a:rPr lang="en-US" sz="3000" dirty="0">
                <a:latin typeface="Abadi Extra Light" panose="020B0204020104020204" pitchFamily="34" charset="0"/>
              </a:rPr>
              <a:t>May you fear God and give Him glory, worshipping Him who made heaven and earth, and He who is victorious on your behalf.</a:t>
            </a:r>
          </a:p>
        </p:txBody>
      </p:sp>
      <p:pic>
        <p:nvPicPr>
          <p:cNvPr id="3074" name="Picture 2" descr="woman raising her hands">
            <a:extLst>
              <a:ext uri="{FF2B5EF4-FFF2-40B4-BE49-F238E27FC236}">
                <a16:creationId xmlns:a16="http://schemas.microsoft.com/office/drawing/2014/main" id="{FBA5A122-8E25-4665-8F30-E6ED82E3E75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0099" b="-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192162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ADDE34-802F-46B3-B86A-C2C7A132DDDD}"/>
              </a:ext>
            </a:extLst>
          </p:cNvPr>
          <p:cNvSpPr txBox="1"/>
          <p:nvPr/>
        </p:nvSpPr>
        <p:spPr>
          <a:xfrm>
            <a:off x="629478" y="505122"/>
            <a:ext cx="10933044" cy="5847755"/>
          </a:xfrm>
          <a:prstGeom prst="rect">
            <a:avLst/>
          </a:prstGeom>
          <a:noFill/>
        </p:spPr>
        <p:txBody>
          <a:bodyPr wrap="square">
            <a:spAutoFit/>
          </a:bodyPr>
          <a:lstStyle/>
          <a:p>
            <a:pPr algn="ctr"/>
            <a:r>
              <a:rPr lang="en-US" sz="3400" b="0" i="1" dirty="0">
                <a:solidFill>
                  <a:schemeClr val="bg1"/>
                </a:solidFill>
                <a:effectLst/>
                <a:latin typeface="Abadi Extra Light" panose="020B0204020104020204" pitchFamily="34" charset="0"/>
              </a:rPr>
              <a:t>“Humans are storytelling animals. We thrill to an astonishing multitude of fictions on pages, on stages, and on screens: murder stories, </a:t>
            </a:r>
            <a:r>
              <a:rPr lang="en-US" sz="3400" b="0" i="1" u="none" strike="noStrike" dirty="0">
                <a:solidFill>
                  <a:schemeClr val="bg1"/>
                </a:solidFill>
                <a:effectLst/>
                <a:latin typeface="Abadi Extra Light" panose="020B0204020104020204" pitchFamily="34" charset="0"/>
              </a:rPr>
              <a:t>sex</a:t>
            </a:r>
            <a:r>
              <a:rPr lang="en-US" sz="3400" b="0" i="1" dirty="0">
                <a:solidFill>
                  <a:schemeClr val="bg1"/>
                </a:solidFill>
                <a:effectLst/>
                <a:latin typeface="Abadi Extra Light" panose="020B0204020104020204" pitchFamily="34" charset="0"/>
              </a:rPr>
              <a:t> stories, war stories, conspiracy stories, true stories and false. We are, as a species, addicted to story. But the </a:t>
            </a:r>
            <a:r>
              <a:rPr lang="en-US" sz="3400" b="0" i="1" u="none" strike="noStrike" dirty="0">
                <a:solidFill>
                  <a:schemeClr val="bg1"/>
                </a:solidFill>
                <a:effectLst/>
                <a:latin typeface="Abadi Extra Light" panose="020B0204020104020204" pitchFamily="34" charset="0"/>
              </a:rPr>
              <a:t>addiction</a:t>
            </a:r>
            <a:r>
              <a:rPr lang="en-US" sz="3400" b="0" i="1" dirty="0">
                <a:solidFill>
                  <a:schemeClr val="bg1"/>
                </a:solidFill>
                <a:effectLst/>
                <a:latin typeface="Abadi Extra Light" panose="020B0204020104020204" pitchFamily="34" charset="0"/>
              </a:rPr>
              <a:t> runs deeper than we think. We can walk away from our books and our screens, but we can never walk away from story. For humans, story is like gravity: an inescapable field of force that influences everything, but is so omnipresent that we hardly notice it.” </a:t>
            </a:r>
            <a:br>
              <a:rPr lang="en-US" sz="3400" b="0" i="0" dirty="0">
                <a:solidFill>
                  <a:schemeClr val="bg1"/>
                </a:solidFill>
                <a:effectLst/>
                <a:latin typeface="Abadi Extra Light" panose="020B0204020104020204" pitchFamily="34" charset="0"/>
              </a:rPr>
            </a:br>
            <a:endParaRPr lang="en-US" sz="3400" b="0" i="0" dirty="0">
              <a:solidFill>
                <a:schemeClr val="bg1"/>
              </a:solidFill>
              <a:effectLst/>
              <a:latin typeface="Abadi Extra Light" panose="020B0204020104020204" pitchFamily="34" charset="0"/>
            </a:endParaRPr>
          </a:p>
          <a:p>
            <a:pPr algn="ctr"/>
            <a:r>
              <a:rPr lang="en-US" sz="3400" dirty="0">
                <a:solidFill>
                  <a:schemeClr val="bg1"/>
                </a:solidFill>
                <a:latin typeface="Abadi Extra Light" panose="020B0204020104020204" pitchFamily="34" charset="0"/>
              </a:rPr>
              <a:t>Jo</a:t>
            </a:r>
            <a:r>
              <a:rPr lang="en-US" sz="3400" b="0" i="0" u="none" strike="noStrike" dirty="0">
                <a:solidFill>
                  <a:schemeClr val="bg1"/>
                </a:solidFill>
                <a:effectLst/>
                <a:latin typeface="Abadi Extra Light" panose="020B0204020104020204" pitchFamily="34" charset="0"/>
              </a:rPr>
              <a:t>nathan Gottschall Ph.D.</a:t>
            </a:r>
            <a:endParaRPr lang="en-US" sz="3400" b="0" i="0" dirty="0">
              <a:solidFill>
                <a:schemeClr val="bg1"/>
              </a:solidFill>
              <a:effectLst/>
              <a:latin typeface="Abadi Extra Light" panose="020B0204020104020204" pitchFamily="34" charset="0"/>
            </a:endParaRPr>
          </a:p>
        </p:txBody>
      </p:sp>
    </p:spTree>
    <p:extLst>
      <p:ext uri="{BB962C8B-B14F-4D97-AF65-F5344CB8AC3E}">
        <p14:creationId xmlns:p14="http://schemas.microsoft.com/office/powerpoint/2010/main" val="410509446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170" name="Picture 2" descr="The 'Story Behind the Story' in Politics, Israel, Culture ...">
            <a:extLst>
              <a:ext uri="{FF2B5EF4-FFF2-40B4-BE49-F238E27FC236}">
                <a16:creationId xmlns:a16="http://schemas.microsoft.com/office/drawing/2014/main" id="{8B79FF9C-48DA-454C-A615-03664C49D2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76" r="1817"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71120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The 'Story Behind the Story' in Politics, Israel, Culture ...">
            <a:extLst>
              <a:ext uri="{FF2B5EF4-FFF2-40B4-BE49-F238E27FC236}">
                <a16:creationId xmlns:a16="http://schemas.microsoft.com/office/drawing/2014/main" id="{8B79FF9C-48DA-454C-A615-03664C49D2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76" r="1817"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DC8CF3E-7E91-4DE7-BBD9-CBA915513759}"/>
              </a:ext>
            </a:extLst>
          </p:cNvPr>
          <p:cNvSpPr txBox="1"/>
          <p:nvPr/>
        </p:nvSpPr>
        <p:spPr>
          <a:xfrm>
            <a:off x="0" y="1382286"/>
            <a:ext cx="12191980" cy="4093428"/>
          </a:xfrm>
          <a:prstGeom prst="rect">
            <a:avLst/>
          </a:prstGeom>
          <a:solidFill>
            <a:srgbClr val="C00000">
              <a:alpha val="69000"/>
            </a:srgbClr>
          </a:solidFill>
        </p:spPr>
        <p:txBody>
          <a:bodyPr wrap="square">
            <a:spAutoFit/>
          </a:bodyPr>
          <a:lstStyle/>
          <a:p>
            <a:pPr algn="ctr"/>
            <a:r>
              <a:rPr lang="en-CA" sz="6500" dirty="0">
                <a:solidFill>
                  <a:schemeClr val="bg1"/>
                </a:solidFill>
                <a:latin typeface="Felix Titling" panose="04060505060202020A04" pitchFamily="82" charset="0"/>
              </a:rPr>
              <a:t>Creation</a:t>
            </a:r>
          </a:p>
          <a:p>
            <a:pPr algn="ctr"/>
            <a:r>
              <a:rPr lang="en-CA" sz="6500" dirty="0">
                <a:solidFill>
                  <a:schemeClr val="bg1"/>
                </a:solidFill>
                <a:latin typeface="Felix Titling" panose="04060505060202020A04" pitchFamily="82" charset="0"/>
              </a:rPr>
              <a:t>Fall</a:t>
            </a:r>
          </a:p>
          <a:p>
            <a:pPr algn="ctr"/>
            <a:r>
              <a:rPr lang="en-CA" sz="6500" dirty="0">
                <a:solidFill>
                  <a:schemeClr val="bg1"/>
                </a:solidFill>
                <a:latin typeface="Felix Titling" panose="04060505060202020A04" pitchFamily="82" charset="0"/>
              </a:rPr>
              <a:t>Redemption</a:t>
            </a:r>
          </a:p>
          <a:p>
            <a:pPr algn="ctr"/>
            <a:r>
              <a:rPr lang="en-CA" sz="6500" dirty="0">
                <a:solidFill>
                  <a:schemeClr val="bg1"/>
                </a:solidFill>
                <a:latin typeface="Felix Titling" panose="04060505060202020A04" pitchFamily="82" charset="0"/>
              </a:rPr>
              <a:t>Glorification</a:t>
            </a:r>
          </a:p>
        </p:txBody>
      </p:sp>
    </p:spTree>
    <p:extLst>
      <p:ext uri="{BB962C8B-B14F-4D97-AF65-F5344CB8AC3E}">
        <p14:creationId xmlns:p14="http://schemas.microsoft.com/office/powerpoint/2010/main" val="257490855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9D1EE2-709B-4D88-A513-0A66DF420B95}"/>
              </a:ext>
            </a:extLst>
          </p:cNvPr>
          <p:cNvSpPr txBox="1"/>
          <p:nvPr/>
        </p:nvSpPr>
        <p:spPr>
          <a:xfrm>
            <a:off x="263005" y="160861"/>
            <a:ext cx="11479237" cy="6370975"/>
          </a:xfrm>
          <a:prstGeom prst="rect">
            <a:avLst/>
          </a:prstGeom>
          <a:noFill/>
        </p:spPr>
        <p:txBody>
          <a:bodyPr wrap="square" rtlCol="0">
            <a:spAutoFit/>
          </a:bodyPr>
          <a:lstStyle/>
          <a:p>
            <a:r>
              <a:rPr lang="en-CA" sz="2400" b="1" dirty="0">
                <a:solidFill>
                  <a:schemeClr val="bg1"/>
                </a:solidFill>
                <a:latin typeface="Abadi Extra Light" panose="020B0204020104020204" pitchFamily="34" charset="0"/>
              </a:rPr>
              <a:t>1-3: </a:t>
            </a:r>
            <a:r>
              <a:rPr lang="en-CA" sz="2400" dirty="0">
                <a:solidFill>
                  <a:schemeClr val="bg1"/>
                </a:solidFill>
                <a:latin typeface="Abadi Extra Light" panose="020B0204020104020204" pitchFamily="34" charset="0"/>
              </a:rPr>
              <a:t>Messages to the 7 Churches (present reality)</a:t>
            </a:r>
          </a:p>
          <a:p>
            <a:endParaRPr lang="en-CA" sz="2400" b="1"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4-5: </a:t>
            </a:r>
            <a:r>
              <a:rPr lang="en-CA" sz="2400" dirty="0">
                <a:solidFill>
                  <a:schemeClr val="bg1"/>
                </a:solidFill>
                <a:latin typeface="Abadi Extra Light" panose="020B0204020104020204" pitchFamily="34" charset="0"/>
              </a:rPr>
              <a:t>Vision of Heavenly Throne room</a:t>
            </a:r>
          </a:p>
          <a:p>
            <a:endParaRPr lang="en-CA" sz="2400" b="1"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6-8: </a:t>
            </a:r>
            <a:r>
              <a:rPr lang="en-CA" sz="2400" dirty="0">
                <a:solidFill>
                  <a:schemeClr val="bg1"/>
                </a:solidFill>
                <a:latin typeface="Abadi Extra Light" panose="020B0204020104020204" pitchFamily="34" charset="0"/>
              </a:rPr>
              <a:t>7 Seals</a:t>
            </a:r>
          </a:p>
          <a:p>
            <a:endParaRPr lang="en-CA" sz="2400" b="1"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8b-11: </a:t>
            </a:r>
            <a:r>
              <a:rPr lang="en-CA" sz="2400" dirty="0">
                <a:solidFill>
                  <a:schemeClr val="bg1"/>
                </a:solidFill>
                <a:latin typeface="Abadi Extra Light" panose="020B0204020104020204" pitchFamily="34" charset="0"/>
              </a:rPr>
              <a:t>7 Trumpets</a:t>
            </a:r>
          </a:p>
          <a:p>
            <a:endParaRPr lang="en-CA" sz="2400" b="1" dirty="0">
              <a:solidFill>
                <a:schemeClr val="bg1"/>
              </a:solidFill>
              <a:latin typeface="Abadi Extra Light" panose="020B0204020104020204" pitchFamily="34" charset="0"/>
            </a:endParaRPr>
          </a:p>
          <a:p>
            <a:r>
              <a:rPr lang="en-CA" sz="2400" b="1" dirty="0">
                <a:solidFill>
                  <a:srgbClr val="FFFF00"/>
                </a:solidFill>
                <a:latin typeface="Abadi Extra Light" panose="020B0204020104020204" pitchFamily="34" charset="0"/>
              </a:rPr>
              <a:t>12-14: Series of Visions/”Signs”</a:t>
            </a:r>
          </a:p>
          <a:p>
            <a:endParaRPr lang="en-CA" sz="2400" b="1"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15-16: 7 </a:t>
            </a:r>
            <a:r>
              <a:rPr lang="en-CA" sz="2400" dirty="0">
                <a:solidFill>
                  <a:schemeClr val="bg1"/>
                </a:solidFill>
                <a:latin typeface="Abadi Extra Light" panose="020B0204020104020204" pitchFamily="34" charset="0"/>
              </a:rPr>
              <a:t>Bowls</a:t>
            </a:r>
          </a:p>
          <a:p>
            <a:endParaRPr lang="en-CA" sz="2400"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17-19a: </a:t>
            </a:r>
            <a:r>
              <a:rPr lang="en-CA" sz="2400" dirty="0">
                <a:solidFill>
                  <a:schemeClr val="bg1"/>
                </a:solidFill>
                <a:latin typeface="Abadi Extra Light" panose="020B0204020104020204" pitchFamily="34" charset="0"/>
              </a:rPr>
              <a:t>Fall of Babylon</a:t>
            </a:r>
            <a:br>
              <a:rPr lang="en-CA" sz="2400" dirty="0">
                <a:solidFill>
                  <a:schemeClr val="bg1"/>
                </a:solidFill>
                <a:latin typeface="Abadi Extra Light" panose="020B0204020104020204" pitchFamily="34" charset="0"/>
              </a:rPr>
            </a:br>
            <a:endParaRPr lang="en-CA" sz="2400"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19a-20: </a:t>
            </a:r>
            <a:r>
              <a:rPr lang="en-CA" sz="2400" dirty="0">
                <a:solidFill>
                  <a:schemeClr val="bg1"/>
                </a:solidFill>
                <a:latin typeface="Abadi Extra Light" panose="020B0204020104020204" pitchFamily="34" charset="0"/>
              </a:rPr>
              <a:t>The Final Battle and 1000 Year Reign</a:t>
            </a:r>
          </a:p>
          <a:p>
            <a:endParaRPr lang="en-CA" sz="2400" dirty="0">
              <a:solidFill>
                <a:schemeClr val="bg1"/>
              </a:solidFill>
              <a:latin typeface="Abadi Extra Light" panose="020B0204020104020204" pitchFamily="34" charset="0"/>
            </a:endParaRPr>
          </a:p>
          <a:p>
            <a:r>
              <a:rPr lang="en-CA" sz="2400" b="1" dirty="0">
                <a:solidFill>
                  <a:schemeClr val="bg1"/>
                </a:solidFill>
                <a:latin typeface="Abadi Extra Light" panose="020B0204020104020204" pitchFamily="34" charset="0"/>
              </a:rPr>
              <a:t>21-22: </a:t>
            </a:r>
            <a:r>
              <a:rPr lang="en-CA" sz="2400" dirty="0">
                <a:solidFill>
                  <a:schemeClr val="bg1"/>
                </a:solidFill>
                <a:latin typeface="Abadi Extra Light" panose="020B0204020104020204" pitchFamily="34" charset="0"/>
              </a:rPr>
              <a:t>New Heavens and New Earth! </a:t>
            </a:r>
            <a:endParaRPr lang="en-CA" sz="2400" b="1" dirty="0">
              <a:solidFill>
                <a:schemeClr val="bg1"/>
              </a:solidFill>
              <a:latin typeface="Abadi Extra Light" panose="020B0204020104020204" pitchFamily="34" charset="0"/>
            </a:endParaRPr>
          </a:p>
        </p:txBody>
      </p:sp>
      <p:sp>
        <p:nvSpPr>
          <p:cNvPr id="3" name="Right Brace 2">
            <a:extLst>
              <a:ext uri="{FF2B5EF4-FFF2-40B4-BE49-F238E27FC236}">
                <a16:creationId xmlns:a16="http://schemas.microsoft.com/office/drawing/2014/main" id="{2DBDFD91-D603-4D71-8E4A-4F34968394E5}"/>
              </a:ext>
            </a:extLst>
          </p:cNvPr>
          <p:cNvSpPr/>
          <p:nvPr/>
        </p:nvSpPr>
        <p:spPr>
          <a:xfrm>
            <a:off x="4094922" y="1603513"/>
            <a:ext cx="1166191" cy="2796209"/>
          </a:xfrm>
          <a:prstGeom prst="rightBrace">
            <a:avLst/>
          </a:prstGeom>
          <a:ln w="571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4" name="TextBox 3">
            <a:extLst>
              <a:ext uri="{FF2B5EF4-FFF2-40B4-BE49-F238E27FC236}">
                <a16:creationId xmlns:a16="http://schemas.microsoft.com/office/drawing/2014/main" id="{AC689D74-B4E0-4692-8F1A-B61D52AE9052}"/>
              </a:ext>
            </a:extLst>
          </p:cNvPr>
          <p:cNvSpPr txBox="1"/>
          <p:nvPr/>
        </p:nvSpPr>
        <p:spPr>
          <a:xfrm>
            <a:off x="5673153" y="2378369"/>
            <a:ext cx="6255842" cy="1246495"/>
          </a:xfrm>
          <a:prstGeom prst="rect">
            <a:avLst/>
          </a:prstGeom>
          <a:noFill/>
        </p:spPr>
        <p:txBody>
          <a:bodyPr wrap="square" rtlCol="0">
            <a:spAutoFit/>
          </a:bodyPr>
          <a:lstStyle/>
          <a:p>
            <a:r>
              <a:rPr lang="en-CA" sz="2500" dirty="0">
                <a:solidFill>
                  <a:schemeClr val="bg1"/>
                </a:solidFill>
                <a:latin typeface="Abadi Extra Light" panose="020B0204020104020204" pitchFamily="34" charset="0"/>
              </a:rPr>
              <a:t>Chapter 12: Spiritual war (heavenly perspective)</a:t>
            </a:r>
          </a:p>
          <a:p>
            <a:r>
              <a:rPr lang="en-CA" sz="2500" dirty="0">
                <a:solidFill>
                  <a:schemeClr val="bg1"/>
                </a:solidFill>
                <a:latin typeface="Abadi Extra Light" panose="020B0204020104020204" pitchFamily="34" charset="0"/>
              </a:rPr>
              <a:t>Chapter 13: Spiritual War (earthly perspective)</a:t>
            </a:r>
          </a:p>
          <a:p>
            <a:r>
              <a:rPr lang="en-CA" sz="2500" dirty="0">
                <a:solidFill>
                  <a:schemeClr val="bg1"/>
                </a:solidFill>
                <a:latin typeface="Abadi Extra Light" panose="020B0204020104020204" pitchFamily="34" charset="0"/>
              </a:rPr>
              <a:t>Chapter 14: Judgement and Glorification</a:t>
            </a:r>
          </a:p>
        </p:txBody>
      </p:sp>
    </p:spTree>
    <p:extLst>
      <p:ext uri="{BB962C8B-B14F-4D97-AF65-F5344CB8AC3E}">
        <p14:creationId xmlns:p14="http://schemas.microsoft.com/office/powerpoint/2010/main" val="54020837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2F06F6BB-C499-4D31-95A0-FDC363E691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9" y="-381000"/>
            <a:ext cx="12201379" cy="76258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535DAD8-7935-4E47-8CDB-AA248866CF7E}"/>
              </a:ext>
            </a:extLst>
          </p:cNvPr>
          <p:cNvSpPr txBox="1"/>
          <p:nvPr/>
        </p:nvSpPr>
        <p:spPr>
          <a:xfrm>
            <a:off x="609600" y="0"/>
            <a:ext cx="11039061" cy="6494085"/>
          </a:xfrm>
          <a:prstGeom prst="rect">
            <a:avLst/>
          </a:prstGeom>
          <a:noFill/>
        </p:spPr>
        <p:txBody>
          <a:bodyPr wrap="square" rtlCol="0">
            <a:spAutoFit/>
          </a:bodyPr>
          <a:lstStyle/>
          <a:p>
            <a:r>
              <a:rPr lang="en-US" sz="3200" b="1" baseline="30000" dirty="0">
                <a:solidFill>
                  <a:schemeClr val="bg1"/>
                </a:solidFill>
                <a:latin typeface="Abadi Extra Light" panose="020B0204020104020204" pitchFamily="34" charset="0"/>
                <a:ea typeface="Times New Roman" panose="02020603050405020304" pitchFamily="18" charset="0"/>
              </a:rPr>
              <a:t>1</a:t>
            </a:r>
            <a:r>
              <a:rPr lang="en-US" sz="3200" b="1" baseline="30000" dirty="0">
                <a:solidFill>
                  <a:schemeClr val="bg1"/>
                </a:solidFill>
                <a:effectLst/>
                <a:latin typeface="Abadi Extra Light" panose="020B0204020104020204" pitchFamily="34" charset="0"/>
                <a:ea typeface="Times New Roman" panose="02020603050405020304" pitchFamily="18" charset="0"/>
              </a:rPr>
              <a:t> </a:t>
            </a:r>
            <a:r>
              <a:rPr lang="en-US" sz="3200" dirty="0">
                <a:solidFill>
                  <a:schemeClr val="bg1"/>
                </a:solidFill>
                <a:effectLst/>
                <a:latin typeface="Abadi Extra Light" panose="020B0204020104020204" pitchFamily="34" charset="0"/>
                <a:ea typeface="Times New Roman" panose="02020603050405020304" pitchFamily="18" charset="0"/>
              </a:rPr>
              <a:t>Then I looked, and there was the Lamb, standing on Mount Zion, and with him were 144,000 who had his name and his Father’s name written on their foreheads. </a:t>
            </a:r>
            <a:r>
              <a:rPr lang="en-US" sz="3200" b="1" baseline="30000" dirty="0">
                <a:solidFill>
                  <a:schemeClr val="bg1"/>
                </a:solidFill>
                <a:effectLst/>
                <a:latin typeface="Abadi Extra Light" panose="020B0204020104020204" pitchFamily="34" charset="0"/>
                <a:ea typeface="Times New Roman" panose="02020603050405020304" pitchFamily="18" charset="0"/>
              </a:rPr>
              <a:t>2 </a:t>
            </a:r>
            <a:r>
              <a:rPr lang="en-US" sz="3200" dirty="0">
                <a:solidFill>
                  <a:schemeClr val="bg1"/>
                </a:solidFill>
                <a:effectLst/>
                <a:latin typeface="Abadi Extra Light" panose="020B0204020104020204" pitchFamily="34" charset="0"/>
                <a:ea typeface="Times New Roman" panose="02020603050405020304" pitchFamily="18" charset="0"/>
              </a:rPr>
              <a:t>I heard a sound from heaven like the sound of cascading waters and like the rumbling of loud thunder. The sound I heard was like harpists playing on their harps. </a:t>
            </a:r>
            <a:r>
              <a:rPr lang="en-US" sz="3200" b="1" baseline="30000" dirty="0">
                <a:solidFill>
                  <a:schemeClr val="bg1"/>
                </a:solidFill>
                <a:effectLst/>
                <a:latin typeface="Abadi Extra Light" panose="020B0204020104020204" pitchFamily="34" charset="0"/>
                <a:ea typeface="Times New Roman" panose="02020603050405020304" pitchFamily="18" charset="0"/>
              </a:rPr>
              <a:t>3 </a:t>
            </a:r>
            <a:r>
              <a:rPr lang="en-US" sz="3200" dirty="0">
                <a:solidFill>
                  <a:schemeClr val="bg1"/>
                </a:solidFill>
                <a:effectLst/>
                <a:latin typeface="Abadi Extra Light" panose="020B0204020104020204" pitchFamily="34" charset="0"/>
                <a:ea typeface="Times New Roman" panose="02020603050405020304" pitchFamily="18" charset="0"/>
              </a:rPr>
              <a:t>They sang a new song before the throne and before the four living creatures and the elders, but no one could learn the song except the 144,000 who had been redeemed from the earth. </a:t>
            </a:r>
            <a:r>
              <a:rPr lang="en-US" sz="3200" b="1" baseline="30000" dirty="0">
                <a:solidFill>
                  <a:schemeClr val="bg1"/>
                </a:solidFill>
                <a:effectLst/>
                <a:latin typeface="Abadi Extra Light" panose="020B0204020104020204" pitchFamily="34" charset="0"/>
                <a:ea typeface="Times New Roman" panose="02020603050405020304" pitchFamily="18" charset="0"/>
              </a:rPr>
              <a:t>4 </a:t>
            </a:r>
            <a:r>
              <a:rPr lang="en-US" sz="3200" dirty="0">
                <a:solidFill>
                  <a:schemeClr val="bg1"/>
                </a:solidFill>
                <a:effectLst/>
                <a:latin typeface="Abadi Extra Light" panose="020B0204020104020204" pitchFamily="34" charset="0"/>
                <a:ea typeface="Times New Roman" panose="02020603050405020304" pitchFamily="18" charset="0"/>
              </a:rPr>
              <a:t>These are the ones who have not defiled themselves with women, since they remained virgins. These are the ones who follow the Lamb wherever he goes. They were redeemed from humanity as the </a:t>
            </a:r>
            <a:r>
              <a:rPr lang="en-US" sz="3200" dirty="0" err="1">
                <a:solidFill>
                  <a:schemeClr val="bg1"/>
                </a:solidFill>
                <a:effectLst/>
                <a:latin typeface="Abadi Extra Light" panose="020B0204020104020204" pitchFamily="34" charset="0"/>
                <a:ea typeface="Times New Roman" panose="02020603050405020304" pitchFamily="18" charset="0"/>
              </a:rPr>
              <a:t>firstfruits</a:t>
            </a:r>
            <a:r>
              <a:rPr lang="en-US" sz="3200" dirty="0">
                <a:solidFill>
                  <a:schemeClr val="bg1"/>
                </a:solidFill>
                <a:effectLst/>
                <a:latin typeface="Abadi Extra Light" panose="020B0204020104020204" pitchFamily="34" charset="0"/>
                <a:ea typeface="Times New Roman" panose="02020603050405020304" pitchFamily="18" charset="0"/>
              </a:rPr>
              <a:t> for God and the Lamb. </a:t>
            </a:r>
            <a:r>
              <a:rPr lang="en-US" sz="3200" b="1" baseline="30000" dirty="0">
                <a:solidFill>
                  <a:schemeClr val="bg1"/>
                </a:solidFill>
                <a:effectLst/>
                <a:latin typeface="Abadi Extra Light" panose="020B0204020104020204" pitchFamily="34" charset="0"/>
                <a:ea typeface="Times New Roman" panose="02020603050405020304" pitchFamily="18" charset="0"/>
              </a:rPr>
              <a:t>5 </a:t>
            </a:r>
            <a:r>
              <a:rPr lang="en-US" sz="3200" dirty="0">
                <a:solidFill>
                  <a:schemeClr val="bg1"/>
                </a:solidFill>
                <a:effectLst/>
                <a:latin typeface="Abadi Extra Light" panose="020B0204020104020204" pitchFamily="34" charset="0"/>
                <a:ea typeface="Times New Roman" panose="02020603050405020304" pitchFamily="18" charset="0"/>
              </a:rPr>
              <a:t>No lie was found in their mouths; they are blameless. </a:t>
            </a:r>
            <a:endParaRPr lang="en-CA" sz="3200" dirty="0">
              <a:solidFill>
                <a:schemeClr val="bg1"/>
              </a:solidFill>
              <a:latin typeface="Abadi Extra Light" panose="020B0204020104020204" pitchFamily="34" charset="0"/>
            </a:endParaRPr>
          </a:p>
        </p:txBody>
      </p:sp>
    </p:spTree>
    <p:extLst>
      <p:ext uri="{BB962C8B-B14F-4D97-AF65-F5344CB8AC3E}">
        <p14:creationId xmlns:p14="http://schemas.microsoft.com/office/powerpoint/2010/main" val="82437283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B23D765-AF9C-4078-8F79-4287D8BA4C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9" y="-381000"/>
            <a:ext cx="12201379" cy="76258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535DAD8-7935-4E47-8CDB-AA248866CF7E}"/>
              </a:ext>
            </a:extLst>
          </p:cNvPr>
          <p:cNvSpPr txBox="1"/>
          <p:nvPr/>
        </p:nvSpPr>
        <p:spPr>
          <a:xfrm>
            <a:off x="556591" y="330276"/>
            <a:ext cx="11092069" cy="5973110"/>
          </a:xfrm>
          <a:prstGeom prst="rect">
            <a:avLst/>
          </a:prstGeom>
          <a:noFill/>
        </p:spPr>
        <p:txBody>
          <a:bodyPr wrap="square" rtlCol="0">
            <a:spAutoFit/>
          </a:bodyPr>
          <a:lstStyle/>
          <a:p>
            <a:pPr>
              <a:lnSpc>
                <a:spcPct val="115000"/>
              </a:lnSpc>
              <a:spcBef>
                <a:spcPts val="900"/>
              </a:spcBef>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6 </a:t>
            </a:r>
            <a:r>
              <a:rPr lang="en-US" sz="3200" dirty="0">
                <a:solidFill>
                  <a:schemeClr val="bg1"/>
                </a:solidFill>
                <a:effectLst/>
                <a:latin typeface="Abadi Extra Light" panose="020B0204020104020204" pitchFamily="34" charset="0"/>
                <a:ea typeface="Times New Roman" panose="02020603050405020304" pitchFamily="18" charset="0"/>
              </a:rPr>
              <a:t>Then I saw another angel flying high overhead, with the eternal gospel to announce to the inhabitants of the earth—to every nation, tribe, language, and people. </a:t>
            </a:r>
            <a:r>
              <a:rPr lang="en-US" sz="3200" b="1" baseline="30000" dirty="0">
                <a:solidFill>
                  <a:schemeClr val="bg1"/>
                </a:solidFill>
                <a:effectLst/>
                <a:latin typeface="Abadi Extra Light" panose="020B0204020104020204" pitchFamily="34" charset="0"/>
                <a:ea typeface="Times New Roman" panose="02020603050405020304" pitchFamily="18" charset="0"/>
              </a:rPr>
              <a:t>7 </a:t>
            </a:r>
            <a:r>
              <a:rPr lang="en-US" sz="3200" dirty="0">
                <a:solidFill>
                  <a:schemeClr val="bg1"/>
                </a:solidFill>
                <a:effectLst/>
                <a:latin typeface="Abadi Extra Light" panose="020B0204020104020204" pitchFamily="34" charset="0"/>
                <a:ea typeface="Times New Roman" panose="02020603050405020304" pitchFamily="18" charset="0"/>
              </a:rPr>
              <a:t>He spoke with a loud voice: “Fear God and give him glory, because the hour of his judgment has come. Worship the one who made heaven and earth, the sea and the springs of water.” </a:t>
            </a:r>
            <a:endParaRPr lang="en-CA" sz="3200" dirty="0">
              <a:solidFill>
                <a:schemeClr val="bg1"/>
              </a:solidFill>
              <a:effectLst/>
              <a:latin typeface="Abadi Extra Light" panose="020B0204020104020204" pitchFamily="34" charset="0"/>
              <a:ea typeface="Times New Roman" panose="02020603050405020304" pitchFamily="18" charset="0"/>
            </a:endParaRPr>
          </a:p>
          <a:p>
            <a:pPr indent="228600">
              <a:lnSpc>
                <a:spcPct val="115000"/>
              </a:lnSpc>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8 </a:t>
            </a:r>
            <a:r>
              <a:rPr lang="en-US" sz="3200" dirty="0">
                <a:solidFill>
                  <a:schemeClr val="bg1"/>
                </a:solidFill>
                <a:effectLst/>
                <a:latin typeface="Abadi Extra Light" panose="020B0204020104020204" pitchFamily="34" charset="0"/>
                <a:ea typeface="Times New Roman" panose="02020603050405020304" pitchFamily="18" charset="0"/>
              </a:rPr>
              <a:t>And another, a second angel, followed, saying, “It has fallen, Babylon the Great has fallen. She made all the nations drink the wine of her sexual immorality, which brings wrath.” </a:t>
            </a:r>
            <a:endParaRPr lang="en-CA" sz="3200" dirty="0">
              <a:solidFill>
                <a:schemeClr val="bg1"/>
              </a:solidFill>
              <a:effectLst/>
              <a:latin typeface="Abadi Extra Light" panose="020B0204020104020204" pitchFamily="34" charset="0"/>
              <a:ea typeface="Times New Roman" panose="02020603050405020304" pitchFamily="18" charset="0"/>
            </a:endParaRPr>
          </a:p>
          <a:p>
            <a:pPr indent="228600">
              <a:lnSpc>
                <a:spcPct val="115000"/>
              </a:lnSpc>
              <a:spcAft>
                <a:spcPts val="1000"/>
              </a:spcAft>
            </a:pPr>
            <a:r>
              <a:rPr lang="en-US" sz="3200" b="1" baseline="30000" dirty="0">
                <a:solidFill>
                  <a:schemeClr val="bg1"/>
                </a:solidFill>
                <a:effectLst/>
                <a:latin typeface="Abadi Extra Light" panose="020B0204020104020204" pitchFamily="34" charset="0"/>
                <a:ea typeface="Times New Roman" panose="02020603050405020304" pitchFamily="18" charset="0"/>
              </a:rPr>
              <a:t>9 </a:t>
            </a:r>
            <a:r>
              <a:rPr lang="en-US" sz="3200" dirty="0">
                <a:solidFill>
                  <a:schemeClr val="bg1"/>
                </a:solidFill>
                <a:effectLst/>
                <a:latin typeface="Abadi Extra Light" panose="020B0204020104020204" pitchFamily="34" charset="0"/>
                <a:ea typeface="Times New Roman" panose="02020603050405020304" pitchFamily="18" charset="0"/>
              </a:rPr>
              <a:t>And another, a third angel, followed them and spoke with a loud</a:t>
            </a:r>
            <a:endParaRPr lang="en-CA" sz="3200" dirty="0">
              <a:solidFill>
                <a:schemeClr val="bg1"/>
              </a:solidFill>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289632108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8356B305-03F5-4EC4-BB6B-F908E6D7B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9" y="-381000"/>
            <a:ext cx="12201379" cy="76258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535DAD8-7935-4E47-8CDB-AA248866CF7E}"/>
              </a:ext>
            </a:extLst>
          </p:cNvPr>
          <p:cNvSpPr txBox="1"/>
          <p:nvPr/>
        </p:nvSpPr>
        <p:spPr>
          <a:xfrm>
            <a:off x="503584" y="330276"/>
            <a:ext cx="11264346" cy="5150321"/>
          </a:xfrm>
          <a:prstGeom prst="rect">
            <a:avLst/>
          </a:prstGeom>
          <a:noFill/>
        </p:spPr>
        <p:txBody>
          <a:bodyPr wrap="square" rtlCol="0">
            <a:spAutoFit/>
          </a:bodyPr>
          <a:lstStyle/>
          <a:p>
            <a:pPr>
              <a:lnSpc>
                <a:spcPct val="115000"/>
              </a:lnSpc>
              <a:spcBef>
                <a:spcPts val="900"/>
              </a:spcBef>
              <a:spcAft>
                <a:spcPts val="1000"/>
              </a:spcAft>
            </a:pPr>
            <a:r>
              <a:rPr lang="en-US" sz="3200" dirty="0">
                <a:solidFill>
                  <a:schemeClr val="bg1"/>
                </a:solidFill>
                <a:effectLst/>
                <a:latin typeface="Abadi Extra Light" panose="020B0204020104020204" pitchFamily="34" charset="0"/>
                <a:ea typeface="Times New Roman" panose="02020603050405020304" pitchFamily="18" charset="0"/>
              </a:rPr>
              <a:t>voice: “If anyone worships the beast and its image and receives a mark on his forehead or on his hand, </a:t>
            </a:r>
            <a:r>
              <a:rPr lang="en-US" sz="3200" b="1" baseline="30000" dirty="0">
                <a:solidFill>
                  <a:schemeClr val="bg1"/>
                </a:solidFill>
                <a:effectLst/>
                <a:latin typeface="Abadi Extra Light" panose="020B0204020104020204" pitchFamily="34" charset="0"/>
                <a:ea typeface="Times New Roman" panose="02020603050405020304" pitchFamily="18" charset="0"/>
              </a:rPr>
              <a:t>10 </a:t>
            </a:r>
            <a:r>
              <a:rPr lang="en-US" sz="3200" dirty="0">
                <a:solidFill>
                  <a:schemeClr val="bg1"/>
                </a:solidFill>
                <a:effectLst/>
                <a:latin typeface="Abadi Extra Light" panose="020B0204020104020204" pitchFamily="34" charset="0"/>
                <a:ea typeface="Times New Roman" panose="02020603050405020304" pitchFamily="18" charset="0"/>
              </a:rPr>
              <a:t>he will also drink the wine of God’s wrath, which is poured full strength into the cup of his anger. He will be tormented with fire and sulfur in the sight of the holy angels and in the sight of the Lamb, </a:t>
            </a:r>
            <a:r>
              <a:rPr lang="en-US" sz="3200" b="1" baseline="30000" dirty="0">
                <a:solidFill>
                  <a:schemeClr val="bg1"/>
                </a:solidFill>
                <a:effectLst/>
                <a:latin typeface="Abadi Extra Light" panose="020B0204020104020204" pitchFamily="34" charset="0"/>
                <a:ea typeface="Times New Roman" panose="02020603050405020304" pitchFamily="18" charset="0"/>
              </a:rPr>
              <a:t>11 </a:t>
            </a:r>
            <a:r>
              <a:rPr lang="en-US" sz="3200" dirty="0">
                <a:solidFill>
                  <a:schemeClr val="bg1"/>
                </a:solidFill>
                <a:effectLst/>
                <a:latin typeface="Abadi Extra Light" panose="020B0204020104020204" pitchFamily="34" charset="0"/>
                <a:ea typeface="Times New Roman" panose="02020603050405020304" pitchFamily="18" charset="0"/>
              </a:rPr>
              <a:t>and the smoke of their torment will go up forever and ever. There is no rest</a:t>
            </a:r>
            <a:r>
              <a:rPr lang="en-US" sz="3200" baseline="30000" dirty="0">
                <a:solidFill>
                  <a:schemeClr val="bg1"/>
                </a:solidFill>
                <a:effectLst/>
                <a:latin typeface="Abadi Extra Light" panose="020B0204020104020204" pitchFamily="34" charset="0"/>
                <a:ea typeface="Times New Roman" panose="02020603050405020304" pitchFamily="18" charset="0"/>
              </a:rPr>
              <a:t>,</a:t>
            </a:r>
            <a:r>
              <a:rPr lang="en-US" sz="3200" dirty="0">
                <a:solidFill>
                  <a:schemeClr val="bg1"/>
                </a:solidFill>
                <a:effectLst/>
                <a:latin typeface="Abadi Extra Light" panose="020B0204020104020204" pitchFamily="34" charset="0"/>
                <a:ea typeface="Times New Roman" panose="02020603050405020304" pitchFamily="18" charset="0"/>
              </a:rPr>
              <a:t> day or night for those who worship the beast and its image, or anyone who receives the mark of its name. </a:t>
            </a:r>
            <a:r>
              <a:rPr lang="en-US" sz="3200" b="1" baseline="30000" dirty="0">
                <a:solidFill>
                  <a:schemeClr val="bg1"/>
                </a:solidFill>
                <a:effectLst/>
                <a:latin typeface="Abadi Extra Light" panose="020B0204020104020204" pitchFamily="34" charset="0"/>
                <a:ea typeface="Times New Roman" panose="02020603050405020304" pitchFamily="18" charset="0"/>
              </a:rPr>
              <a:t>12 </a:t>
            </a:r>
            <a:r>
              <a:rPr lang="en-US" sz="3200" dirty="0">
                <a:solidFill>
                  <a:schemeClr val="bg1"/>
                </a:solidFill>
                <a:effectLst/>
                <a:latin typeface="Abadi Extra Light" panose="020B0204020104020204" pitchFamily="34" charset="0"/>
                <a:ea typeface="Times New Roman" panose="02020603050405020304" pitchFamily="18" charset="0"/>
              </a:rPr>
              <a:t>This calls for endurance from the saints, who keep God’s commands and their faith in Jesus.” </a:t>
            </a:r>
            <a:endParaRPr lang="en-CA" sz="3200" dirty="0">
              <a:solidFill>
                <a:schemeClr val="bg1"/>
              </a:solidFill>
              <a:effectLst/>
              <a:latin typeface="Abadi Extra Light" panose="020B0204020104020204" pitchFamily="34" charset="0"/>
              <a:ea typeface="Times New Roman" panose="02020603050405020304" pitchFamily="18" charset="0"/>
            </a:endParaRPr>
          </a:p>
        </p:txBody>
      </p:sp>
    </p:spTree>
    <p:extLst>
      <p:ext uri="{BB962C8B-B14F-4D97-AF65-F5344CB8AC3E}">
        <p14:creationId xmlns:p14="http://schemas.microsoft.com/office/powerpoint/2010/main" val="2555340253"/>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1193</TotalTime>
  <Words>1616</Words>
  <Application>Microsoft Office PowerPoint</Application>
  <PresentationFormat>Widescreen</PresentationFormat>
  <Paragraphs>83</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Abadi Extra Light</vt:lpstr>
      <vt:lpstr>Arial</vt:lpstr>
      <vt:lpstr>Calibri</vt:lpstr>
      <vt:lpstr>Calibri Light</vt:lpstr>
      <vt:lpstr>Felix Titling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Strong</dc:creator>
  <cp:lastModifiedBy>Jeff Strong</cp:lastModifiedBy>
  <cp:revision>91</cp:revision>
  <dcterms:created xsi:type="dcterms:W3CDTF">2021-04-30T18:23:14Z</dcterms:created>
  <dcterms:modified xsi:type="dcterms:W3CDTF">2021-05-15T22:30:19Z</dcterms:modified>
</cp:coreProperties>
</file>