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2" r:id="rId6"/>
    <p:sldId id="263" r:id="rId7"/>
    <p:sldId id="264" r:id="rId8"/>
    <p:sldId id="265" r:id="rId9"/>
    <p:sldId id="267" r:id="rId10"/>
    <p:sldId id="268" r:id="rId11"/>
    <p:sldId id="269" r:id="rId12"/>
    <p:sldId id="270" r:id="rId13"/>
    <p:sldId id="266" r:id="rId14"/>
    <p:sldId id="271" r:id="rId15"/>
    <p:sldId id="273" r:id="rId16"/>
    <p:sldId id="272" r:id="rId17"/>
    <p:sldId id="274" r:id="rId18"/>
    <p:sldId id="278" r:id="rId19"/>
    <p:sldId id="275" r:id="rId20"/>
    <p:sldId id="279" r:id="rId21"/>
    <p:sldId id="276" r:id="rId22"/>
    <p:sldId id="280" r:id="rId23"/>
    <p:sldId id="284" r:id="rId24"/>
    <p:sldId id="277" r:id="rId25"/>
    <p:sldId id="281" r:id="rId26"/>
    <p:sldId id="287" r:id="rId27"/>
    <p:sldId id="282" r:id="rId28"/>
    <p:sldId id="288" r:id="rId29"/>
    <p:sldId id="290"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407E-A037-4179-AE8E-D363DD7B0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6A44A77-2953-4646-B767-433B6651E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0446DDA-8841-4983-865A-D947660BE2FF}"/>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5A4002CF-2E2E-4884-B201-4476410C76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7BDF3E-BF3C-4437-BA9C-B05CC17A26D0}"/>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421019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575C-5564-4E44-89CC-DE5E1D1370E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94F8A36-346B-4E02-8773-302D4DF55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1634C4-435A-4FE4-B28D-A9E965F9B4C8}"/>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1B375E13-16DE-436F-9995-C17C9E3AC3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B5D629-591E-47C6-9292-6638EE5CCB34}"/>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2405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57B5DF-04FA-44AC-AFE5-E92F7F1F9D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0763D96-50D9-480E-ABC6-3808F64A4B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604FA0-95D6-41E8-926C-17399DAF1108}"/>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59F10020-D519-4DCA-A3E0-04CF16D5D4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F7DFE3-EAB2-457D-8082-7AB2511B6448}"/>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79246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AD72-51BA-488A-9770-0D87CBAE54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DF74616-CDFC-431E-B79A-9C1272EE4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888394-2E90-4B59-8839-32157D86C36E}"/>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8FC6E6E6-B53C-4900-86CC-9A21611A0F9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BD476E7-3F67-44D6-9F31-B575E38706C3}"/>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293146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25A2-6B53-4AD4-B8FD-465ECD5C80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C527DE1-092A-42C6-B7FD-7488444CA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4679D-A43C-4730-88C6-E451FB591009}"/>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8C0041D6-158B-4419-934B-8577D91411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8B06E6F-C917-4F60-9AD7-1DE2A27CB7AB}"/>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133156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5FB8-9256-498C-9B97-5EEFD392363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07A842-765A-45C8-A8F7-C1F30B168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614E4B-1988-4EB4-BC7F-C5D091BCA7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19B8023-465A-4B05-A97E-6BF49B5874A6}"/>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6" name="Footer Placeholder 5">
            <a:extLst>
              <a:ext uri="{FF2B5EF4-FFF2-40B4-BE49-F238E27FC236}">
                <a16:creationId xmlns:a16="http://schemas.microsoft.com/office/drawing/2014/main" id="{8B65BD43-5647-4FEF-B911-F7896F88C1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82C2DE-DC3C-4FB1-8072-6DD6B28E10A9}"/>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2084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FA92-633A-4A83-B2D4-B676B445F05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FFBADF3-CACF-472E-8B54-7BB696C1CF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95B4B1-A8C4-4F4A-B5D1-13661E594F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E6E9B5D-ADCC-490E-B60F-3DCA2BA279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A5807-61FD-4F06-95E9-B6022190F9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EED05F-9EA9-429A-83B4-B54FB4ECEEAC}"/>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8" name="Footer Placeholder 7">
            <a:extLst>
              <a:ext uri="{FF2B5EF4-FFF2-40B4-BE49-F238E27FC236}">
                <a16:creationId xmlns:a16="http://schemas.microsoft.com/office/drawing/2014/main" id="{304BE013-DFB1-4B53-863C-E66039F8E2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004474A-7515-4D4E-A860-1E1965C40DC2}"/>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42409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C8B91-F064-4231-9AFF-CE3BD15EFC7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24F730-2374-4925-AFB2-7DE9DBC81162}"/>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4" name="Footer Placeholder 3">
            <a:extLst>
              <a:ext uri="{FF2B5EF4-FFF2-40B4-BE49-F238E27FC236}">
                <a16:creationId xmlns:a16="http://schemas.microsoft.com/office/drawing/2014/main" id="{A458A191-1D40-4560-A7B2-135284333F1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D320A4-FFF0-46DF-8E6A-9DC5DE4F80A8}"/>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76497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6B05F-2FBC-4451-96DD-93C84969A831}"/>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3" name="Footer Placeholder 2">
            <a:extLst>
              <a:ext uri="{FF2B5EF4-FFF2-40B4-BE49-F238E27FC236}">
                <a16:creationId xmlns:a16="http://schemas.microsoft.com/office/drawing/2014/main" id="{C127E10A-213E-4F2C-8BDD-C12E329A084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E6F782D-E9E0-4DC6-B2C2-08969120AC0F}"/>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375244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9BBD-7D9B-4C4A-930E-3F60E057D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556E605-7E5E-465B-9E39-EA59F4084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AD7077A-0A83-4A72-BDAD-A21C47CB8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D1AEF-9DE6-471A-A754-C7F96AF90DA1}"/>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6" name="Footer Placeholder 5">
            <a:extLst>
              <a:ext uri="{FF2B5EF4-FFF2-40B4-BE49-F238E27FC236}">
                <a16:creationId xmlns:a16="http://schemas.microsoft.com/office/drawing/2014/main" id="{7C46C3ED-F2DA-4BCD-9A0D-430B2128EE0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8C2F33-4144-4C31-AA41-CEA7791C5E27}"/>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400583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6A1E-55E0-4BDA-9966-B0FC807E5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2A38990-393D-4FDE-9EB0-3EDA6CE76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59CB45D-A9C3-479A-A155-471483314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D9818-BF41-47E3-ACE3-1DCAE79BA552}"/>
              </a:ext>
            </a:extLst>
          </p:cNvPr>
          <p:cNvSpPr>
            <a:spLocks noGrp="1"/>
          </p:cNvSpPr>
          <p:nvPr>
            <p:ph type="dt" sz="half" idx="10"/>
          </p:nvPr>
        </p:nvSpPr>
        <p:spPr/>
        <p:txBody>
          <a:bodyPr/>
          <a:lstStyle/>
          <a:p>
            <a:fld id="{1BFA7357-A58A-4746-AE1A-B12B4D10653C}" type="datetimeFigureOut">
              <a:rPr lang="en-CA" smtClean="0"/>
              <a:t>2021-04-24</a:t>
            </a:fld>
            <a:endParaRPr lang="en-CA"/>
          </a:p>
        </p:txBody>
      </p:sp>
      <p:sp>
        <p:nvSpPr>
          <p:cNvPr id="6" name="Footer Placeholder 5">
            <a:extLst>
              <a:ext uri="{FF2B5EF4-FFF2-40B4-BE49-F238E27FC236}">
                <a16:creationId xmlns:a16="http://schemas.microsoft.com/office/drawing/2014/main" id="{B93A99E2-6B74-4BC3-8FC0-7F96EAF8902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98E8BA-D301-4662-8F03-5D0712F6A34F}"/>
              </a:ext>
            </a:extLst>
          </p:cNvPr>
          <p:cNvSpPr>
            <a:spLocks noGrp="1"/>
          </p:cNvSpPr>
          <p:nvPr>
            <p:ph type="sldNum" sz="quarter" idx="12"/>
          </p:nvPr>
        </p:nvSpPr>
        <p:spPr/>
        <p:txBody>
          <a:bodyPr/>
          <a:lstStyle/>
          <a:p>
            <a:fld id="{CAEED0A6-DDF2-4F3D-9271-DD7C91BFB577}" type="slidenum">
              <a:rPr lang="en-CA" smtClean="0"/>
              <a:t>‹#›</a:t>
            </a:fld>
            <a:endParaRPr lang="en-CA"/>
          </a:p>
        </p:txBody>
      </p:sp>
    </p:spTree>
    <p:extLst>
      <p:ext uri="{BB962C8B-B14F-4D97-AF65-F5344CB8AC3E}">
        <p14:creationId xmlns:p14="http://schemas.microsoft.com/office/powerpoint/2010/main" val="214334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FF5B5-A46D-4A8A-A552-C963FE79A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579AA4C-A374-4A55-8D4A-68C25170C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FAB539-EC66-460C-BC76-F5EF376EE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A7357-A58A-4746-AE1A-B12B4D10653C}" type="datetimeFigureOut">
              <a:rPr lang="en-CA" smtClean="0"/>
              <a:t>2021-04-24</a:t>
            </a:fld>
            <a:endParaRPr lang="en-CA"/>
          </a:p>
        </p:txBody>
      </p:sp>
      <p:sp>
        <p:nvSpPr>
          <p:cNvPr id="5" name="Footer Placeholder 4">
            <a:extLst>
              <a:ext uri="{FF2B5EF4-FFF2-40B4-BE49-F238E27FC236}">
                <a16:creationId xmlns:a16="http://schemas.microsoft.com/office/drawing/2014/main" id="{C530AA95-8F41-4105-83B8-EA6D192E3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2BDBE49-2DD1-471D-8706-FC8107188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ED0A6-DDF2-4F3D-9271-DD7C91BFB577}" type="slidenum">
              <a:rPr lang="en-CA" smtClean="0"/>
              <a:t>‹#›</a:t>
            </a:fld>
            <a:endParaRPr lang="en-CA"/>
          </a:p>
        </p:txBody>
      </p:sp>
    </p:spTree>
    <p:extLst>
      <p:ext uri="{BB962C8B-B14F-4D97-AF65-F5344CB8AC3E}">
        <p14:creationId xmlns:p14="http://schemas.microsoft.com/office/powerpoint/2010/main" val="15268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3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524000" y="1978741"/>
            <a:ext cx="9144000" cy="2900518"/>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6500" dirty="0">
                <a:solidFill>
                  <a:srgbClr val="FFFFFF"/>
                </a:solidFill>
                <a:latin typeface="Abadi Extra Light" panose="020B0204020104020204" pitchFamily="34" charset="0"/>
                <a:ea typeface="+mj-ea"/>
                <a:cs typeface="+mj-cs"/>
              </a:rPr>
              <a:t>It is difficult to understand Revelation without understanding the Old Testament.</a:t>
            </a:r>
          </a:p>
        </p:txBody>
      </p:sp>
    </p:spTree>
    <p:extLst>
      <p:ext uri="{BB962C8B-B14F-4D97-AF65-F5344CB8AC3E}">
        <p14:creationId xmlns:p14="http://schemas.microsoft.com/office/powerpoint/2010/main" val="40304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722142" y="2879073"/>
            <a:ext cx="9927102" cy="2900518"/>
          </a:xfrm>
          <a:prstGeom prst="rect">
            <a:avLst/>
          </a:prstGeom>
        </p:spPr>
        <p:txBody>
          <a:bodyPr vert="horz" lIns="91440" tIns="45720" rIns="91440" bIns="45720" rtlCol="0" anchor="b">
            <a:noAutofit/>
          </a:bodyPr>
          <a:lstStyle/>
          <a:p>
            <a:pPr marL="857250" indent="-857250">
              <a:lnSpc>
                <a:spcPct val="90000"/>
              </a:lnSpc>
              <a:spcBef>
                <a:spcPct val="0"/>
              </a:spcBef>
              <a:spcAft>
                <a:spcPts val="600"/>
              </a:spcAft>
              <a:buFont typeface="Arial" panose="020B0604020202020204" pitchFamily="34" charset="0"/>
              <a:buChar char="•"/>
            </a:pPr>
            <a:r>
              <a:rPr lang="en-US" sz="3500" dirty="0">
                <a:solidFill>
                  <a:srgbClr val="FFFFFF"/>
                </a:solidFill>
                <a:latin typeface="Abadi Extra Light" panose="020B0204020104020204" pitchFamily="34" charset="0"/>
                <a:ea typeface="+mj-ea"/>
                <a:cs typeface="+mj-cs"/>
              </a:rPr>
              <a:t>278 out of 404 verses contain references to the OT</a:t>
            </a:r>
          </a:p>
          <a:p>
            <a:pPr marL="857250" indent="-857250">
              <a:lnSpc>
                <a:spcPct val="90000"/>
              </a:lnSpc>
              <a:spcBef>
                <a:spcPct val="0"/>
              </a:spcBef>
              <a:spcAft>
                <a:spcPts val="600"/>
              </a:spcAft>
              <a:buFont typeface="Arial" panose="020B0604020202020204" pitchFamily="34" charset="0"/>
              <a:buChar char="•"/>
            </a:pPr>
            <a:endParaRPr lang="en-US" sz="3500" dirty="0">
              <a:solidFill>
                <a:srgbClr val="FFFFFF"/>
              </a:solidFill>
              <a:latin typeface="Abadi Extra Light" panose="020B0204020104020204" pitchFamily="34" charset="0"/>
              <a:ea typeface="+mj-ea"/>
              <a:cs typeface="+mj-cs"/>
            </a:endParaRPr>
          </a:p>
          <a:p>
            <a:pPr marL="857250" indent="-857250">
              <a:lnSpc>
                <a:spcPct val="90000"/>
              </a:lnSpc>
              <a:spcBef>
                <a:spcPct val="0"/>
              </a:spcBef>
              <a:spcAft>
                <a:spcPts val="600"/>
              </a:spcAft>
              <a:buFont typeface="Arial" panose="020B0604020202020204" pitchFamily="34" charset="0"/>
              <a:buChar char="•"/>
            </a:pPr>
            <a:r>
              <a:rPr lang="en-US" sz="3500" dirty="0">
                <a:solidFill>
                  <a:srgbClr val="FFFFFF"/>
                </a:solidFill>
                <a:latin typeface="Abadi Extra Light" panose="020B0204020104020204" pitchFamily="34" charset="0"/>
                <a:ea typeface="+mj-ea"/>
                <a:cs typeface="+mj-cs"/>
              </a:rPr>
              <a:t>Over 500 allusions to OT texts are made in total</a:t>
            </a:r>
          </a:p>
          <a:p>
            <a:pPr marL="857250" indent="-857250">
              <a:lnSpc>
                <a:spcPct val="90000"/>
              </a:lnSpc>
              <a:spcBef>
                <a:spcPct val="0"/>
              </a:spcBef>
              <a:spcAft>
                <a:spcPts val="600"/>
              </a:spcAft>
              <a:buFont typeface="Arial" panose="020B0604020202020204" pitchFamily="34" charset="0"/>
              <a:buChar char="•"/>
            </a:pPr>
            <a:endParaRPr lang="en-US" sz="3500" dirty="0">
              <a:solidFill>
                <a:srgbClr val="FFFFFF"/>
              </a:solidFill>
              <a:latin typeface="Abadi Extra Light" panose="020B0204020104020204" pitchFamily="34" charset="0"/>
              <a:ea typeface="+mj-ea"/>
              <a:cs typeface="+mj-cs"/>
            </a:endParaRPr>
          </a:p>
          <a:p>
            <a:pPr marL="857250" indent="-857250">
              <a:lnSpc>
                <a:spcPct val="90000"/>
              </a:lnSpc>
              <a:spcBef>
                <a:spcPct val="0"/>
              </a:spcBef>
              <a:spcAft>
                <a:spcPts val="600"/>
              </a:spcAft>
              <a:buFont typeface="Arial" panose="020B0604020202020204" pitchFamily="34" charset="0"/>
              <a:buChar char="•"/>
            </a:pPr>
            <a:r>
              <a:rPr lang="en-US" sz="3500" dirty="0">
                <a:solidFill>
                  <a:srgbClr val="FFFFFF"/>
                </a:solidFill>
                <a:latin typeface="Abadi Extra Light" panose="020B0204020104020204" pitchFamily="34" charset="0"/>
                <a:ea typeface="+mj-ea"/>
                <a:cs typeface="+mj-cs"/>
              </a:rPr>
              <a:t>Daniel/Ezekiel/Zechariah’s themes of Judgment, Tribulation, Idolatry, Divine Protection, Victorious End-Time Battle, Falling Away, Spirit Empowering God’s People, all come together in Revelation</a:t>
            </a:r>
          </a:p>
        </p:txBody>
      </p:sp>
    </p:spTree>
    <p:extLst>
      <p:ext uri="{BB962C8B-B14F-4D97-AF65-F5344CB8AC3E}">
        <p14:creationId xmlns:p14="http://schemas.microsoft.com/office/powerpoint/2010/main" val="40905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153551" y="1316444"/>
            <a:ext cx="9884898" cy="4225111"/>
          </a:xfrm>
          <a:prstGeom prst="rect">
            <a:avLst/>
          </a:prstGeom>
        </p:spPr>
        <p:txBody>
          <a:bodyPr vert="horz" lIns="91440" tIns="45720" rIns="91440" bIns="45720" rtlCol="0" anchor="b">
            <a:normAutofit fontScale="32500" lnSpcReduction="20000"/>
          </a:bodyPr>
          <a:lstStyle/>
          <a:p>
            <a:pPr algn="ctr">
              <a:lnSpc>
                <a:spcPct val="90000"/>
              </a:lnSpc>
              <a:spcBef>
                <a:spcPct val="0"/>
              </a:spcBef>
              <a:spcAft>
                <a:spcPts val="600"/>
              </a:spcAft>
            </a:pPr>
            <a:r>
              <a:rPr lang="en-US" sz="10800" dirty="0">
                <a:solidFill>
                  <a:srgbClr val="FFFFFF"/>
                </a:solidFill>
                <a:latin typeface="Abadi Extra Light" panose="020B0204020104020204" pitchFamily="34" charset="0"/>
                <a:ea typeface="+mj-ea"/>
                <a:cs typeface="+mj-cs"/>
              </a:rPr>
              <a:t>“By far the most important key to understanding John’s vision is understanding the OT. Most people take Revelation as a springboard for looking forward. However, without first looking back to the OT and seeing what it meant in John’s time, and then moving forward from there to the present, we will not properly understand what it has to say about the past, the present, or the future.” </a:t>
            </a:r>
          </a:p>
          <a:p>
            <a:pPr algn="ctr">
              <a:lnSpc>
                <a:spcPct val="90000"/>
              </a:lnSpc>
              <a:spcBef>
                <a:spcPct val="0"/>
              </a:spcBef>
              <a:spcAft>
                <a:spcPts val="600"/>
              </a:spcAft>
            </a:pPr>
            <a:r>
              <a:rPr lang="en-US" sz="6500" dirty="0">
                <a:solidFill>
                  <a:srgbClr val="FFFFFF"/>
                </a:solidFill>
                <a:latin typeface="Abadi Extra Light" panose="020B0204020104020204" pitchFamily="34" charset="0"/>
                <a:ea typeface="+mj-ea"/>
                <a:cs typeface="+mj-cs"/>
              </a:rPr>
              <a:t> </a:t>
            </a:r>
          </a:p>
          <a:p>
            <a:pPr algn="ctr">
              <a:lnSpc>
                <a:spcPct val="90000"/>
              </a:lnSpc>
              <a:spcBef>
                <a:spcPct val="0"/>
              </a:spcBef>
              <a:spcAft>
                <a:spcPts val="600"/>
              </a:spcAft>
            </a:pPr>
            <a:r>
              <a:rPr lang="en-US" sz="6500" dirty="0">
                <a:solidFill>
                  <a:srgbClr val="FFFFFF"/>
                </a:solidFill>
                <a:latin typeface="Abadi Extra Light" panose="020B0204020104020204" pitchFamily="34" charset="0"/>
                <a:ea typeface="+mj-ea"/>
                <a:cs typeface="+mj-cs"/>
              </a:rPr>
              <a:t>G.K. Beale, </a:t>
            </a:r>
            <a:r>
              <a:rPr lang="en-US" sz="6500" i="1" dirty="0">
                <a:solidFill>
                  <a:srgbClr val="FFFFFF"/>
                </a:solidFill>
                <a:latin typeface="Abadi Extra Light" panose="020B0204020104020204" pitchFamily="34" charset="0"/>
                <a:ea typeface="+mj-ea"/>
                <a:cs typeface="+mj-cs"/>
              </a:rPr>
              <a:t>Revelation: A Shorter Commentary</a:t>
            </a:r>
          </a:p>
        </p:txBody>
      </p:sp>
    </p:spTree>
    <p:extLst>
      <p:ext uri="{BB962C8B-B14F-4D97-AF65-F5344CB8AC3E}">
        <p14:creationId xmlns:p14="http://schemas.microsoft.com/office/powerpoint/2010/main" val="7868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170" name="Picture 2" descr="human eye">
            <a:extLst>
              <a:ext uri="{FF2B5EF4-FFF2-40B4-BE49-F238E27FC236}">
                <a16:creationId xmlns:a16="http://schemas.microsoft.com/office/drawing/2014/main" id="{64969895-D240-46B0-A488-460A682450AC}"/>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573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EA93D2-E842-4333-B0E6-54EC5C9D302A}"/>
              </a:ext>
            </a:extLst>
          </p:cNvPr>
          <p:cNvSpPr txBox="1"/>
          <p:nvPr/>
        </p:nvSpPr>
        <p:spPr>
          <a:xfrm>
            <a:off x="791277" y="1292483"/>
            <a:ext cx="10606398"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latin typeface="Abadi Extra Light" panose="020B0204020104020204" pitchFamily="34" charset="0"/>
              </a:rPr>
              <a:t>Revelation makes known God’s perspective and purposes in history so that believers in Jesus are equipped with a vision for victory and remain faithful!</a:t>
            </a:r>
          </a:p>
          <a:p>
            <a:pPr algn="ctr">
              <a:lnSpc>
                <a:spcPct val="90000"/>
              </a:lnSpc>
              <a:spcAft>
                <a:spcPts val="600"/>
              </a:spcAft>
            </a:pPr>
            <a:r>
              <a:rPr lang="en-US" sz="6500" dirty="0">
                <a:solidFill>
                  <a:srgbClr val="FFFFFF"/>
                </a:solidFill>
                <a:latin typeface="Abadi Extra Light" panose="020B0204020104020204" pitchFamily="34" charset="0"/>
              </a:rPr>
              <a:t> </a:t>
            </a:r>
          </a:p>
        </p:txBody>
      </p:sp>
    </p:spTree>
    <p:extLst>
      <p:ext uri="{BB962C8B-B14F-4D97-AF65-F5344CB8AC3E}">
        <p14:creationId xmlns:p14="http://schemas.microsoft.com/office/powerpoint/2010/main" val="23105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331B1B-B0D1-40EE-8EDF-723E5519C515}"/>
              </a:ext>
            </a:extLst>
          </p:cNvPr>
          <p:cNvSpPr txBox="1"/>
          <p:nvPr/>
        </p:nvSpPr>
        <p:spPr>
          <a:xfrm>
            <a:off x="923472" y="1135812"/>
            <a:ext cx="10345056" cy="4632037"/>
          </a:xfrm>
          <a:prstGeom prst="rect">
            <a:avLst/>
          </a:prstGeom>
          <a:noFill/>
        </p:spPr>
        <p:txBody>
          <a:bodyPr wrap="square" rtlCol="0">
            <a:spAutoFit/>
          </a:bodyPr>
          <a:lstStyle/>
          <a:p>
            <a:pPr algn="ctr"/>
            <a:r>
              <a:rPr lang="en-CA" sz="3500" dirty="0">
                <a:solidFill>
                  <a:schemeClr val="bg1"/>
                </a:solidFill>
                <a:latin typeface="Abadi Extra Light" panose="020B0604020202020204" pitchFamily="34" charset="0"/>
              </a:rPr>
              <a:t>“The focus on the revelation John received from God is how the church is to conduct itself in the midst of an ungodly world. The heavenly revelation gives an entirely different perspective from that offered by the world. Believers are faced with the choice of lining their lives and conduct up with one perspective or the other, and their eternal destiny depends on that choice.” </a:t>
            </a:r>
          </a:p>
          <a:p>
            <a:pPr algn="ctr"/>
            <a:endParaRPr lang="en-CA" sz="2500" dirty="0">
              <a:solidFill>
                <a:schemeClr val="bg1"/>
              </a:solidFill>
              <a:latin typeface="Abadi Extra Light" panose="020B0604020202020204" pitchFamily="34" charset="0"/>
            </a:endParaRPr>
          </a:p>
          <a:p>
            <a:pPr algn="ctr"/>
            <a:r>
              <a:rPr lang="en-CA" sz="2500" dirty="0">
                <a:solidFill>
                  <a:schemeClr val="bg1"/>
                </a:solidFill>
                <a:latin typeface="Abadi Extra Light" panose="020B0604020202020204" pitchFamily="34" charset="0"/>
              </a:rPr>
              <a:t>G.K. Beale</a:t>
            </a:r>
          </a:p>
        </p:txBody>
      </p:sp>
    </p:spTree>
    <p:extLst>
      <p:ext uri="{BB962C8B-B14F-4D97-AF65-F5344CB8AC3E}">
        <p14:creationId xmlns:p14="http://schemas.microsoft.com/office/powerpoint/2010/main" val="190775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331B1B-B0D1-40EE-8EDF-723E5519C515}"/>
              </a:ext>
            </a:extLst>
          </p:cNvPr>
          <p:cNvSpPr txBox="1"/>
          <p:nvPr/>
        </p:nvSpPr>
        <p:spPr>
          <a:xfrm>
            <a:off x="923472" y="474630"/>
            <a:ext cx="10345056" cy="5632311"/>
          </a:xfrm>
          <a:prstGeom prst="rect">
            <a:avLst/>
          </a:prstGeom>
          <a:noFill/>
        </p:spPr>
        <p:txBody>
          <a:bodyPr wrap="square" rtlCol="0">
            <a:spAutoFit/>
          </a:bodyPr>
          <a:lstStyle/>
          <a:p>
            <a:r>
              <a:rPr lang="en-CA" sz="4500" dirty="0">
                <a:solidFill>
                  <a:schemeClr val="bg1"/>
                </a:solidFill>
                <a:latin typeface="Abadi Extra Light" panose="020B0604020202020204" pitchFamily="34" charset="0"/>
              </a:rPr>
              <a:t>Chapters 1-3: specific issues within the 7 churches</a:t>
            </a:r>
          </a:p>
          <a:p>
            <a:endParaRPr lang="en-CA" sz="4500" dirty="0">
              <a:solidFill>
                <a:schemeClr val="bg1"/>
              </a:solidFill>
              <a:latin typeface="Abadi Extra Light" panose="020B0604020202020204" pitchFamily="34" charset="0"/>
            </a:endParaRPr>
          </a:p>
          <a:p>
            <a:endParaRPr lang="en-CA" sz="4500" dirty="0">
              <a:solidFill>
                <a:schemeClr val="bg1"/>
              </a:solidFill>
              <a:latin typeface="Abadi Extra Light" panose="020B0604020202020204" pitchFamily="34" charset="0"/>
            </a:endParaRPr>
          </a:p>
          <a:p>
            <a:r>
              <a:rPr lang="en-CA" sz="4500" dirty="0">
                <a:solidFill>
                  <a:schemeClr val="bg1"/>
                </a:solidFill>
                <a:latin typeface="Abadi Extra Light" panose="020B0604020202020204" pitchFamily="34" charset="0"/>
              </a:rPr>
              <a:t>Chapters 4-21: Discloses the nature of the spiritual battle raging “behind the scenes” and how believers are to respond here and now.</a:t>
            </a:r>
          </a:p>
        </p:txBody>
      </p:sp>
    </p:spTree>
    <p:extLst>
      <p:ext uri="{BB962C8B-B14F-4D97-AF65-F5344CB8AC3E}">
        <p14:creationId xmlns:p14="http://schemas.microsoft.com/office/powerpoint/2010/main" val="237689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person holding pile of books near face">
            <a:extLst>
              <a:ext uri="{FF2B5EF4-FFF2-40B4-BE49-F238E27FC236}">
                <a16:creationId xmlns:a16="http://schemas.microsoft.com/office/drawing/2014/main" id="{32A6DB7C-C8CC-46E6-BB8A-A9C8898C91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58" r="-1" b="382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61CAA6-512D-46BE-851B-1F4BC311B66F}"/>
              </a:ext>
            </a:extLst>
          </p:cNvPr>
          <p:cNvSpPr txBox="1"/>
          <p:nvPr/>
        </p:nvSpPr>
        <p:spPr>
          <a:xfrm>
            <a:off x="1199764" y="3001197"/>
            <a:ext cx="9792471" cy="3171423"/>
          </a:xfrm>
          <a:prstGeom prst="rect">
            <a:avLst/>
          </a:prstGeom>
        </p:spPr>
        <p:txBody>
          <a:bodyPr vert="horz" lIns="91440" tIns="45720" rIns="91440" bIns="45720" rtlCol="0">
            <a:noAutofit/>
          </a:bodyPr>
          <a:lstStyle/>
          <a:p>
            <a:pPr algn="ctr">
              <a:lnSpc>
                <a:spcPct val="90000"/>
              </a:lnSpc>
              <a:spcAft>
                <a:spcPts val="600"/>
              </a:spcAft>
            </a:pPr>
            <a:r>
              <a:rPr lang="en-US" sz="4500" dirty="0">
                <a:solidFill>
                  <a:schemeClr val="bg1"/>
                </a:solidFill>
                <a:highlight>
                  <a:srgbClr val="800080"/>
                </a:highlight>
                <a:latin typeface="Abadi Extra Light" panose="020B0204020104020204" pitchFamily="34" charset="0"/>
              </a:rPr>
              <a:t>Four Ways of Interpreting Revelation</a:t>
            </a:r>
          </a:p>
        </p:txBody>
      </p:sp>
    </p:spTree>
    <p:extLst>
      <p:ext uri="{BB962C8B-B14F-4D97-AF65-F5344CB8AC3E}">
        <p14:creationId xmlns:p14="http://schemas.microsoft.com/office/powerpoint/2010/main" val="39745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a:extLst>
              <a:ext uri="{FF2B5EF4-FFF2-40B4-BE49-F238E27FC236}">
                <a16:creationId xmlns:a16="http://schemas.microsoft.com/office/drawing/2014/main" id="{CA754998-F2CA-4D48-984F-9A174C041F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95"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E5EB58-4F67-43A1-A430-A43C53CCB289}"/>
              </a:ext>
            </a:extLst>
          </p:cNvPr>
          <p:cNvSpPr txBox="1"/>
          <p:nvPr/>
        </p:nvSpPr>
        <p:spPr>
          <a:xfrm>
            <a:off x="3997712" y="4703388"/>
            <a:ext cx="9792471"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highlight>
                  <a:srgbClr val="800080"/>
                </a:highlight>
                <a:latin typeface="Abadi Extra Light" panose="020B0204020104020204" pitchFamily="34" charset="0"/>
              </a:rPr>
              <a:t>Preterist View</a:t>
            </a:r>
          </a:p>
        </p:txBody>
      </p:sp>
    </p:spTree>
    <p:extLst>
      <p:ext uri="{BB962C8B-B14F-4D97-AF65-F5344CB8AC3E}">
        <p14:creationId xmlns:p14="http://schemas.microsoft.com/office/powerpoint/2010/main" val="291750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A754998-F2CA-4D48-984F-9A174C041F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95"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9168FF-CB7A-4ECF-B4B4-6B8ADBE88BE1}"/>
              </a:ext>
            </a:extLst>
          </p:cNvPr>
          <p:cNvSpPr txBox="1"/>
          <p:nvPr/>
        </p:nvSpPr>
        <p:spPr>
          <a:xfrm>
            <a:off x="253220" y="674400"/>
            <a:ext cx="11310424" cy="5509200"/>
          </a:xfrm>
          <a:prstGeom prst="rect">
            <a:avLst/>
          </a:prstGeom>
          <a:noFill/>
        </p:spPr>
        <p:txBody>
          <a:bodyPr wrap="square" rtlCol="0">
            <a:spAutoFit/>
          </a:bodyPr>
          <a:lstStyle/>
          <a:p>
            <a:pPr marL="285750" indent="-285750">
              <a:buFont typeface="Arial" panose="020B0604020202020204" pitchFamily="34" charset="0"/>
              <a:buChar char="•"/>
            </a:pPr>
            <a:r>
              <a:rPr lang="en-CA" sz="2200" dirty="0">
                <a:solidFill>
                  <a:schemeClr val="bg1"/>
                </a:solidFill>
                <a:highlight>
                  <a:srgbClr val="800080"/>
                </a:highlight>
                <a:latin typeface="Abadi Extra Light" panose="020B0204020104020204" pitchFamily="34" charset="0"/>
              </a:rPr>
              <a:t>“Preterist” refers to the past</a:t>
            </a:r>
          </a:p>
          <a:p>
            <a:pPr marL="285750" indent="-285750">
              <a:buFont typeface="Arial" panose="020B0604020202020204" pitchFamily="34" charset="0"/>
              <a:buChar char="•"/>
            </a:pPr>
            <a:r>
              <a:rPr lang="en-CA" sz="2200" dirty="0">
                <a:solidFill>
                  <a:schemeClr val="bg1"/>
                </a:solidFill>
                <a:highlight>
                  <a:srgbClr val="800080"/>
                </a:highlight>
                <a:latin typeface="Abadi Extra Light" panose="020B0204020104020204" pitchFamily="34" charset="0"/>
              </a:rPr>
              <a:t>Revelation is a prophecy of the fall of Jerusalem in 70 AD and that everything in the book has already been fulfilled.</a:t>
            </a:r>
          </a:p>
          <a:p>
            <a:pPr marL="285750" indent="-285750">
              <a:buFont typeface="Arial" panose="020B0604020202020204" pitchFamily="34" charset="0"/>
              <a:buChar char="•"/>
            </a:pPr>
            <a:endParaRPr lang="en-CA" sz="2200" dirty="0">
              <a:solidFill>
                <a:schemeClr val="bg1"/>
              </a:solidFill>
              <a:highlight>
                <a:srgbClr val="800080"/>
              </a:highlight>
              <a:latin typeface="Abadi Extra Light" panose="020B0204020104020204" pitchFamily="34" charset="0"/>
            </a:endParaRPr>
          </a:p>
          <a:p>
            <a:pPr marL="285750" indent="-285750">
              <a:buFont typeface="Arial" panose="020B0604020202020204" pitchFamily="34" charset="0"/>
              <a:buChar char="•"/>
            </a:pPr>
            <a:r>
              <a:rPr lang="en-CA" sz="2200" dirty="0">
                <a:solidFill>
                  <a:schemeClr val="bg1"/>
                </a:solidFill>
                <a:highlight>
                  <a:srgbClr val="800080"/>
                </a:highlight>
                <a:latin typeface="Abadi Extra Light" panose="020B0204020104020204" pitchFamily="34" charset="0"/>
              </a:rPr>
              <a:t>Strengths: </a:t>
            </a:r>
          </a:p>
          <a:p>
            <a:pPr marL="742950" lvl="1" indent="-285750">
              <a:buFont typeface="Arial" panose="020B0604020202020204" pitchFamily="34" charset="0"/>
              <a:buChar char="•"/>
            </a:pPr>
            <a:r>
              <a:rPr lang="en-CA" sz="2200" dirty="0">
                <a:solidFill>
                  <a:schemeClr val="bg1"/>
                </a:solidFill>
                <a:highlight>
                  <a:srgbClr val="800080"/>
                </a:highlight>
                <a:latin typeface="Abadi Extra Light" panose="020B0204020104020204" pitchFamily="34" charset="0"/>
              </a:rPr>
              <a:t>This view takes seriously the words used the frame the entire book: “</a:t>
            </a:r>
            <a:r>
              <a:rPr lang="en-US" sz="2200" b="0" i="0" dirty="0">
                <a:solidFill>
                  <a:schemeClr val="bg1"/>
                </a:solidFill>
                <a:effectLst/>
                <a:highlight>
                  <a:srgbClr val="800080"/>
                </a:highlight>
                <a:latin typeface="Abadi Extra Light" panose="020B0204020104020204" pitchFamily="34" charset="0"/>
              </a:rPr>
              <a:t>The revelation from Jesus Christ, which God gave him to show his servants what must soon take place.” (Revelation 1:1).</a:t>
            </a:r>
          </a:p>
          <a:p>
            <a:pPr marL="742950" lvl="1"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Many of the events of the Jewish War of AD 66-70 find a strong parallel with the events and Judgements depicted in Revelation.</a:t>
            </a:r>
          </a:p>
          <a:p>
            <a:pPr marL="285750" indent="-285750">
              <a:buFont typeface="Arial" panose="020B0604020202020204" pitchFamily="34" charset="0"/>
              <a:buChar char="•"/>
            </a:pPr>
            <a:endParaRPr lang="en-US" sz="2200" dirty="0">
              <a:solidFill>
                <a:schemeClr val="bg1"/>
              </a:solidFill>
              <a:highlight>
                <a:srgbClr val="800080"/>
              </a:highlight>
              <a:latin typeface="Abadi Extra Light" panose="020B0204020104020204" pitchFamily="34" charset="0"/>
            </a:endParaRPr>
          </a:p>
          <a:p>
            <a:pPr marL="285750"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Weaknesses: </a:t>
            </a:r>
          </a:p>
          <a:p>
            <a:pPr marL="742950" lvl="1"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Unlikely Revelation was written before AD 70.</a:t>
            </a:r>
          </a:p>
          <a:p>
            <a:pPr marL="742950" lvl="1"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In this view Babylon would represents rebellious Israel, but Babylon is never used in ancient Jewish or Christians literature to refer to anything other than Rome.</a:t>
            </a:r>
          </a:p>
          <a:p>
            <a:pPr marL="742950" lvl="1"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Daniel says that the end-time judgement is to be universal, not on one nation.</a:t>
            </a:r>
          </a:p>
          <a:p>
            <a:pPr marL="742950" lvl="1" indent="-285750">
              <a:buFont typeface="Arial" panose="020B0604020202020204" pitchFamily="34" charset="0"/>
              <a:buChar char="•"/>
            </a:pPr>
            <a:r>
              <a:rPr lang="en-US" sz="2200" dirty="0">
                <a:solidFill>
                  <a:schemeClr val="bg1"/>
                </a:solidFill>
                <a:highlight>
                  <a:srgbClr val="800080"/>
                </a:highlight>
                <a:latin typeface="Abadi Extra Light" panose="020B0204020104020204" pitchFamily="34" charset="0"/>
              </a:rPr>
              <a:t>The book would become less and less relevant for anyone living after these events.</a:t>
            </a:r>
            <a:endParaRPr lang="en-CA" sz="2200" dirty="0">
              <a:solidFill>
                <a:schemeClr val="bg1"/>
              </a:solidFill>
              <a:highlight>
                <a:srgbClr val="800080"/>
              </a:highlight>
              <a:latin typeface="Abadi Extra Light" panose="020B0204020104020204" pitchFamily="34" charset="0"/>
            </a:endParaRPr>
          </a:p>
        </p:txBody>
      </p:sp>
    </p:spTree>
    <p:extLst>
      <p:ext uri="{BB962C8B-B14F-4D97-AF65-F5344CB8AC3E}">
        <p14:creationId xmlns:p14="http://schemas.microsoft.com/office/powerpoint/2010/main" val="196894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434" name="Picture 2">
            <a:extLst>
              <a:ext uri="{FF2B5EF4-FFF2-40B4-BE49-F238E27FC236}">
                <a16:creationId xmlns:a16="http://schemas.microsoft.com/office/drawing/2014/main" id="{B439FE10-E056-49CF-9721-886DDFCA3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0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8AD2C0-669D-49AF-BE88-427DFD025270}"/>
              </a:ext>
            </a:extLst>
          </p:cNvPr>
          <p:cNvSpPr txBox="1"/>
          <p:nvPr/>
        </p:nvSpPr>
        <p:spPr>
          <a:xfrm>
            <a:off x="4011779" y="4829997"/>
            <a:ext cx="9792471"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highlight>
                  <a:srgbClr val="000080"/>
                </a:highlight>
                <a:latin typeface="Abadi Extra Light" panose="020B0204020104020204" pitchFamily="34" charset="0"/>
              </a:rPr>
              <a:t>Historicist View</a:t>
            </a:r>
          </a:p>
        </p:txBody>
      </p:sp>
    </p:spTree>
    <p:extLst>
      <p:ext uri="{BB962C8B-B14F-4D97-AF65-F5344CB8AC3E}">
        <p14:creationId xmlns:p14="http://schemas.microsoft.com/office/powerpoint/2010/main" val="111372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8E7AA-79D0-4214-9B06-972D196890D0}"/>
              </a:ext>
            </a:extLst>
          </p:cNvPr>
          <p:cNvSpPr txBox="1"/>
          <p:nvPr/>
        </p:nvSpPr>
        <p:spPr>
          <a:xfrm>
            <a:off x="848751" y="615413"/>
            <a:ext cx="10185010" cy="5324535"/>
          </a:xfrm>
          <a:prstGeom prst="rect">
            <a:avLst/>
          </a:prstGeom>
          <a:noFill/>
        </p:spPr>
        <p:txBody>
          <a:bodyPr wrap="square" rtlCol="0">
            <a:spAutoFit/>
          </a:bodyPr>
          <a:lstStyle/>
          <a:p>
            <a:r>
              <a:rPr lang="en-CA" sz="4000" i="1" dirty="0">
                <a:solidFill>
                  <a:schemeClr val="bg1"/>
                </a:solidFill>
              </a:rPr>
              <a:t>“One of the great tragedies in the church in our day is how Revelation has been so narrowly and incorrectly interpreted with an obsessive focus on the future end time, with the result that we have missed the fact that it contains many profound truths and encouragements concerning Christian life and discipleship.” </a:t>
            </a:r>
          </a:p>
          <a:p>
            <a:endParaRPr lang="en-CA" sz="3500" i="1" dirty="0">
              <a:solidFill>
                <a:schemeClr val="bg1"/>
              </a:solidFill>
            </a:endParaRPr>
          </a:p>
          <a:p>
            <a:r>
              <a:rPr lang="en-CA" sz="2500" dirty="0">
                <a:solidFill>
                  <a:schemeClr val="bg1"/>
                </a:solidFill>
              </a:rPr>
              <a:t>G.K. Beale, </a:t>
            </a:r>
            <a:r>
              <a:rPr lang="en-CA" sz="2500" i="1" dirty="0">
                <a:solidFill>
                  <a:schemeClr val="bg1"/>
                </a:solidFill>
              </a:rPr>
              <a:t>Revelation: A Shorter Commentary</a:t>
            </a:r>
          </a:p>
        </p:txBody>
      </p:sp>
    </p:spTree>
    <p:extLst>
      <p:ext uri="{BB962C8B-B14F-4D97-AF65-F5344CB8AC3E}">
        <p14:creationId xmlns:p14="http://schemas.microsoft.com/office/powerpoint/2010/main" val="230255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439FE10-E056-49CF-9721-886DDFCA3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0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91AE0E-6A74-4799-B8FE-3E29E74817EC}"/>
              </a:ext>
            </a:extLst>
          </p:cNvPr>
          <p:cNvSpPr txBox="1"/>
          <p:nvPr/>
        </p:nvSpPr>
        <p:spPr>
          <a:xfrm>
            <a:off x="523461" y="366623"/>
            <a:ext cx="11145078" cy="5786199"/>
          </a:xfrm>
          <a:prstGeom prst="rect">
            <a:avLst/>
          </a:prstGeom>
          <a:noFill/>
        </p:spPr>
        <p:txBody>
          <a:bodyPr wrap="square" rtlCol="0">
            <a:spAutoFit/>
          </a:bodyPr>
          <a:lstStyle/>
          <a:p>
            <a:r>
              <a:rPr lang="en-CA" sz="2200" dirty="0">
                <a:solidFill>
                  <a:schemeClr val="bg1"/>
                </a:solidFill>
                <a:highlight>
                  <a:srgbClr val="000080"/>
                </a:highlight>
                <a:latin typeface="Abadi Extra Light" panose="020B0204020104020204" pitchFamily="34" charset="0"/>
              </a:rPr>
              <a:t>Revelation presents a timeline of major historical events between Pentecost and Jesus’ final return.</a:t>
            </a:r>
          </a:p>
          <a:p>
            <a:r>
              <a:rPr lang="en-CA" sz="2200" dirty="0">
                <a:solidFill>
                  <a:schemeClr val="bg1"/>
                </a:solidFill>
                <a:highlight>
                  <a:srgbClr val="000080"/>
                </a:highlight>
                <a:latin typeface="Abadi Extra Light" panose="020B0204020104020204" pitchFamily="34" charset="0"/>
              </a:rPr>
              <a:t>The seal, trumpet, and bowl judgements refer to a series of specific historical events such as the collapse of the Roman Empire, corruption of the Roman Catholic church, the Reformation, etc.</a:t>
            </a:r>
          </a:p>
          <a:p>
            <a:endParaRPr lang="en-CA" sz="2200" dirty="0">
              <a:solidFill>
                <a:schemeClr val="bg1"/>
              </a:solidFill>
              <a:highlight>
                <a:srgbClr val="000080"/>
              </a:highlight>
              <a:latin typeface="Abadi Extra Light" panose="020B0204020104020204" pitchFamily="34" charset="0"/>
            </a:endParaRPr>
          </a:p>
          <a:p>
            <a:r>
              <a:rPr lang="en-CA" sz="2200" dirty="0">
                <a:solidFill>
                  <a:schemeClr val="bg1"/>
                </a:solidFill>
                <a:highlight>
                  <a:srgbClr val="000080"/>
                </a:highlight>
                <a:latin typeface="Abadi Extra Light" panose="020B0204020104020204" pitchFamily="34" charset="0"/>
              </a:rPr>
              <a:t>Strengths: </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Attempts to “stretch” out the relevance of Revelation to all Christians by connecting the prophecies of Revelation with “big” historical events.</a:t>
            </a:r>
          </a:p>
          <a:p>
            <a:endParaRPr lang="en-CA" sz="2200" dirty="0">
              <a:solidFill>
                <a:schemeClr val="bg1"/>
              </a:solidFill>
              <a:highlight>
                <a:srgbClr val="000080"/>
              </a:highlight>
              <a:latin typeface="Abadi Extra Light" panose="020B0204020104020204" pitchFamily="34" charset="0"/>
            </a:endParaRPr>
          </a:p>
          <a:p>
            <a:r>
              <a:rPr lang="en-CA" sz="2200" dirty="0">
                <a:solidFill>
                  <a:schemeClr val="bg1"/>
                </a:solidFill>
                <a:highlight>
                  <a:srgbClr val="000080"/>
                </a:highlight>
                <a:latin typeface="Abadi Extra Light" panose="020B0204020104020204" pitchFamily="34" charset="0"/>
              </a:rPr>
              <a:t>Weaknesses:</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Each historicist interpreter views the book differently, so as to make the prophecies fit the realities of his or her own age.</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“Rorschach” test of biblical interpretation</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Uses the cultural moment to interpret the Bible.</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Seal, Trumpet, and Bowl judgements are never indicated to be occurring in chronological order and connected to (Western) church history.</a:t>
            </a:r>
          </a:p>
          <a:p>
            <a:pPr marL="342900" indent="-342900">
              <a:buFont typeface="Arial" panose="020B0604020202020204" pitchFamily="34" charset="0"/>
              <a:buChar char="•"/>
            </a:pPr>
            <a:r>
              <a:rPr lang="en-CA" sz="2200" dirty="0">
                <a:solidFill>
                  <a:schemeClr val="bg1"/>
                </a:solidFill>
                <a:highlight>
                  <a:srgbClr val="000080"/>
                </a:highlight>
                <a:latin typeface="Abadi Extra Light" panose="020B0204020104020204" pitchFamily="34" charset="0"/>
              </a:rPr>
              <a:t>If true, Revelation would have little to no significance for those to whom it was originally given.</a:t>
            </a:r>
          </a:p>
          <a:p>
            <a:endParaRPr lang="en-CA" dirty="0">
              <a:solidFill>
                <a:schemeClr val="bg1"/>
              </a:solidFill>
            </a:endParaRPr>
          </a:p>
        </p:txBody>
      </p:sp>
    </p:spTree>
    <p:extLst>
      <p:ext uri="{BB962C8B-B14F-4D97-AF65-F5344CB8AC3E}">
        <p14:creationId xmlns:p14="http://schemas.microsoft.com/office/powerpoint/2010/main" val="85391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dark&#10;&#10;Description automatically generated">
            <a:extLst>
              <a:ext uri="{FF2B5EF4-FFF2-40B4-BE49-F238E27FC236}">
                <a16:creationId xmlns:a16="http://schemas.microsoft.com/office/drawing/2014/main" id="{F7F0EBD9-4E51-4132-825D-F5EDF0F94217}"/>
              </a:ext>
            </a:extLst>
          </p:cNvPr>
          <p:cNvPicPr>
            <a:picLocks noChangeAspect="1"/>
          </p:cNvPicPr>
          <p:nvPr/>
        </p:nvPicPr>
        <p:blipFill rotWithShape="1">
          <a:blip r:embed="rId2">
            <a:extLst>
              <a:ext uri="{28A0092B-C50C-407E-A947-70E740481C1C}">
                <a14:useLocalDpi xmlns:a14="http://schemas.microsoft.com/office/drawing/2010/main" val="0"/>
              </a:ext>
            </a:extLst>
          </a:blip>
          <a:srcRect l="11248" r="3848"/>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A2B9B56B-2B8C-4806-A4D4-B6AD6486990A}"/>
              </a:ext>
            </a:extLst>
          </p:cNvPr>
          <p:cNvSpPr txBox="1"/>
          <p:nvPr/>
        </p:nvSpPr>
        <p:spPr>
          <a:xfrm>
            <a:off x="4546351" y="4900336"/>
            <a:ext cx="9792471"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highlight>
                  <a:srgbClr val="FF0000"/>
                </a:highlight>
                <a:latin typeface="Abadi Extra Light" panose="020B0204020104020204" pitchFamily="34" charset="0"/>
              </a:rPr>
              <a:t>Futurist View</a:t>
            </a:r>
          </a:p>
        </p:txBody>
      </p:sp>
    </p:spTree>
    <p:extLst>
      <p:ext uri="{BB962C8B-B14F-4D97-AF65-F5344CB8AC3E}">
        <p14:creationId xmlns:p14="http://schemas.microsoft.com/office/powerpoint/2010/main" val="400311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7F0EBD9-4E51-4132-825D-F5EDF0F94217}"/>
              </a:ext>
            </a:extLst>
          </p:cNvPr>
          <p:cNvPicPr>
            <a:picLocks noChangeAspect="1"/>
          </p:cNvPicPr>
          <p:nvPr/>
        </p:nvPicPr>
        <p:blipFill rotWithShape="1">
          <a:blip r:embed="rId2">
            <a:extLst>
              <a:ext uri="{28A0092B-C50C-407E-A947-70E740481C1C}">
                <a14:useLocalDpi xmlns:a14="http://schemas.microsoft.com/office/drawing/2010/main" val="0"/>
              </a:ext>
            </a:extLst>
          </a:blip>
          <a:srcRect l="11248" r="384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2116972-37A4-4FC2-9955-1252275503D3}"/>
              </a:ext>
            </a:extLst>
          </p:cNvPr>
          <p:cNvSpPr txBox="1"/>
          <p:nvPr/>
        </p:nvSpPr>
        <p:spPr>
          <a:xfrm>
            <a:off x="410816" y="366623"/>
            <a:ext cx="10919791" cy="6124754"/>
          </a:xfrm>
          <a:prstGeom prst="rect">
            <a:avLst/>
          </a:prstGeom>
          <a:noFill/>
        </p:spPr>
        <p:txBody>
          <a:bodyPr wrap="square" rtlCol="0">
            <a:spAutoFit/>
          </a:bodyPr>
          <a:lstStyle/>
          <a:p>
            <a:r>
              <a:rPr lang="en-CA" sz="2200" dirty="0">
                <a:solidFill>
                  <a:schemeClr val="bg1"/>
                </a:solidFill>
                <a:highlight>
                  <a:srgbClr val="FF0000"/>
                </a:highlight>
                <a:latin typeface="Abadi Extra Light" panose="020B0204020104020204" pitchFamily="34" charset="0"/>
              </a:rPr>
              <a:t>The Futurist view holds that the entire book, apart from the letters to the churches in chapters 1-3, prophesies events surrounding the return of Christ at the end of history. This view interprets the visions given in chapters 4-21 literally and chronologically. These visions refer to a series of events that will happen in the future in the following order: </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the Rapture of the church</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the seven-year tribulation</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the reign of the antichrist</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the nations gather together to wage war against Jerusalem</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Christ’s return to defeat the nations</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1000 year reign</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Satan gathers unbelievers for a final battle (</a:t>
            </a:r>
            <a:r>
              <a:rPr lang="en-CA" sz="2200" dirty="0" err="1">
                <a:solidFill>
                  <a:schemeClr val="bg1"/>
                </a:solidFill>
                <a:highlight>
                  <a:srgbClr val="FF0000"/>
                </a:highlight>
                <a:latin typeface="Abadi Extra Light" panose="020B0204020104020204" pitchFamily="34" charset="0"/>
              </a:rPr>
              <a:t>Armeggedon</a:t>
            </a:r>
            <a:r>
              <a:rPr lang="en-CA" sz="2200" dirty="0">
                <a:solidFill>
                  <a:schemeClr val="bg1"/>
                </a:solidFill>
                <a:highlight>
                  <a:srgbClr val="FF0000"/>
                </a:highlight>
                <a:latin typeface="Abadi Extra Light" panose="020B0204020104020204" pitchFamily="34" charset="0"/>
              </a:rPr>
              <a:t>)</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Christ defeating Satan and his army, the Final Judgement</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Installation of a New Heavens and New Earth.</a:t>
            </a:r>
          </a:p>
          <a:p>
            <a:endParaRPr lang="en-CA" sz="2200" dirty="0">
              <a:solidFill>
                <a:schemeClr val="bg1"/>
              </a:solidFill>
              <a:highlight>
                <a:srgbClr val="FF0000"/>
              </a:highlight>
              <a:latin typeface="Abadi Extra Light" panose="020B0204020104020204" pitchFamily="34" charset="0"/>
            </a:endParaRPr>
          </a:p>
          <a:p>
            <a:endParaRPr lang="en-CA" sz="2200" dirty="0">
              <a:solidFill>
                <a:schemeClr val="bg1"/>
              </a:solidFill>
              <a:highlight>
                <a:srgbClr val="FF0000"/>
              </a:highlight>
              <a:latin typeface="Abadi Extra Light" panose="020B0204020104020204" pitchFamily="34" charset="0"/>
            </a:endParaRPr>
          </a:p>
          <a:p>
            <a:r>
              <a:rPr lang="en-CA" sz="2200" dirty="0">
                <a:solidFill>
                  <a:schemeClr val="bg1"/>
                </a:solidFill>
                <a:highlight>
                  <a:srgbClr val="FF0000"/>
                </a:highlight>
                <a:latin typeface="Abadi Extra Light" panose="020B0204020104020204" pitchFamily="34" charset="0"/>
              </a:rPr>
              <a:t>Strengths: Provides a clear, understandable, and relevant timeline of end-time events that “fits” many pieces of New Testament prophecy and warnings together.</a:t>
            </a:r>
          </a:p>
          <a:p>
            <a:pPr marL="285750" indent="-285750">
              <a:buFont typeface="Arial" panose="020B0604020202020204" pitchFamily="34" charset="0"/>
              <a:buChar char="•"/>
            </a:pPr>
            <a:endParaRPr lang="en-CA" dirty="0">
              <a:solidFill>
                <a:schemeClr val="bg1"/>
              </a:solidFill>
              <a:highlight>
                <a:srgbClr val="FF0000"/>
              </a:highlight>
            </a:endParaRPr>
          </a:p>
        </p:txBody>
      </p:sp>
    </p:spTree>
    <p:extLst>
      <p:ext uri="{BB962C8B-B14F-4D97-AF65-F5344CB8AC3E}">
        <p14:creationId xmlns:p14="http://schemas.microsoft.com/office/powerpoint/2010/main" val="324244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7F0EBD9-4E51-4132-825D-F5EDF0F94217}"/>
              </a:ext>
            </a:extLst>
          </p:cNvPr>
          <p:cNvPicPr>
            <a:picLocks noChangeAspect="1"/>
          </p:cNvPicPr>
          <p:nvPr/>
        </p:nvPicPr>
        <p:blipFill rotWithShape="1">
          <a:blip r:embed="rId2">
            <a:extLst>
              <a:ext uri="{28A0092B-C50C-407E-A947-70E740481C1C}">
                <a14:useLocalDpi xmlns:a14="http://schemas.microsoft.com/office/drawing/2010/main" val="0"/>
              </a:ext>
            </a:extLst>
          </a:blip>
          <a:srcRect l="11248" r="384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2116972-37A4-4FC2-9955-1252275503D3}"/>
              </a:ext>
            </a:extLst>
          </p:cNvPr>
          <p:cNvSpPr txBox="1"/>
          <p:nvPr/>
        </p:nvSpPr>
        <p:spPr>
          <a:xfrm>
            <a:off x="530086" y="1086678"/>
            <a:ext cx="10919791" cy="5109091"/>
          </a:xfrm>
          <a:prstGeom prst="rect">
            <a:avLst/>
          </a:prstGeom>
          <a:noFill/>
        </p:spPr>
        <p:txBody>
          <a:bodyPr wrap="square" rtlCol="0">
            <a:spAutoFit/>
          </a:bodyPr>
          <a:lstStyle/>
          <a:p>
            <a:r>
              <a:rPr lang="en-CA" sz="2200" dirty="0">
                <a:solidFill>
                  <a:schemeClr val="bg1"/>
                </a:solidFill>
                <a:highlight>
                  <a:srgbClr val="FF0000"/>
                </a:highlight>
                <a:latin typeface="Abadi Extra Light" panose="020B0204020104020204" pitchFamily="34" charset="0"/>
              </a:rPr>
              <a:t>Weaknesses:</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Interpreters holding this view are constantly changing their interpretation of historical events to make what is happening currently fit into the pattern</a:t>
            </a:r>
          </a:p>
          <a:p>
            <a:pPr marL="800100" lvl="1"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Mark of the Beast = social security number, area codes, credit cards, artificial intelligence, vaccines, etc.</a:t>
            </a:r>
          </a:p>
          <a:p>
            <a:pPr marL="800100" lvl="1"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Anti-Christ = Hitler, Stalin, Mikhail Gorbachev, Saddam Hussein, the Pope, Bill Gates, etc.</a:t>
            </a:r>
          </a:p>
          <a:p>
            <a:pPr lvl="1"/>
            <a:endParaRPr lang="en-CA" sz="2200" dirty="0">
              <a:solidFill>
                <a:schemeClr val="bg1"/>
              </a:solidFill>
              <a:highlight>
                <a:srgbClr val="FF0000"/>
              </a:highlight>
              <a:latin typeface="Abadi Extra Light" panose="020B0204020104020204" pitchFamily="34" charset="0"/>
            </a:endParaRP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 The Bible is interpreted by modern events first, instead of by itself. </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Rapture theology seems to contradict the fundamental message of the book: perseverance under persecution and tribulation.</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End-times speculation and anxiety often serves as a distraction from the more pressing priorities of Christian discipleship, growth, maturity, and mission.</a:t>
            </a:r>
          </a:p>
          <a:p>
            <a:pPr marL="342900" indent="-342900">
              <a:buFont typeface="Arial" panose="020B0604020202020204" pitchFamily="34" charset="0"/>
              <a:buChar char="•"/>
            </a:pPr>
            <a:r>
              <a:rPr lang="en-CA" sz="2200" dirty="0">
                <a:solidFill>
                  <a:schemeClr val="bg1"/>
                </a:solidFill>
                <a:highlight>
                  <a:srgbClr val="FF0000"/>
                </a:highlight>
                <a:latin typeface="Abadi Extra Light" panose="020B0204020104020204" pitchFamily="34" charset="0"/>
              </a:rPr>
              <a:t>This view would mean Revelation was largely irrelevant to any Christians not living in the “last days” and final generation before Jesus’ return. </a:t>
            </a:r>
          </a:p>
          <a:p>
            <a:pPr marL="285750" indent="-285750">
              <a:buFont typeface="Arial" panose="020B0604020202020204" pitchFamily="34" charset="0"/>
              <a:buChar char="•"/>
            </a:pPr>
            <a:endParaRPr lang="en-CA" dirty="0">
              <a:solidFill>
                <a:schemeClr val="bg1"/>
              </a:solidFill>
              <a:highlight>
                <a:srgbClr val="FF0000"/>
              </a:highlight>
            </a:endParaRPr>
          </a:p>
        </p:txBody>
      </p:sp>
    </p:spTree>
    <p:extLst>
      <p:ext uri="{BB962C8B-B14F-4D97-AF65-F5344CB8AC3E}">
        <p14:creationId xmlns:p14="http://schemas.microsoft.com/office/powerpoint/2010/main" val="226570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482" name="Picture 2">
            <a:extLst>
              <a:ext uri="{FF2B5EF4-FFF2-40B4-BE49-F238E27FC236}">
                <a16:creationId xmlns:a16="http://schemas.microsoft.com/office/drawing/2014/main" id="{E436CF8A-1C51-4952-B063-93276BF862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37" b="807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9AD720-0A53-4811-8584-CBFB1523ED8E}"/>
              </a:ext>
            </a:extLst>
          </p:cNvPr>
          <p:cNvSpPr txBox="1"/>
          <p:nvPr/>
        </p:nvSpPr>
        <p:spPr>
          <a:xfrm>
            <a:off x="3097378" y="4801862"/>
            <a:ext cx="9792471"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highlight>
                  <a:srgbClr val="808000"/>
                </a:highlight>
                <a:latin typeface="Abadi Extra Light" panose="020B0204020104020204" pitchFamily="34" charset="0"/>
              </a:rPr>
              <a:t>Spiritual/Idealist View</a:t>
            </a:r>
          </a:p>
        </p:txBody>
      </p:sp>
    </p:spTree>
    <p:extLst>
      <p:ext uri="{BB962C8B-B14F-4D97-AF65-F5344CB8AC3E}">
        <p14:creationId xmlns:p14="http://schemas.microsoft.com/office/powerpoint/2010/main" val="67363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E436CF8A-1C51-4952-B063-93276BF862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37" b="807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560CBE-5B15-4CF9-8275-F2FB3D7F668F}"/>
              </a:ext>
            </a:extLst>
          </p:cNvPr>
          <p:cNvSpPr txBox="1"/>
          <p:nvPr/>
        </p:nvSpPr>
        <p:spPr>
          <a:xfrm>
            <a:off x="450572" y="335845"/>
            <a:ext cx="10721009" cy="6186309"/>
          </a:xfrm>
          <a:prstGeom prst="rect">
            <a:avLst/>
          </a:prstGeom>
          <a:noFill/>
        </p:spPr>
        <p:txBody>
          <a:bodyPr wrap="square" rtlCol="0">
            <a:spAutoFit/>
          </a:bodyPr>
          <a:lstStyle/>
          <a:p>
            <a:r>
              <a:rPr lang="en-CA" sz="2200" dirty="0">
                <a:solidFill>
                  <a:schemeClr val="bg1"/>
                </a:solidFill>
                <a:highlight>
                  <a:srgbClr val="808000"/>
                </a:highlight>
                <a:latin typeface="Abadi Extra Light" panose="020B0204020104020204" pitchFamily="34" charset="0"/>
              </a:rPr>
              <a:t>The Spiritual/Idealist View sees the entire book as a symbolic presentation of the ongoing battle between the kingdom of God and the kingdoms of darkness. The seal, trumpet, and bowl judgements speak to repeated patterns that occur over the course of human history as the kingdom of God gains ground against counterfeit kingdoms. What one reads in Revelation are general patterns rather than specific events.</a:t>
            </a:r>
          </a:p>
          <a:p>
            <a:endParaRPr lang="en-CA" sz="2200" dirty="0">
              <a:solidFill>
                <a:schemeClr val="bg1"/>
              </a:solidFill>
              <a:highlight>
                <a:srgbClr val="808000"/>
              </a:highlight>
              <a:latin typeface="Abadi Extra Light" panose="020B0204020104020204" pitchFamily="34" charset="0"/>
            </a:endParaRPr>
          </a:p>
          <a:p>
            <a:r>
              <a:rPr lang="en-CA" sz="2200" dirty="0">
                <a:solidFill>
                  <a:schemeClr val="bg1"/>
                </a:solidFill>
                <a:highlight>
                  <a:srgbClr val="808000"/>
                </a:highlight>
                <a:latin typeface="Abadi Extra Light" panose="020B0204020104020204" pitchFamily="34" charset="0"/>
              </a:rPr>
              <a:t>Strengths: </a:t>
            </a:r>
          </a:p>
          <a:p>
            <a:pPr marL="342900" indent="-342900">
              <a:buFont typeface="Arial" panose="020B0604020202020204" pitchFamily="34" charset="0"/>
              <a:buChar char="•"/>
            </a:pPr>
            <a:r>
              <a:rPr lang="en-CA" sz="2200" dirty="0">
                <a:solidFill>
                  <a:schemeClr val="bg1"/>
                </a:solidFill>
                <a:highlight>
                  <a:srgbClr val="808000"/>
                </a:highlight>
                <a:latin typeface="Abadi Extra Light" panose="020B0204020104020204" pitchFamily="34" charset="0"/>
              </a:rPr>
              <a:t>This view makes imminently relevant the entire book of Revelation, offering Christians in any time and place a powerful vision for victory that is designed to remain faithful in the face of suffering and opposition. </a:t>
            </a:r>
          </a:p>
          <a:p>
            <a:pPr marL="342900" indent="-342900">
              <a:buFont typeface="Arial" panose="020B0604020202020204" pitchFamily="34" charset="0"/>
              <a:buChar char="•"/>
            </a:pPr>
            <a:r>
              <a:rPr lang="en-CA" sz="2200" dirty="0">
                <a:solidFill>
                  <a:schemeClr val="bg1"/>
                </a:solidFill>
                <a:highlight>
                  <a:srgbClr val="808000"/>
                </a:highlight>
                <a:latin typeface="Abadi Extra Light" panose="020B0204020104020204" pitchFamily="34" charset="0"/>
              </a:rPr>
              <a:t>Therefore, Revelation finds fulfillment in countless events throughout the church age.</a:t>
            </a:r>
          </a:p>
          <a:p>
            <a:pPr marL="342900" indent="-342900">
              <a:buFont typeface="Arial" panose="020B0604020202020204" pitchFamily="34" charset="0"/>
              <a:buChar char="•"/>
            </a:pPr>
            <a:r>
              <a:rPr lang="en-CA" sz="2200" dirty="0">
                <a:solidFill>
                  <a:schemeClr val="bg1"/>
                </a:solidFill>
                <a:highlight>
                  <a:srgbClr val="808000"/>
                </a:highlight>
                <a:latin typeface="Abadi Extra Light" panose="020B0204020104020204" pitchFamily="34" charset="0"/>
              </a:rPr>
              <a:t>Elements of the </a:t>
            </a:r>
            <a:r>
              <a:rPr lang="en-CA" sz="2200" dirty="0" err="1">
                <a:solidFill>
                  <a:schemeClr val="bg1"/>
                </a:solidFill>
                <a:highlight>
                  <a:srgbClr val="808000"/>
                </a:highlight>
                <a:latin typeface="Abadi Extra Light" panose="020B0204020104020204" pitchFamily="34" charset="0"/>
              </a:rPr>
              <a:t>prederist</a:t>
            </a:r>
            <a:r>
              <a:rPr lang="en-CA" sz="2200" dirty="0">
                <a:solidFill>
                  <a:schemeClr val="bg1"/>
                </a:solidFill>
                <a:highlight>
                  <a:srgbClr val="808000"/>
                </a:highlight>
                <a:latin typeface="Abadi Extra Light" panose="020B0204020104020204" pitchFamily="34" charset="0"/>
              </a:rPr>
              <a:t>, historicist, and futurist views are incorporated.</a:t>
            </a:r>
          </a:p>
          <a:p>
            <a:pPr marL="342900" indent="-342900">
              <a:buFont typeface="Arial" panose="020B0604020202020204" pitchFamily="34" charset="0"/>
              <a:buChar char="•"/>
            </a:pPr>
            <a:r>
              <a:rPr lang="en-CA" sz="2200" dirty="0">
                <a:solidFill>
                  <a:schemeClr val="bg1"/>
                </a:solidFill>
                <a:highlight>
                  <a:srgbClr val="808000"/>
                </a:highlight>
                <a:latin typeface="Abadi Extra Light" panose="020B0204020104020204" pitchFamily="34" charset="0"/>
              </a:rPr>
              <a:t>It grounds Revelation as an epistle that speaks directly to daily discipleship in the current moment. This is a book that holds relevance and value to all believers at all times and places. </a:t>
            </a:r>
          </a:p>
          <a:p>
            <a:pPr marL="342900" indent="-342900">
              <a:buFont typeface="Arial" panose="020B0604020202020204" pitchFamily="34" charset="0"/>
              <a:buChar char="•"/>
            </a:pPr>
            <a:endParaRPr lang="en-CA" sz="2200" dirty="0">
              <a:solidFill>
                <a:schemeClr val="bg1"/>
              </a:solidFill>
              <a:highlight>
                <a:srgbClr val="808000"/>
              </a:highlight>
              <a:latin typeface="Abadi Extra Light" panose="020B0204020104020204" pitchFamily="34" charset="0"/>
            </a:endParaRPr>
          </a:p>
          <a:p>
            <a:r>
              <a:rPr lang="en-CA" sz="2200" dirty="0">
                <a:solidFill>
                  <a:schemeClr val="bg1"/>
                </a:solidFill>
                <a:highlight>
                  <a:srgbClr val="808000"/>
                </a:highlight>
                <a:latin typeface="Abadi Extra Light" panose="020B0204020104020204" pitchFamily="34" charset="0"/>
              </a:rPr>
              <a:t>Weaknesses: Critics of the Spiritual/Idealist view are uneasy reading </a:t>
            </a:r>
            <a:r>
              <a:rPr lang="en-CA" sz="2200" i="1" dirty="0">
                <a:solidFill>
                  <a:schemeClr val="bg1"/>
                </a:solidFill>
                <a:highlight>
                  <a:srgbClr val="808000"/>
                </a:highlight>
                <a:latin typeface="Abadi Extra Light" panose="020B0204020104020204" pitchFamily="34" charset="0"/>
              </a:rPr>
              <a:t>every </a:t>
            </a:r>
            <a:r>
              <a:rPr lang="en-CA" sz="2200" dirty="0">
                <a:solidFill>
                  <a:schemeClr val="bg1"/>
                </a:solidFill>
                <a:highlight>
                  <a:srgbClr val="808000"/>
                </a:highlight>
                <a:latin typeface="Abadi Extra Light" panose="020B0204020104020204" pitchFamily="34" charset="0"/>
              </a:rPr>
              <a:t>aspect of the vision as merely symbolic with a direct, precise, or literal reference (i.e. millennial reign of Christ, “666”, etc.)</a:t>
            </a:r>
          </a:p>
        </p:txBody>
      </p:sp>
    </p:spTree>
    <p:extLst>
      <p:ext uri="{BB962C8B-B14F-4D97-AF65-F5344CB8AC3E}">
        <p14:creationId xmlns:p14="http://schemas.microsoft.com/office/powerpoint/2010/main" val="41192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rson holding pile of books near face">
            <a:extLst>
              <a:ext uri="{FF2B5EF4-FFF2-40B4-BE49-F238E27FC236}">
                <a16:creationId xmlns:a16="http://schemas.microsoft.com/office/drawing/2014/main" id="{32A6DB7C-C8CC-46E6-BB8A-A9C8898C91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58" r="-1" b="3820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61CAA6-512D-46BE-851B-1F4BC311B66F}"/>
              </a:ext>
            </a:extLst>
          </p:cNvPr>
          <p:cNvSpPr txBox="1"/>
          <p:nvPr/>
        </p:nvSpPr>
        <p:spPr>
          <a:xfrm>
            <a:off x="1199764" y="3001197"/>
            <a:ext cx="9792471" cy="3171423"/>
          </a:xfrm>
          <a:prstGeom prst="rect">
            <a:avLst/>
          </a:prstGeom>
        </p:spPr>
        <p:txBody>
          <a:bodyPr vert="horz" lIns="91440" tIns="45720" rIns="91440" bIns="45720" rtlCol="0">
            <a:noAutofit/>
          </a:bodyPr>
          <a:lstStyle/>
          <a:p>
            <a:pPr algn="ctr">
              <a:lnSpc>
                <a:spcPct val="90000"/>
              </a:lnSpc>
              <a:spcAft>
                <a:spcPts val="600"/>
              </a:spcAft>
            </a:pPr>
            <a:r>
              <a:rPr lang="en-US" sz="4500" dirty="0">
                <a:solidFill>
                  <a:schemeClr val="bg1"/>
                </a:solidFill>
                <a:highlight>
                  <a:srgbClr val="800080"/>
                </a:highlight>
                <a:latin typeface="Abadi Extra Light" panose="020B0204020104020204" pitchFamily="34" charset="0"/>
              </a:rPr>
              <a:t>Four Ways of Interpreting Revelation</a:t>
            </a:r>
          </a:p>
        </p:txBody>
      </p:sp>
    </p:spTree>
    <p:extLst>
      <p:ext uri="{BB962C8B-B14F-4D97-AF65-F5344CB8AC3E}">
        <p14:creationId xmlns:p14="http://schemas.microsoft.com/office/powerpoint/2010/main" val="3121373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506" name="Picture 2" descr="Perplexed kid is perplexed. : funny">
            <a:extLst>
              <a:ext uri="{FF2B5EF4-FFF2-40B4-BE49-F238E27FC236}">
                <a16:creationId xmlns:a16="http://schemas.microsoft.com/office/drawing/2014/main" id="{9E5A18F1-25C3-476C-BBB7-615A0D4AD7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51" b="1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2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n in gray and white checkered dress shirt">
            <a:extLst>
              <a:ext uri="{FF2B5EF4-FFF2-40B4-BE49-F238E27FC236}">
                <a16:creationId xmlns:a16="http://schemas.microsoft.com/office/drawing/2014/main" id="{63204586-5E54-4EC7-AD81-A34AE878D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35" r="-1" b="4168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583D2B-5AA3-4798-A455-E23F2E54E21B}"/>
              </a:ext>
            </a:extLst>
          </p:cNvPr>
          <p:cNvSpPr txBox="1"/>
          <p:nvPr/>
        </p:nvSpPr>
        <p:spPr>
          <a:xfrm>
            <a:off x="609600" y="795130"/>
            <a:ext cx="10694505" cy="5478423"/>
          </a:xfrm>
          <a:prstGeom prst="rect">
            <a:avLst/>
          </a:prstGeom>
          <a:noFill/>
        </p:spPr>
        <p:txBody>
          <a:bodyPr wrap="square" rtlCol="0">
            <a:spAutoFit/>
          </a:bodyPr>
          <a:lstStyle/>
          <a:p>
            <a:r>
              <a:rPr lang="en-CA" sz="3500" dirty="0">
                <a:solidFill>
                  <a:schemeClr val="bg1"/>
                </a:solidFill>
                <a:latin typeface="Abadi Extra Light" panose="020B0204020104020204" pitchFamily="34" charset="0"/>
              </a:rPr>
              <a:t>This series isn’t about coming to a firm conclusion regarding the right way to interpret Revelation. That is unlikely to happen. But along the way we can learn to avoid seriously wrong ways of interpreting Revelation.</a:t>
            </a:r>
          </a:p>
          <a:p>
            <a:endParaRPr lang="en-CA" sz="3500" dirty="0">
              <a:solidFill>
                <a:schemeClr val="bg1"/>
              </a:solidFill>
              <a:latin typeface="Abadi Extra Light" panose="020B0204020104020204" pitchFamily="34" charset="0"/>
            </a:endParaRPr>
          </a:p>
          <a:p>
            <a:r>
              <a:rPr lang="en-CA" sz="3500" dirty="0">
                <a:solidFill>
                  <a:schemeClr val="bg1"/>
                </a:solidFill>
                <a:latin typeface="Abadi Extra Light" panose="020B0204020104020204" pitchFamily="34" charset="0"/>
              </a:rPr>
              <a:t>Ideas have consequences! </a:t>
            </a:r>
          </a:p>
          <a:p>
            <a:pPr marL="457200" indent="-457200">
              <a:buFont typeface="Arial" panose="020B0604020202020204" pitchFamily="34" charset="0"/>
              <a:buChar char="•"/>
            </a:pPr>
            <a:r>
              <a:rPr lang="en-CA" sz="3500" dirty="0">
                <a:solidFill>
                  <a:schemeClr val="bg1"/>
                </a:solidFill>
                <a:latin typeface="Abadi Extra Light" panose="020B0204020104020204" pitchFamily="34" charset="0"/>
              </a:rPr>
              <a:t>Iraq war facilitating battle of Armageddon</a:t>
            </a:r>
          </a:p>
          <a:p>
            <a:pPr marL="457200" indent="-457200">
              <a:buFont typeface="Arial" panose="020B0604020202020204" pitchFamily="34" charset="0"/>
              <a:buChar char="•"/>
            </a:pPr>
            <a:r>
              <a:rPr lang="en-CA" sz="3500" dirty="0">
                <a:solidFill>
                  <a:schemeClr val="bg1"/>
                </a:solidFill>
                <a:latin typeface="Abadi Extra Light" panose="020B0204020104020204" pitchFamily="34" charset="0"/>
              </a:rPr>
              <a:t>Vaccines are “Mark of the Beast”</a:t>
            </a:r>
          </a:p>
          <a:p>
            <a:pPr marL="457200" indent="-457200">
              <a:buFont typeface="Arial" panose="020B0604020202020204" pitchFamily="34" charset="0"/>
              <a:buChar char="•"/>
            </a:pPr>
            <a:r>
              <a:rPr lang="en-CA" sz="3500" dirty="0">
                <a:solidFill>
                  <a:schemeClr val="bg1"/>
                </a:solidFill>
                <a:latin typeface="Abadi Extra Light" panose="020B0204020104020204" pitchFamily="34" charset="0"/>
              </a:rPr>
              <a:t>Person “X” is the anti-Christ</a:t>
            </a:r>
          </a:p>
          <a:p>
            <a:pPr marL="457200" indent="-457200">
              <a:buFont typeface="Arial" panose="020B0604020202020204" pitchFamily="34" charset="0"/>
              <a:buChar char="•"/>
            </a:pPr>
            <a:r>
              <a:rPr lang="en-CA" sz="3500" dirty="0">
                <a:solidFill>
                  <a:schemeClr val="bg1"/>
                </a:solidFill>
                <a:latin typeface="Abadi Extra Light" panose="020B0204020104020204" pitchFamily="34" charset="0"/>
              </a:rPr>
              <a:t>End Times as justification to avoid creation care</a:t>
            </a:r>
          </a:p>
        </p:txBody>
      </p:sp>
    </p:spTree>
    <p:extLst>
      <p:ext uri="{BB962C8B-B14F-4D97-AF65-F5344CB8AC3E}">
        <p14:creationId xmlns:p14="http://schemas.microsoft.com/office/powerpoint/2010/main" val="231606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uman eye">
            <a:extLst>
              <a:ext uri="{FF2B5EF4-FFF2-40B4-BE49-F238E27FC236}">
                <a16:creationId xmlns:a16="http://schemas.microsoft.com/office/drawing/2014/main" id="{64969895-D240-46B0-A488-460A682450AC}"/>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573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5EA93D2-E842-4333-B0E6-54EC5C9D302A}"/>
              </a:ext>
            </a:extLst>
          </p:cNvPr>
          <p:cNvSpPr txBox="1"/>
          <p:nvPr/>
        </p:nvSpPr>
        <p:spPr>
          <a:xfrm>
            <a:off x="792801" y="1080448"/>
            <a:ext cx="10606398" cy="3171423"/>
          </a:xfrm>
          <a:prstGeom prst="rect">
            <a:avLst/>
          </a:prstGeom>
        </p:spPr>
        <p:txBody>
          <a:bodyPr vert="horz" lIns="91440" tIns="45720" rIns="91440" bIns="45720" rtlCol="0">
            <a:noAutofit/>
          </a:bodyPr>
          <a:lstStyle/>
          <a:p>
            <a:pPr algn="ctr">
              <a:lnSpc>
                <a:spcPct val="90000"/>
              </a:lnSpc>
              <a:spcAft>
                <a:spcPts val="600"/>
              </a:spcAft>
            </a:pPr>
            <a:r>
              <a:rPr lang="en-US" sz="6500" dirty="0">
                <a:solidFill>
                  <a:srgbClr val="FFFFFF"/>
                </a:solidFill>
                <a:latin typeface="Abadi Extra Light" panose="020B0204020104020204" pitchFamily="34" charset="0"/>
              </a:rPr>
              <a:t>Revelation makes known God’s perspective and purposes in history so that believers in Jesus are equipped with a vision for victory and remain faithful!</a:t>
            </a:r>
          </a:p>
          <a:p>
            <a:pPr algn="ctr">
              <a:lnSpc>
                <a:spcPct val="90000"/>
              </a:lnSpc>
              <a:spcAft>
                <a:spcPts val="600"/>
              </a:spcAft>
            </a:pPr>
            <a:r>
              <a:rPr lang="en-US" sz="6500" dirty="0">
                <a:solidFill>
                  <a:srgbClr val="FFFFFF"/>
                </a:solidFill>
                <a:latin typeface="Abadi Extra Light" panose="020B0204020104020204" pitchFamily="34" charset="0"/>
              </a:rPr>
              <a:t> </a:t>
            </a:r>
          </a:p>
        </p:txBody>
      </p:sp>
    </p:spTree>
    <p:extLst>
      <p:ext uri="{BB962C8B-B14F-4D97-AF65-F5344CB8AC3E}">
        <p14:creationId xmlns:p14="http://schemas.microsoft.com/office/powerpoint/2010/main" val="186840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open book on black mat beside grey ceramic mug">
            <a:extLst>
              <a:ext uri="{FF2B5EF4-FFF2-40B4-BE49-F238E27FC236}">
                <a16:creationId xmlns:a16="http://schemas.microsoft.com/office/drawing/2014/main" id="{A60820C7-227B-4B0F-BCAE-751B6F0E90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64" r="-1" b="6316"/>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1213A0D0-2022-4A41-9DF5-1B47117D312F}"/>
              </a:ext>
            </a:extLst>
          </p:cNvPr>
          <p:cNvSpPr txBox="1"/>
          <p:nvPr/>
        </p:nvSpPr>
        <p:spPr>
          <a:xfrm>
            <a:off x="308574" y="4232301"/>
            <a:ext cx="9565028" cy="1249240"/>
          </a:xfrm>
          <a:prstGeom prst="rect">
            <a:avLst/>
          </a:prstGeom>
        </p:spPr>
        <p:txBody>
          <a:bodyPr vert="horz" lIns="91440" tIns="45720" rIns="91440" bIns="45720" rtlCol="0">
            <a:noAutofit/>
          </a:bodyPr>
          <a:lstStyle/>
          <a:p>
            <a:pPr algn="ctr">
              <a:lnSpc>
                <a:spcPct val="90000"/>
              </a:lnSpc>
              <a:spcAft>
                <a:spcPts val="600"/>
              </a:spcAft>
            </a:pPr>
            <a:r>
              <a:rPr lang="en-US" sz="4500" dirty="0">
                <a:latin typeface="Abadi Extra Light" panose="020B0204020104020204" pitchFamily="34" charset="0"/>
              </a:rPr>
              <a:t>When was the last time you read Revelation as a guide for here-and-now discipleship?</a:t>
            </a:r>
          </a:p>
        </p:txBody>
      </p:sp>
    </p:spTree>
    <p:extLst>
      <p:ext uri="{BB962C8B-B14F-4D97-AF65-F5344CB8AC3E}">
        <p14:creationId xmlns:p14="http://schemas.microsoft.com/office/powerpoint/2010/main" val="282872949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E7D902-83CF-4467-829C-691169919435}"/>
              </a:ext>
            </a:extLst>
          </p:cNvPr>
          <p:cNvSpPr txBox="1"/>
          <p:nvPr/>
        </p:nvSpPr>
        <p:spPr>
          <a:xfrm>
            <a:off x="792801" y="1305735"/>
            <a:ext cx="10606398" cy="3171423"/>
          </a:xfrm>
          <a:prstGeom prst="rect">
            <a:avLst/>
          </a:prstGeom>
        </p:spPr>
        <p:txBody>
          <a:bodyPr vert="horz" lIns="91440" tIns="45720" rIns="91440" bIns="45720" rtlCol="0">
            <a:noAutofit/>
          </a:bodyPr>
          <a:lstStyle/>
          <a:p>
            <a:pPr algn="ctr">
              <a:lnSpc>
                <a:spcPct val="90000"/>
              </a:lnSpc>
              <a:spcAft>
                <a:spcPts val="600"/>
              </a:spcAft>
            </a:pPr>
            <a:r>
              <a:rPr lang="en-US" sz="4500" b="0" i="0" dirty="0">
                <a:solidFill>
                  <a:schemeClr val="bg1"/>
                </a:solidFill>
                <a:effectLst/>
                <a:latin typeface="Abadi Extra Light" panose="020B0204020104020204" pitchFamily="34" charset="0"/>
              </a:rPr>
              <a:t>Grace and peace to you from him who is, and who was, and who is to come, and from the seven spirits before his throne, and from Jesus Christ, who is the faithful witness, the first born from the dead, and the rulers of the kings of the earth.</a:t>
            </a:r>
          </a:p>
          <a:p>
            <a:pPr algn="ctr">
              <a:lnSpc>
                <a:spcPct val="90000"/>
              </a:lnSpc>
              <a:spcAft>
                <a:spcPts val="600"/>
              </a:spcAft>
            </a:pPr>
            <a:r>
              <a:rPr lang="en-US" sz="4500" b="0" i="0" dirty="0">
                <a:solidFill>
                  <a:schemeClr val="bg1"/>
                </a:solidFill>
                <a:effectLst/>
                <a:latin typeface="Abadi Extra Light" panose="020B0204020104020204" pitchFamily="34" charset="0"/>
              </a:rPr>
              <a:t>Rev</a:t>
            </a:r>
            <a:r>
              <a:rPr lang="en-US" sz="4500" dirty="0">
                <a:solidFill>
                  <a:schemeClr val="bg1"/>
                </a:solidFill>
                <a:latin typeface="Abadi Extra Light" panose="020B0204020104020204" pitchFamily="34" charset="0"/>
              </a:rPr>
              <a:t>elation</a:t>
            </a:r>
            <a:r>
              <a:rPr lang="en-US" sz="4500" b="0" i="0" dirty="0">
                <a:solidFill>
                  <a:schemeClr val="bg1"/>
                </a:solidFill>
                <a:effectLst/>
                <a:latin typeface="Abadi Extra Light" panose="020B0204020104020204" pitchFamily="34" charset="0"/>
              </a:rPr>
              <a:t> 1:4-5</a:t>
            </a:r>
            <a:endParaRPr lang="en-US" sz="45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94764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331B1B-B0D1-40EE-8EDF-723E5519C515}"/>
              </a:ext>
            </a:extLst>
          </p:cNvPr>
          <p:cNvSpPr txBox="1"/>
          <p:nvPr/>
        </p:nvSpPr>
        <p:spPr>
          <a:xfrm>
            <a:off x="698083" y="1571910"/>
            <a:ext cx="4390752" cy="3093154"/>
          </a:xfrm>
          <a:prstGeom prst="rect">
            <a:avLst/>
          </a:prstGeom>
          <a:noFill/>
        </p:spPr>
        <p:txBody>
          <a:bodyPr wrap="square" rtlCol="0">
            <a:spAutoFit/>
          </a:bodyPr>
          <a:lstStyle/>
          <a:p>
            <a:pPr algn="ctr"/>
            <a:r>
              <a:rPr lang="en-CA" sz="6500" dirty="0">
                <a:solidFill>
                  <a:schemeClr val="bg1"/>
                </a:solidFill>
                <a:effectLst>
                  <a:outerShdw blurRad="38100" dist="38100" dir="2700000" algn="tl">
                    <a:srgbClr val="000000">
                      <a:alpha val="43137"/>
                    </a:srgbClr>
                  </a:outerShdw>
                </a:effectLst>
                <a:latin typeface="Abadi Extra Light" panose="020B0604020202020204" pitchFamily="34" charset="0"/>
              </a:rPr>
              <a:t>“How now should we live?”</a:t>
            </a:r>
          </a:p>
        </p:txBody>
      </p:sp>
    </p:spTree>
    <p:extLst>
      <p:ext uri="{BB962C8B-B14F-4D97-AF65-F5344CB8AC3E}">
        <p14:creationId xmlns:p14="http://schemas.microsoft.com/office/powerpoint/2010/main" val="256378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nding on rock overlooking ocean">
            <a:extLst>
              <a:ext uri="{FF2B5EF4-FFF2-40B4-BE49-F238E27FC236}">
                <a16:creationId xmlns:a16="http://schemas.microsoft.com/office/drawing/2014/main" id="{0190D185-618E-42B1-9800-8C11629D23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331B1B-B0D1-40EE-8EDF-723E5519C515}"/>
              </a:ext>
            </a:extLst>
          </p:cNvPr>
          <p:cNvSpPr txBox="1"/>
          <p:nvPr/>
        </p:nvSpPr>
        <p:spPr>
          <a:xfrm>
            <a:off x="390938" y="1963162"/>
            <a:ext cx="4695412" cy="3862596"/>
          </a:xfrm>
          <a:prstGeom prst="rect">
            <a:avLst/>
          </a:prstGeom>
          <a:noFill/>
        </p:spPr>
        <p:txBody>
          <a:bodyPr wrap="square" rtlCol="0">
            <a:spAutoFit/>
          </a:bodyPr>
          <a:lstStyle/>
          <a:p>
            <a:pPr algn="ctr"/>
            <a:r>
              <a:rPr lang="en-CA" sz="6500" dirty="0">
                <a:solidFill>
                  <a:schemeClr val="bg1"/>
                </a:solidFill>
                <a:latin typeface="Abadi Extra Light" panose="020B0604020202020204" pitchFamily="34" charset="0"/>
              </a:rPr>
              <a:t>Authorship</a:t>
            </a:r>
          </a:p>
          <a:p>
            <a:pPr algn="ctr"/>
            <a:endParaRPr lang="en-CA" sz="4500" dirty="0">
              <a:solidFill>
                <a:schemeClr val="bg1"/>
              </a:solidFill>
              <a:latin typeface="Abadi Extra Light" panose="020B0604020202020204" pitchFamily="34" charset="0"/>
            </a:endParaRPr>
          </a:p>
          <a:p>
            <a:pPr algn="ctr"/>
            <a:r>
              <a:rPr lang="en-CA" sz="4500" dirty="0">
                <a:solidFill>
                  <a:schemeClr val="bg1"/>
                </a:solidFill>
                <a:latin typeface="Abadi Extra Light" panose="020B0604020202020204" pitchFamily="34" charset="0"/>
              </a:rPr>
              <a:t>Apostle John during reign of Domitian (81-96)</a:t>
            </a:r>
          </a:p>
        </p:txBody>
      </p:sp>
    </p:spTree>
    <p:extLst>
      <p:ext uri="{BB962C8B-B14F-4D97-AF65-F5344CB8AC3E}">
        <p14:creationId xmlns:p14="http://schemas.microsoft.com/office/powerpoint/2010/main" val="17735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500" dirty="0">
                <a:solidFill>
                  <a:srgbClr val="FFFFFF"/>
                </a:solidFill>
                <a:latin typeface="Abadi Extra Light" panose="020B0204020104020204" pitchFamily="34" charset="0"/>
                <a:ea typeface="+mj-ea"/>
                <a:cs typeface="+mj-cs"/>
              </a:rPr>
              <a:t>What kind of book is Revelation?</a:t>
            </a:r>
          </a:p>
        </p:txBody>
      </p:sp>
    </p:spTree>
    <p:extLst>
      <p:ext uri="{BB962C8B-B14F-4D97-AF65-F5344CB8AC3E}">
        <p14:creationId xmlns:p14="http://schemas.microsoft.com/office/powerpoint/2010/main" val="4172362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285461" y="68504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dirty="0">
                <a:solidFill>
                  <a:srgbClr val="FFFFFF"/>
                </a:solidFill>
                <a:latin typeface="Abadi Extra Light" panose="020B0204020104020204" pitchFamily="34" charset="0"/>
                <a:ea typeface="+mj-ea"/>
                <a:cs typeface="+mj-cs"/>
              </a:rPr>
              <a:t>Apocalyptic + Prophetic + Epistle</a:t>
            </a:r>
          </a:p>
        </p:txBody>
      </p:sp>
    </p:spTree>
    <p:extLst>
      <p:ext uri="{BB962C8B-B14F-4D97-AF65-F5344CB8AC3E}">
        <p14:creationId xmlns:p14="http://schemas.microsoft.com/office/powerpoint/2010/main" val="36831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272190" y="667221"/>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dirty="0">
                <a:solidFill>
                  <a:srgbClr val="FFFFFF"/>
                </a:solidFill>
                <a:latin typeface="Abadi Extra Light" panose="020B0204020104020204" pitchFamily="34" charset="0"/>
                <a:ea typeface="+mj-ea"/>
                <a:cs typeface="+mj-cs"/>
              </a:rPr>
              <a:t>Apocalyptic + Prophetic + Epistle</a:t>
            </a:r>
          </a:p>
        </p:txBody>
      </p:sp>
      <p:sp>
        <p:nvSpPr>
          <p:cNvPr id="2" name="TextBox 1">
            <a:extLst>
              <a:ext uri="{FF2B5EF4-FFF2-40B4-BE49-F238E27FC236}">
                <a16:creationId xmlns:a16="http://schemas.microsoft.com/office/drawing/2014/main" id="{510B30EF-A9E2-402C-811A-C0EE0C95DCC5}"/>
              </a:ext>
            </a:extLst>
          </p:cNvPr>
          <p:cNvSpPr txBox="1"/>
          <p:nvPr/>
        </p:nvSpPr>
        <p:spPr>
          <a:xfrm>
            <a:off x="1775810" y="3785554"/>
            <a:ext cx="2597426"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Reveals reality</a:t>
            </a:r>
          </a:p>
          <a:p>
            <a:pPr algn="ctr"/>
            <a:r>
              <a:rPr lang="en-CA" sz="2500" dirty="0">
                <a:solidFill>
                  <a:schemeClr val="bg1"/>
                </a:solidFill>
                <a:latin typeface="Abadi Extra Light" panose="020B0204020104020204" pitchFamily="34" charset="0"/>
              </a:rPr>
              <a:t>“Behind the Curtain”</a:t>
            </a:r>
          </a:p>
          <a:p>
            <a:pPr algn="ctr"/>
            <a:endParaRPr lang="en-CA" sz="2500" dirty="0">
              <a:solidFill>
                <a:schemeClr val="bg1"/>
              </a:solidFill>
              <a:latin typeface="Abadi Extra Light" panose="020B0204020104020204" pitchFamily="34" charset="0"/>
            </a:endParaRPr>
          </a:p>
          <a:p>
            <a:pPr algn="ctr"/>
            <a:r>
              <a:rPr lang="en-CA" sz="2500" dirty="0">
                <a:solidFill>
                  <a:schemeClr val="bg1"/>
                </a:solidFill>
                <a:latin typeface="Abadi Extra Light" panose="020B0204020104020204" pitchFamily="34" charset="0"/>
              </a:rPr>
              <a:t>“Heavenly Perspective”</a:t>
            </a:r>
          </a:p>
        </p:txBody>
      </p:sp>
      <p:sp>
        <p:nvSpPr>
          <p:cNvPr id="6" name="TextBox 5">
            <a:extLst>
              <a:ext uri="{FF2B5EF4-FFF2-40B4-BE49-F238E27FC236}">
                <a16:creationId xmlns:a16="http://schemas.microsoft.com/office/drawing/2014/main" id="{B5B26CEF-202D-402C-8A4C-763658729B33}"/>
              </a:ext>
            </a:extLst>
          </p:cNvPr>
          <p:cNvSpPr txBox="1"/>
          <p:nvPr/>
        </p:nvSpPr>
        <p:spPr>
          <a:xfrm>
            <a:off x="5095425" y="3754482"/>
            <a:ext cx="2597426"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Ezekiel</a:t>
            </a:r>
          </a:p>
          <a:p>
            <a:pPr algn="ctr"/>
            <a:r>
              <a:rPr lang="en-CA" sz="2500" dirty="0">
                <a:solidFill>
                  <a:schemeClr val="bg1"/>
                </a:solidFill>
                <a:latin typeface="Abadi Extra Light" panose="020B0204020104020204" pitchFamily="34" charset="0"/>
              </a:rPr>
              <a:t>Daniel</a:t>
            </a:r>
          </a:p>
          <a:p>
            <a:pPr algn="ctr"/>
            <a:r>
              <a:rPr lang="en-CA" sz="2500" dirty="0">
                <a:solidFill>
                  <a:schemeClr val="bg1"/>
                </a:solidFill>
                <a:latin typeface="Abadi Extra Light" panose="020B0204020104020204" pitchFamily="34" charset="0"/>
              </a:rPr>
              <a:t>Zechariah</a:t>
            </a:r>
          </a:p>
          <a:p>
            <a:pPr algn="ctr"/>
            <a:endParaRPr lang="en-CA" sz="2500" dirty="0">
              <a:solidFill>
                <a:schemeClr val="bg1"/>
              </a:solidFill>
              <a:latin typeface="Abadi Extra Light" panose="020B0204020104020204" pitchFamily="34" charset="0"/>
            </a:endParaRPr>
          </a:p>
          <a:p>
            <a:pPr algn="ctr"/>
            <a:r>
              <a:rPr lang="en-CA" sz="2500" dirty="0">
                <a:solidFill>
                  <a:schemeClr val="bg1"/>
                </a:solidFill>
                <a:latin typeface="Abadi Extra Light" panose="020B0204020104020204" pitchFamily="34" charset="0"/>
              </a:rPr>
              <a:t>“Forth-telling and foretelling”</a:t>
            </a:r>
          </a:p>
        </p:txBody>
      </p:sp>
      <p:sp>
        <p:nvSpPr>
          <p:cNvPr id="7" name="TextBox 6">
            <a:extLst>
              <a:ext uri="{FF2B5EF4-FFF2-40B4-BE49-F238E27FC236}">
                <a16:creationId xmlns:a16="http://schemas.microsoft.com/office/drawing/2014/main" id="{60B835BB-3C28-4DFA-ABA0-735F9F201F71}"/>
              </a:ext>
            </a:extLst>
          </p:cNvPr>
          <p:cNvSpPr txBox="1"/>
          <p:nvPr/>
        </p:nvSpPr>
        <p:spPr>
          <a:xfrm>
            <a:off x="8169948" y="3736662"/>
            <a:ext cx="2246242"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Letter addressing situations and problems of believers who receive it.</a:t>
            </a:r>
          </a:p>
        </p:txBody>
      </p:sp>
    </p:spTree>
    <p:extLst>
      <p:ext uri="{BB962C8B-B14F-4D97-AF65-F5344CB8AC3E}">
        <p14:creationId xmlns:p14="http://schemas.microsoft.com/office/powerpoint/2010/main" val="28305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ble opened on table">
            <a:extLst>
              <a:ext uri="{FF2B5EF4-FFF2-40B4-BE49-F238E27FC236}">
                <a16:creationId xmlns:a16="http://schemas.microsoft.com/office/drawing/2014/main" id="{057D833D-6A35-4354-8E00-D577EDA1617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500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8D9853-8B47-4392-BBEE-2A9449894976}"/>
              </a:ext>
            </a:extLst>
          </p:cNvPr>
          <p:cNvSpPr txBox="1"/>
          <p:nvPr/>
        </p:nvSpPr>
        <p:spPr>
          <a:xfrm>
            <a:off x="1272190" y="667221"/>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dirty="0">
                <a:solidFill>
                  <a:srgbClr val="FFFFFF"/>
                </a:solidFill>
                <a:latin typeface="Abadi Extra Light" panose="020B0204020104020204" pitchFamily="34" charset="0"/>
                <a:ea typeface="+mj-ea"/>
                <a:cs typeface="+mj-cs"/>
              </a:rPr>
              <a:t>Apocalyptic + Prophetic + Epistle</a:t>
            </a:r>
          </a:p>
        </p:txBody>
      </p:sp>
      <p:sp>
        <p:nvSpPr>
          <p:cNvPr id="2" name="TextBox 1">
            <a:extLst>
              <a:ext uri="{FF2B5EF4-FFF2-40B4-BE49-F238E27FC236}">
                <a16:creationId xmlns:a16="http://schemas.microsoft.com/office/drawing/2014/main" id="{510B30EF-A9E2-402C-811A-C0EE0C95DCC5}"/>
              </a:ext>
            </a:extLst>
          </p:cNvPr>
          <p:cNvSpPr txBox="1"/>
          <p:nvPr/>
        </p:nvSpPr>
        <p:spPr>
          <a:xfrm>
            <a:off x="1775810" y="3785554"/>
            <a:ext cx="2597426"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Reveals reality</a:t>
            </a:r>
          </a:p>
          <a:p>
            <a:pPr algn="ctr"/>
            <a:r>
              <a:rPr lang="en-CA" sz="2500" dirty="0">
                <a:solidFill>
                  <a:schemeClr val="bg1"/>
                </a:solidFill>
                <a:latin typeface="Abadi Extra Light" panose="020B0204020104020204" pitchFamily="34" charset="0"/>
              </a:rPr>
              <a:t>“Behind the Curtain”</a:t>
            </a:r>
          </a:p>
          <a:p>
            <a:pPr algn="ctr"/>
            <a:endParaRPr lang="en-CA" sz="2500" dirty="0">
              <a:solidFill>
                <a:schemeClr val="bg1"/>
              </a:solidFill>
              <a:latin typeface="Abadi Extra Light" panose="020B0204020104020204" pitchFamily="34" charset="0"/>
            </a:endParaRPr>
          </a:p>
          <a:p>
            <a:pPr algn="ctr"/>
            <a:r>
              <a:rPr lang="en-CA" sz="2500" dirty="0">
                <a:solidFill>
                  <a:schemeClr val="bg1"/>
                </a:solidFill>
                <a:latin typeface="Abadi Extra Light" panose="020B0204020104020204" pitchFamily="34" charset="0"/>
              </a:rPr>
              <a:t>“Heavenly Perspective”</a:t>
            </a:r>
          </a:p>
        </p:txBody>
      </p:sp>
      <p:sp>
        <p:nvSpPr>
          <p:cNvPr id="6" name="TextBox 5">
            <a:extLst>
              <a:ext uri="{FF2B5EF4-FFF2-40B4-BE49-F238E27FC236}">
                <a16:creationId xmlns:a16="http://schemas.microsoft.com/office/drawing/2014/main" id="{B5B26CEF-202D-402C-8A4C-763658729B33}"/>
              </a:ext>
            </a:extLst>
          </p:cNvPr>
          <p:cNvSpPr txBox="1"/>
          <p:nvPr/>
        </p:nvSpPr>
        <p:spPr>
          <a:xfrm>
            <a:off x="5095425" y="3754482"/>
            <a:ext cx="2597426"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Ezekiel</a:t>
            </a:r>
          </a:p>
          <a:p>
            <a:pPr algn="ctr"/>
            <a:r>
              <a:rPr lang="en-CA" sz="2500" dirty="0">
                <a:solidFill>
                  <a:schemeClr val="bg1"/>
                </a:solidFill>
                <a:latin typeface="Abadi Extra Light" panose="020B0204020104020204" pitchFamily="34" charset="0"/>
              </a:rPr>
              <a:t>Daniel</a:t>
            </a:r>
          </a:p>
          <a:p>
            <a:pPr algn="ctr"/>
            <a:r>
              <a:rPr lang="en-CA" sz="2500" dirty="0">
                <a:solidFill>
                  <a:schemeClr val="bg1"/>
                </a:solidFill>
                <a:latin typeface="Abadi Extra Light" panose="020B0204020104020204" pitchFamily="34" charset="0"/>
              </a:rPr>
              <a:t>Zechariah</a:t>
            </a:r>
          </a:p>
          <a:p>
            <a:pPr algn="ctr"/>
            <a:endParaRPr lang="en-CA" sz="2500" dirty="0">
              <a:solidFill>
                <a:schemeClr val="bg1"/>
              </a:solidFill>
              <a:latin typeface="Abadi Extra Light" panose="020B0204020104020204" pitchFamily="34" charset="0"/>
            </a:endParaRPr>
          </a:p>
          <a:p>
            <a:pPr algn="ctr"/>
            <a:r>
              <a:rPr lang="en-CA" sz="2500" dirty="0">
                <a:solidFill>
                  <a:schemeClr val="bg1"/>
                </a:solidFill>
                <a:latin typeface="Abadi Extra Light" panose="020B0204020104020204" pitchFamily="34" charset="0"/>
              </a:rPr>
              <a:t>“Forth-telling and foretelling”</a:t>
            </a:r>
          </a:p>
        </p:txBody>
      </p:sp>
      <p:sp>
        <p:nvSpPr>
          <p:cNvPr id="7" name="TextBox 6">
            <a:extLst>
              <a:ext uri="{FF2B5EF4-FFF2-40B4-BE49-F238E27FC236}">
                <a16:creationId xmlns:a16="http://schemas.microsoft.com/office/drawing/2014/main" id="{60B835BB-3C28-4DFA-ABA0-735F9F201F71}"/>
              </a:ext>
            </a:extLst>
          </p:cNvPr>
          <p:cNvSpPr txBox="1"/>
          <p:nvPr/>
        </p:nvSpPr>
        <p:spPr>
          <a:xfrm>
            <a:off x="8169948" y="3736662"/>
            <a:ext cx="2246242" cy="2400657"/>
          </a:xfrm>
          <a:prstGeom prst="rect">
            <a:avLst/>
          </a:prstGeom>
          <a:noFill/>
        </p:spPr>
        <p:txBody>
          <a:bodyPr wrap="square" rtlCol="0">
            <a:spAutoFit/>
          </a:bodyPr>
          <a:lstStyle/>
          <a:p>
            <a:pPr algn="ctr"/>
            <a:r>
              <a:rPr lang="en-CA" sz="2500" dirty="0">
                <a:solidFill>
                  <a:schemeClr val="bg1"/>
                </a:solidFill>
                <a:latin typeface="Abadi Extra Light" panose="020B0204020104020204" pitchFamily="34" charset="0"/>
              </a:rPr>
              <a:t>Letter addressing situations and problems of believers who receive it.</a:t>
            </a:r>
          </a:p>
        </p:txBody>
      </p:sp>
      <p:sp>
        <p:nvSpPr>
          <p:cNvPr id="4" name="Oval 3">
            <a:extLst>
              <a:ext uri="{FF2B5EF4-FFF2-40B4-BE49-F238E27FC236}">
                <a16:creationId xmlns:a16="http://schemas.microsoft.com/office/drawing/2014/main" id="{E03597E0-0BBD-4465-BE28-C2616779017C}"/>
              </a:ext>
            </a:extLst>
          </p:cNvPr>
          <p:cNvSpPr/>
          <p:nvPr/>
        </p:nvSpPr>
        <p:spPr>
          <a:xfrm>
            <a:off x="5271017" y="3326048"/>
            <a:ext cx="2246242" cy="2120348"/>
          </a:xfrm>
          <a:prstGeom prst="ellipse">
            <a:avLst/>
          </a:prstGeom>
          <a:noFill/>
          <a:ln w="698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89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1496</Words>
  <Application>Microsoft Office PowerPoint</Application>
  <PresentationFormat>Widescreen</PresentationFormat>
  <Paragraphs>122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Abadi Extra 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57</cp:revision>
  <dcterms:created xsi:type="dcterms:W3CDTF">2021-04-22T15:20:54Z</dcterms:created>
  <dcterms:modified xsi:type="dcterms:W3CDTF">2021-04-24T20:59:50Z</dcterms:modified>
</cp:coreProperties>
</file>