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81" r:id="rId2"/>
    <p:sldId id="409" r:id="rId3"/>
    <p:sldId id="419" r:id="rId4"/>
    <p:sldId id="492" r:id="rId5"/>
    <p:sldId id="467" r:id="rId6"/>
    <p:sldId id="493" r:id="rId7"/>
    <p:sldId id="496" r:id="rId8"/>
    <p:sldId id="495" r:id="rId9"/>
    <p:sldId id="494" r:id="rId10"/>
    <p:sldId id="497" r:id="rId11"/>
    <p:sldId id="490" r:id="rId12"/>
    <p:sldId id="491" r:id="rId13"/>
    <p:sldId id="499" r:id="rId14"/>
    <p:sldId id="488" r:id="rId15"/>
    <p:sldId id="498" r:id="rId16"/>
    <p:sldId id="501" r:id="rId17"/>
    <p:sldId id="500" r:id="rId18"/>
    <p:sldId id="503" r:id="rId19"/>
    <p:sldId id="505" r:id="rId20"/>
    <p:sldId id="504" r:id="rId21"/>
    <p:sldId id="506" r:id="rId22"/>
    <p:sldId id="28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9" autoAdjust="0"/>
    <p:restoredTop sz="94660"/>
  </p:normalViewPr>
  <p:slideViewPr>
    <p:cSldViewPr snapToGrid="0">
      <p:cViewPr varScale="1">
        <p:scale>
          <a:sx n="74" d="100"/>
          <a:sy n="74" d="100"/>
        </p:scale>
        <p:origin x="13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202D71-1AAB-4562-B3B0-2D92619E22A8}" type="datetimeFigureOut">
              <a:rPr lang="en-CA" smtClean="0"/>
              <a:t>2018-11-24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8EBDC3-5057-4D33-9B09-EB9C399324B7}" type="slidenum">
              <a:rPr lang="en-CA" smtClean="0"/>
              <a:t>‹#›</a:t>
            </a:fld>
            <a:endParaRPr lang="en-CA" dirty="0"/>
          </a:p>
        </p:txBody>
      </p:sp>
    </p:spTree>
    <p:extLst>
      <p:ext uri="{BB962C8B-B14F-4D97-AF65-F5344CB8AC3E}">
        <p14:creationId xmlns:p14="http://schemas.microsoft.com/office/powerpoint/2010/main" val="312607099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202D71-1AAB-4562-B3B0-2D92619E22A8}" type="datetimeFigureOut">
              <a:rPr lang="en-CA" smtClean="0"/>
              <a:t>2018-11-24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8EBDC3-5057-4D33-9B09-EB9C399324B7}" type="slidenum">
              <a:rPr lang="en-CA" smtClean="0"/>
              <a:t>‹#›</a:t>
            </a:fld>
            <a:endParaRPr lang="en-CA" dirty="0"/>
          </a:p>
        </p:txBody>
      </p:sp>
    </p:spTree>
    <p:extLst>
      <p:ext uri="{BB962C8B-B14F-4D97-AF65-F5344CB8AC3E}">
        <p14:creationId xmlns:p14="http://schemas.microsoft.com/office/powerpoint/2010/main" val="128086117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202D71-1AAB-4562-B3B0-2D92619E22A8}" type="datetimeFigureOut">
              <a:rPr lang="en-CA" smtClean="0"/>
              <a:t>2018-11-24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8EBDC3-5057-4D33-9B09-EB9C399324B7}" type="slidenum">
              <a:rPr lang="en-CA" smtClean="0"/>
              <a:t>‹#›</a:t>
            </a:fld>
            <a:endParaRPr lang="en-CA" dirty="0"/>
          </a:p>
        </p:txBody>
      </p:sp>
    </p:spTree>
    <p:extLst>
      <p:ext uri="{BB962C8B-B14F-4D97-AF65-F5344CB8AC3E}">
        <p14:creationId xmlns:p14="http://schemas.microsoft.com/office/powerpoint/2010/main" val="109806520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202D71-1AAB-4562-B3B0-2D92619E22A8}" type="datetimeFigureOut">
              <a:rPr lang="en-CA" smtClean="0"/>
              <a:t>2018-11-24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8EBDC3-5057-4D33-9B09-EB9C399324B7}" type="slidenum">
              <a:rPr lang="en-CA" smtClean="0"/>
              <a:t>‹#›</a:t>
            </a:fld>
            <a:endParaRPr lang="en-CA" dirty="0"/>
          </a:p>
        </p:txBody>
      </p:sp>
    </p:spTree>
    <p:extLst>
      <p:ext uri="{BB962C8B-B14F-4D97-AF65-F5344CB8AC3E}">
        <p14:creationId xmlns:p14="http://schemas.microsoft.com/office/powerpoint/2010/main" val="115215741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202D71-1AAB-4562-B3B0-2D92619E22A8}" type="datetimeFigureOut">
              <a:rPr lang="en-CA" smtClean="0"/>
              <a:t>2018-11-24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98EBDC3-5057-4D33-9B09-EB9C399324B7}" type="slidenum">
              <a:rPr lang="en-CA" smtClean="0"/>
              <a:t>‹#›</a:t>
            </a:fld>
            <a:endParaRPr lang="en-CA" dirty="0"/>
          </a:p>
        </p:txBody>
      </p:sp>
    </p:spTree>
    <p:extLst>
      <p:ext uri="{BB962C8B-B14F-4D97-AF65-F5344CB8AC3E}">
        <p14:creationId xmlns:p14="http://schemas.microsoft.com/office/powerpoint/2010/main" val="234551176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202D71-1AAB-4562-B3B0-2D92619E22A8}" type="datetimeFigureOut">
              <a:rPr lang="en-CA" smtClean="0"/>
              <a:t>2018-11-24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98EBDC3-5057-4D33-9B09-EB9C399324B7}" type="slidenum">
              <a:rPr lang="en-CA" smtClean="0"/>
              <a:t>‹#›</a:t>
            </a:fld>
            <a:endParaRPr lang="en-CA" dirty="0"/>
          </a:p>
        </p:txBody>
      </p:sp>
    </p:spTree>
    <p:extLst>
      <p:ext uri="{BB962C8B-B14F-4D97-AF65-F5344CB8AC3E}">
        <p14:creationId xmlns:p14="http://schemas.microsoft.com/office/powerpoint/2010/main" val="115852469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202D71-1AAB-4562-B3B0-2D92619E22A8}" type="datetimeFigureOut">
              <a:rPr lang="en-CA" smtClean="0"/>
              <a:t>2018-11-24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98EBDC3-5057-4D33-9B09-EB9C399324B7}" type="slidenum">
              <a:rPr lang="en-CA" smtClean="0"/>
              <a:t>‹#›</a:t>
            </a:fld>
            <a:endParaRPr lang="en-CA" dirty="0"/>
          </a:p>
        </p:txBody>
      </p:sp>
    </p:spTree>
    <p:extLst>
      <p:ext uri="{BB962C8B-B14F-4D97-AF65-F5344CB8AC3E}">
        <p14:creationId xmlns:p14="http://schemas.microsoft.com/office/powerpoint/2010/main" val="210127676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202D71-1AAB-4562-B3B0-2D92619E22A8}" type="datetimeFigureOut">
              <a:rPr lang="en-CA" smtClean="0"/>
              <a:t>2018-11-24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98EBDC3-5057-4D33-9B09-EB9C399324B7}" type="slidenum">
              <a:rPr lang="en-CA" smtClean="0"/>
              <a:t>‹#›</a:t>
            </a:fld>
            <a:endParaRPr lang="en-CA" dirty="0"/>
          </a:p>
        </p:txBody>
      </p:sp>
    </p:spTree>
    <p:extLst>
      <p:ext uri="{BB962C8B-B14F-4D97-AF65-F5344CB8AC3E}">
        <p14:creationId xmlns:p14="http://schemas.microsoft.com/office/powerpoint/2010/main" val="341714655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02D71-1AAB-4562-B3B0-2D92619E22A8}" type="datetimeFigureOut">
              <a:rPr lang="en-CA" smtClean="0"/>
              <a:t>2018-11-24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98EBDC3-5057-4D33-9B09-EB9C399324B7}" type="slidenum">
              <a:rPr lang="en-CA" smtClean="0"/>
              <a:t>‹#›</a:t>
            </a:fld>
            <a:endParaRPr lang="en-CA" dirty="0"/>
          </a:p>
        </p:txBody>
      </p:sp>
    </p:spTree>
    <p:extLst>
      <p:ext uri="{BB962C8B-B14F-4D97-AF65-F5344CB8AC3E}">
        <p14:creationId xmlns:p14="http://schemas.microsoft.com/office/powerpoint/2010/main" val="185160688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02D71-1AAB-4562-B3B0-2D92619E22A8}" type="datetimeFigureOut">
              <a:rPr lang="en-CA" smtClean="0"/>
              <a:t>2018-11-24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98EBDC3-5057-4D33-9B09-EB9C399324B7}" type="slidenum">
              <a:rPr lang="en-CA" smtClean="0"/>
              <a:t>‹#›</a:t>
            </a:fld>
            <a:endParaRPr lang="en-CA" dirty="0"/>
          </a:p>
        </p:txBody>
      </p:sp>
    </p:spTree>
    <p:extLst>
      <p:ext uri="{BB962C8B-B14F-4D97-AF65-F5344CB8AC3E}">
        <p14:creationId xmlns:p14="http://schemas.microsoft.com/office/powerpoint/2010/main" val="170732246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02D71-1AAB-4562-B3B0-2D92619E22A8}" type="datetimeFigureOut">
              <a:rPr lang="en-CA" smtClean="0"/>
              <a:t>2018-11-24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98EBDC3-5057-4D33-9B09-EB9C399324B7}" type="slidenum">
              <a:rPr lang="en-CA" smtClean="0"/>
              <a:t>‹#›</a:t>
            </a:fld>
            <a:endParaRPr lang="en-CA" dirty="0"/>
          </a:p>
        </p:txBody>
      </p:sp>
    </p:spTree>
    <p:extLst>
      <p:ext uri="{BB962C8B-B14F-4D97-AF65-F5344CB8AC3E}">
        <p14:creationId xmlns:p14="http://schemas.microsoft.com/office/powerpoint/2010/main" val="214288677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02D71-1AAB-4562-B3B0-2D92619E22A8}" type="datetimeFigureOut">
              <a:rPr lang="en-CA" smtClean="0"/>
              <a:t>2018-11-24</a:t>
            </a:fld>
            <a:endParaRPr lang="en-C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EBDC3-5057-4D33-9B09-EB9C399324B7}" type="slidenum">
              <a:rPr lang="en-CA" smtClean="0"/>
              <a:t>‹#›</a:t>
            </a:fld>
            <a:endParaRPr lang="en-CA" dirty="0"/>
          </a:p>
        </p:txBody>
      </p:sp>
    </p:spTree>
    <p:extLst>
      <p:ext uri="{BB962C8B-B14F-4D97-AF65-F5344CB8AC3E}">
        <p14:creationId xmlns:p14="http://schemas.microsoft.com/office/powerpoint/2010/main" val="125295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4100533358"/>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hed the Ill-fitting Armor | Pearl Mus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036" y="30392"/>
            <a:ext cx="7418231" cy="6827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60706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025469"/>
            <a:ext cx="8706118" cy="5078313"/>
          </a:xfrm>
          <a:prstGeom prst="rect">
            <a:avLst/>
          </a:prstGeom>
        </p:spPr>
        <p:txBody>
          <a:bodyPr wrap="square">
            <a:spAutoFit/>
          </a:bodyPr>
          <a:lstStyle/>
          <a:p>
            <a:r>
              <a:rPr lang="en-CA" sz="2700" dirty="0">
                <a:solidFill>
                  <a:schemeClr val="bg1"/>
                </a:solidFill>
              </a:rPr>
              <a:t>Romans 13:14 </a:t>
            </a:r>
          </a:p>
          <a:p>
            <a:r>
              <a:rPr lang="en-CA" sz="2700" baseline="30000" dirty="0">
                <a:solidFill>
                  <a:schemeClr val="bg1"/>
                </a:solidFill>
              </a:rPr>
              <a:t>14</a:t>
            </a:r>
            <a:r>
              <a:rPr lang="en-CA" sz="2700" dirty="0">
                <a:solidFill>
                  <a:schemeClr val="bg1"/>
                </a:solidFill>
              </a:rPr>
              <a:t> Rather, clothe yourselves with the Lord Jesus </a:t>
            </a:r>
            <a:r>
              <a:rPr lang="en-CA" sz="2700" dirty="0" smtClean="0">
                <a:solidFill>
                  <a:schemeClr val="bg1"/>
                </a:solidFill>
              </a:rPr>
              <a:t>Christ</a:t>
            </a:r>
            <a:endParaRPr lang="en-CA" sz="2700" dirty="0">
              <a:solidFill>
                <a:schemeClr val="bg1"/>
              </a:solidFill>
            </a:endParaRPr>
          </a:p>
          <a:p>
            <a:endParaRPr lang="en-CA" sz="2700" dirty="0" smtClean="0">
              <a:solidFill>
                <a:schemeClr val="bg1"/>
              </a:solidFill>
            </a:endParaRPr>
          </a:p>
          <a:p>
            <a:r>
              <a:rPr lang="en-CA" sz="2700" dirty="0" smtClean="0">
                <a:solidFill>
                  <a:schemeClr val="bg1"/>
                </a:solidFill>
              </a:rPr>
              <a:t>Galatians </a:t>
            </a:r>
            <a:r>
              <a:rPr lang="en-CA" sz="2700" dirty="0">
                <a:solidFill>
                  <a:schemeClr val="bg1"/>
                </a:solidFill>
              </a:rPr>
              <a:t>3:27 </a:t>
            </a:r>
          </a:p>
          <a:p>
            <a:r>
              <a:rPr lang="en-CA" sz="2700" baseline="30000" dirty="0">
                <a:solidFill>
                  <a:schemeClr val="bg1"/>
                </a:solidFill>
              </a:rPr>
              <a:t>27</a:t>
            </a:r>
            <a:r>
              <a:rPr lang="en-CA" sz="2700" dirty="0">
                <a:solidFill>
                  <a:schemeClr val="bg1"/>
                </a:solidFill>
              </a:rPr>
              <a:t> for all of you who were baptized into Christ have clothed yourselves with Christ. </a:t>
            </a:r>
            <a:endParaRPr lang="en-CA" sz="2700" dirty="0" smtClean="0">
              <a:solidFill>
                <a:schemeClr val="bg1"/>
              </a:solidFill>
            </a:endParaRPr>
          </a:p>
          <a:p>
            <a:endParaRPr lang="en-CA" sz="2700" dirty="0">
              <a:solidFill>
                <a:schemeClr val="bg1"/>
              </a:solidFill>
            </a:endParaRPr>
          </a:p>
          <a:p>
            <a:r>
              <a:rPr lang="en-CA" sz="2700" dirty="0">
                <a:solidFill>
                  <a:schemeClr val="bg1"/>
                </a:solidFill>
              </a:rPr>
              <a:t>Colossians 3:12 </a:t>
            </a:r>
          </a:p>
          <a:p>
            <a:r>
              <a:rPr lang="en-CA" sz="2700" baseline="30000" dirty="0">
                <a:solidFill>
                  <a:schemeClr val="bg1"/>
                </a:solidFill>
              </a:rPr>
              <a:t>12</a:t>
            </a:r>
            <a:r>
              <a:rPr lang="en-CA" sz="2700" dirty="0">
                <a:solidFill>
                  <a:schemeClr val="bg1"/>
                </a:solidFill>
              </a:rPr>
              <a:t> Therefore, as God’s chosen people, holy and dearly loved, clothe yourselves with compassion, kindness, humility, gentleness and patience. </a:t>
            </a:r>
          </a:p>
          <a:p>
            <a:endParaRPr lang="en-CA" sz="2700" dirty="0"/>
          </a:p>
        </p:txBody>
      </p:sp>
    </p:spTree>
    <p:extLst>
      <p:ext uri="{BB962C8B-B14F-4D97-AF65-F5344CB8AC3E}">
        <p14:creationId xmlns:p14="http://schemas.microsoft.com/office/powerpoint/2010/main" val="229299304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160505"/>
            <a:ext cx="8706118" cy="784830"/>
          </a:xfrm>
          <a:prstGeom prst="rect">
            <a:avLst/>
          </a:prstGeom>
        </p:spPr>
        <p:txBody>
          <a:bodyPr wrap="square">
            <a:spAutoFit/>
          </a:bodyPr>
          <a:lstStyle/>
          <a:p>
            <a:pPr algn="ctr"/>
            <a:r>
              <a:rPr lang="en-CA" sz="4500" u="sng" dirty="0" smtClean="0">
                <a:solidFill>
                  <a:schemeClr val="bg1"/>
                </a:solidFill>
                <a:latin typeface="Gill Sans MT" panose="020B0502020104020203" pitchFamily="34" charset="0"/>
              </a:rPr>
              <a:t>5 Stages of Change/Transformation</a:t>
            </a:r>
            <a:endParaRPr lang="en-CA" sz="4500" u="sng" dirty="0">
              <a:solidFill>
                <a:schemeClr val="bg1"/>
              </a:solidFill>
              <a:latin typeface="Gill Sans MT" panose="020B0502020104020203" pitchFamily="34" charset="0"/>
            </a:endParaRPr>
          </a:p>
        </p:txBody>
      </p:sp>
      <p:sp>
        <p:nvSpPr>
          <p:cNvPr id="2" name="TextBox 1"/>
          <p:cNvSpPr txBox="1"/>
          <p:nvPr/>
        </p:nvSpPr>
        <p:spPr>
          <a:xfrm>
            <a:off x="528034" y="2343955"/>
            <a:ext cx="6697014" cy="3247043"/>
          </a:xfrm>
          <a:prstGeom prst="rect">
            <a:avLst/>
          </a:prstGeom>
          <a:noFill/>
        </p:spPr>
        <p:txBody>
          <a:bodyPr wrap="square" rtlCol="0">
            <a:spAutoFit/>
          </a:bodyPr>
          <a:lstStyle/>
          <a:p>
            <a:pPr marL="342900" indent="-342900">
              <a:buAutoNum type="arabicPeriod"/>
            </a:pPr>
            <a:r>
              <a:rPr lang="en-CA" sz="4100" dirty="0" smtClean="0">
                <a:solidFill>
                  <a:schemeClr val="bg1"/>
                </a:solidFill>
                <a:latin typeface="Gill Sans MT" panose="020B0502020104020203" pitchFamily="34" charset="0"/>
              </a:rPr>
              <a:t>Aware </a:t>
            </a:r>
          </a:p>
          <a:p>
            <a:pPr marL="342900" indent="-342900">
              <a:buAutoNum type="arabicPeriod"/>
            </a:pPr>
            <a:r>
              <a:rPr lang="en-CA" sz="4100" dirty="0" smtClean="0">
                <a:solidFill>
                  <a:schemeClr val="bg1"/>
                </a:solidFill>
                <a:latin typeface="Gill Sans MT" panose="020B0502020104020203" pitchFamily="34" charset="0"/>
              </a:rPr>
              <a:t>Ponder </a:t>
            </a:r>
          </a:p>
          <a:p>
            <a:pPr marL="342900" indent="-342900">
              <a:buAutoNum type="arabicPeriod"/>
            </a:pPr>
            <a:r>
              <a:rPr lang="en-CA" sz="4100" dirty="0" smtClean="0">
                <a:solidFill>
                  <a:schemeClr val="bg1"/>
                </a:solidFill>
                <a:latin typeface="Gill Sans MT" panose="020B0502020104020203" pitchFamily="34" charset="0"/>
              </a:rPr>
              <a:t>Value </a:t>
            </a:r>
          </a:p>
          <a:p>
            <a:pPr marL="342900" indent="-342900">
              <a:buAutoNum type="arabicPeriod"/>
            </a:pPr>
            <a:r>
              <a:rPr lang="en-CA" sz="4100" dirty="0" smtClean="0">
                <a:solidFill>
                  <a:schemeClr val="bg1"/>
                </a:solidFill>
                <a:latin typeface="Gill Sans MT" panose="020B0502020104020203" pitchFamily="34" charset="0"/>
              </a:rPr>
              <a:t>Prioritize</a:t>
            </a:r>
          </a:p>
          <a:p>
            <a:pPr marL="342900" indent="-342900">
              <a:buAutoNum type="arabicPeriod"/>
            </a:pPr>
            <a:r>
              <a:rPr lang="en-CA" sz="4100" dirty="0" smtClean="0">
                <a:solidFill>
                  <a:schemeClr val="bg1"/>
                </a:solidFill>
                <a:latin typeface="Gill Sans MT" panose="020B0502020104020203" pitchFamily="34" charset="0"/>
              </a:rPr>
              <a:t>Own It</a:t>
            </a:r>
            <a:endParaRPr lang="en-CA" sz="41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9892366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160505"/>
            <a:ext cx="8706118" cy="4739759"/>
          </a:xfrm>
          <a:prstGeom prst="rect">
            <a:avLst/>
          </a:prstGeom>
        </p:spPr>
        <p:txBody>
          <a:bodyPr wrap="square">
            <a:spAutoFit/>
          </a:bodyPr>
          <a:lstStyle/>
          <a:p>
            <a:r>
              <a:rPr lang="en-CA" sz="4500" dirty="0" smtClean="0">
                <a:solidFill>
                  <a:schemeClr val="bg1"/>
                </a:solidFill>
                <a:latin typeface="Gill Sans MT" panose="020B0502020104020203" pitchFamily="34" charset="0"/>
              </a:rPr>
              <a:t>Sticking Point:</a:t>
            </a:r>
          </a:p>
          <a:p>
            <a:endParaRPr lang="en-CA" sz="4500" dirty="0">
              <a:solidFill>
                <a:schemeClr val="bg1"/>
              </a:solidFill>
              <a:latin typeface="Gill Sans MT" panose="020B0502020104020203" pitchFamily="34" charset="0"/>
            </a:endParaRPr>
          </a:p>
          <a:p>
            <a:pPr fontAlgn="base"/>
            <a:r>
              <a:rPr lang="en-CA" sz="4000" i="1" dirty="0">
                <a:solidFill>
                  <a:schemeClr val="bg1"/>
                </a:solidFill>
                <a:latin typeface="Gill Sans MT" panose="020B0502020104020203" pitchFamily="34" charset="0"/>
              </a:rPr>
              <a:t>A point, issue, or situation that causes or is likely to cause an impasse.</a:t>
            </a:r>
          </a:p>
          <a:p>
            <a:r>
              <a:rPr lang="en-CA" sz="4500" dirty="0">
                <a:latin typeface="Gill Sans MT" panose="020B0502020104020203" pitchFamily="34" charset="0"/>
              </a:rPr>
              <a:t/>
            </a:r>
            <a:br>
              <a:rPr lang="en-CA" sz="4500" dirty="0">
                <a:latin typeface="Gill Sans MT" panose="020B0502020104020203" pitchFamily="34" charset="0"/>
              </a:rPr>
            </a:br>
            <a:endParaRPr lang="en-CA" sz="4500" dirty="0" smtClean="0">
              <a:solidFill>
                <a:schemeClr val="bg1"/>
              </a:solidFill>
              <a:latin typeface="Gill Sans MT" panose="020B0502020104020203" pitchFamily="34" charset="0"/>
            </a:endParaRPr>
          </a:p>
          <a:p>
            <a:endParaRPr lang="en-CA" sz="3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81489307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160505"/>
            <a:ext cx="8706118" cy="4524315"/>
          </a:xfrm>
          <a:prstGeom prst="rect">
            <a:avLst/>
          </a:prstGeom>
        </p:spPr>
        <p:txBody>
          <a:bodyPr wrap="square">
            <a:spAutoFit/>
          </a:bodyPr>
          <a:lstStyle/>
          <a:p>
            <a:r>
              <a:rPr lang="en-CA" sz="3200" dirty="0">
                <a:solidFill>
                  <a:schemeClr val="bg1"/>
                </a:solidFill>
                <a:latin typeface="Gill Sans MT" panose="020B0502020104020203" pitchFamily="34" charset="0"/>
              </a:rPr>
              <a:t>Exodus 16:1–3 </a:t>
            </a:r>
          </a:p>
          <a:p>
            <a:r>
              <a:rPr lang="en-CA" sz="3200" baseline="30000" dirty="0">
                <a:solidFill>
                  <a:schemeClr val="bg1"/>
                </a:solidFill>
                <a:latin typeface="Gill Sans MT" panose="020B0502020104020203" pitchFamily="34" charset="0"/>
              </a:rPr>
              <a:t>1</a:t>
            </a:r>
            <a:r>
              <a:rPr lang="en-CA" sz="3200" dirty="0">
                <a:solidFill>
                  <a:schemeClr val="bg1"/>
                </a:solidFill>
                <a:latin typeface="Gill Sans MT" panose="020B0502020104020203" pitchFamily="34" charset="0"/>
              </a:rPr>
              <a:t> </a:t>
            </a:r>
            <a:r>
              <a:rPr lang="en-CA" sz="3200" dirty="0" smtClean="0">
                <a:solidFill>
                  <a:schemeClr val="bg1"/>
                </a:solidFill>
                <a:latin typeface="Gill Sans MT" panose="020B0502020104020203" pitchFamily="34" charset="0"/>
              </a:rPr>
              <a:t>…on the </a:t>
            </a:r>
            <a:r>
              <a:rPr lang="en-CA" sz="3200" dirty="0">
                <a:solidFill>
                  <a:schemeClr val="bg1"/>
                </a:solidFill>
                <a:latin typeface="Gill Sans MT" panose="020B0502020104020203" pitchFamily="34" charset="0"/>
              </a:rPr>
              <a:t>fifteenth day of the second month after they had come out of Egypt. </a:t>
            </a:r>
            <a:r>
              <a:rPr lang="en-CA" sz="3200" baseline="30000" dirty="0">
                <a:solidFill>
                  <a:schemeClr val="bg1"/>
                </a:solidFill>
                <a:latin typeface="Gill Sans MT" panose="020B0502020104020203" pitchFamily="34" charset="0"/>
              </a:rPr>
              <a:t>2</a:t>
            </a:r>
            <a:r>
              <a:rPr lang="en-CA" sz="3200" dirty="0">
                <a:solidFill>
                  <a:schemeClr val="bg1"/>
                </a:solidFill>
                <a:latin typeface="Gill Sans MT" panose="020B0502020104020203" pitchFamily="34" charset="0"/>
              </a:rPr>
              <a:t> In the desert the whole community grumbled against Moses and Aaron. </a:t>
            </a:r>
            <a:r>
              <a:rPr lang="en-CA" sz="3200" baseline="30000" dirty="0">
                <a:solidFill>
                  <a:schemeClr val="bg1"/>
                </a:solidFill>
                <a:latin typeface="Gill Sans MT" panose="020B0502020104020203" pitchFamily="34" charset="0"/>
              </a:rPr>
              <a:t>3</a:t>
            </a:r>
            <a:r>
              <a:rPr lang="en-CA" sz="3200" dirty="0">
                <a:solidFill>
                  <a:schemeClr val="bg1"/>
                </a:solidFill>
                <a:latin typeface="Gill Sans MT" panose="020B0502020104020203" pitchFamily="34" charset="0"/>
              </a:rPr>
              <a:t> The Israelites said to them, “If only we had died by the </a:t>
            </a:r>
            <a:r>
              <a:rPr lang="en-CA" sz="3200" cap="small" dirty="0">
                <a:solidFill>
                  <a:schemeClr val="bg1"/>
                </a:solidFill>
                <a:latin typeface="Gill Sans MT" panose="020B0502020104020203" pitchFamily="34" charset="0"/>
              </a:rPr>
              <a:t>Lord</a:t>
            </a:r>
            <a:r>
              <a:rPr lang="en-CA" sz="3200" dirty="0">
                <a:solidFill>
                  <a:schemeClr val="bg1"/>
                </a:solidFill>
                <a:latin typeface="Gill Sans MT" panose="020B0502020104020203" pitchFamily="34" charset="0"/>
              </a:rPr>
              <a:t>’s hand in Egypt! There we sat around pots of meat and ate all the food we wanted, but you have brought us out into this desert to starve this entire assembly to death.” </a:t>
            </a:r>
          </a:p>
        </p:txBody>
      </p:sp>
    </p:spTree>
    <p:extLst>
      <p:ext uri="{BB962C8B-B14F-4D97-AF65-F5344CB8AC3E}">
        <p14:creationId xmlns:p14="http://schemas.microsoft.com/office/powerpoint/2010/main" val="380843795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houlder Pain with Pressing Exercises - Kevin Ne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79139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houlder Pain with Pressing Exercises - Kevin Ne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2499908"/>
            <a:ext cx="9144000" cy="1477328"/>
          </a:xfrm>
          <a:prstGeom prst="rect">
            <a:avLst/>
          </a:prstGeom>
          <a:solidFill>
            <a:srgbClr val="002060"/>
          </a:solidFill>
        </p:spPr>
        <p:txBody>
          <a:bodyPr wrap="square">
            <a:spAutoFit/>
          </a:bodyPr>
          <a:lstStyle/>
          <a:p>
            <a:pPr algn="ctr"/>
            <a:r>
              <a:rPr lang="en-CA" sz="4500" i="1" dirty="0" smtClean="0">
                <a:solidFill>
                  <a:schemeClr val="bg1"/>
                </a:solidFill>
                <a:latin typeface="Gill Sans MT" panose="020B0502020104020203" pitchFamily="34" charset="0"/>
              </a:rPr>
              <a:t>What are the consequences of not pushing through the sticking point?</a:t>
            </a:r>
            <a:endParaRPr lang="en-CA" sz="3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99479932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943978"/>
            <a:ext cx="8706118" cy="2970044"/>
          </a:xfrm>
          <a:prstGeom prst="rect">
            <a:avLst/>
          </a:prstGeom>
        </p:spPr>
        <p:txBody>
          <a:bodyPr wrap="square">
            <a:spAutoFit/>
          </a:bodyPr>
          <a:lstStyle/>
          <a:p>
            <a:pPr algn="ctr"/>
            <a:r>
              <a:rPr lang="en-CA" sz="6500" i="1" dirty="0" smtClean="0">
                <a:solidFill>
                  <a:schemeClr val="bg1"/>
                </a:solidFill>
                <a:latin typeface="Gill Sans MT" panose="020B0502020104020203" pitchFamily="34" charset="0"/>
              </a:rPr>
              <a:t>What is the solution?</a:t>
            </a:r>
          </a:p>
          <a:p>
            <a:pPr algn="ctr"/>
            <a:r>
              <a:rPr lang="en-CA" sz="4500" i="1" dirty="0" smtClean="0">
                <a:solidFill>
                  <a:schemeClr val="bg1"/>
                </a:solidFill>
                <a:latin typeface="Gill Sans MT" panose="020B0502020104020203" pitchFamily="34" charset="0"/>
              </a:rPr>
              <a:t>How do we learn to imitate and be transformed in Jesus?</a:t>
            </a:r>
            <a:endParaRPr lang="en-CA" sz="4500" dirty="0" smtClean="0">
              <a:solidFill>
                <a:schemeClr val="bg1"/>
              </a:solidFill>
              <a:latin typeface="Gill Sans MT" panose="020B0502020104020203" pitchFamily="34" charset="0"/>
            </a:endParaRPr>
          </a:p>
          <a:p>
            <a:endParaRPr lang="en-CA" sz="32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425608977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128789" y="1158367"/>
            <a:ext cx="8706118" cy="1092607"/>
          </a:xfrm>
          <a:prstGeom prst="rect">
            <a:avLst/>
          </a:prstGeom>
        </p:spPr>
        <p:txBody>
          <a:bodyPr wrap="square">
            <a:spAutoFit/>
          </a:bodyPr>
          <a:lstStyle/>
          <a:p>
            <a:pPr algn="ctr"/>
            <a:r>
              <a:rPr lang="en-CA" sz="6500" i="1" dirty="0" smtClean="0">
                <a:solidFill>
                  <a:schemeClr val="bg1"/>
                </a:solidFill>
                <a:latin typeface="Gill Sans MT" panose="020B0502020104020203" pitchFamily="34" charset="0"/>
              </a:rPr>
              <a:t>Confronting 3 Giants</a:t>
            </a:r>
            <a:endParaRPr lang="en-CA" sz="3200" dirty="0">
              <a:solidFill>
                <a:schemeClr val="bg1"/>
              </a:solidFill>
              <a:latin typeface="Gill Sans MT" panose="020B0502020104020203" pitchFamily="34" charset="0"/>
            </a:endParaRPr>
          </a:p>
        </p:txBody>
      </p:sp>
      <p:sp>
        <p:nvSpPr>
          <p:cNvPr id="2" name="TextBox 1"/>
          <p:cNvSpPr txBox="1"/>
          <p:nvPr/>
        </p:nvSpPr>
        <p:spPr>
          <a:xfrm>
            <a:off x="579549" y="2923504"/>
            <a:ext cx="6568226" cy="2123658"/>
          </a:xfrm>
          <a:prstGeom prst="rect">
            <a:avLst/>
          </a:prstGeom>
          <a:noFill/>
        </p:spPr>
        <p:txBody>
          <a:bodyPr wrap="square" rtlCol="0">
            <a:spAutoFit/>
          </a:bodyPr>
          <a:lstStyle/>
          <a:p>
            <a:pPr marL="342900" indent="-342900">
              <a:buAutoNum type="arabicPeriod"/>
            </a:pPr>
            <a:r>
              <a:rPr lang="en-CA" sz="4400" dirty="0" smtClean="0">
                <a:solidFill>
                  <a:schemeClr val="bg1"/>
                </a:solidFill>
                <a:latin typeface="Gill Sans MT" panose="020B0502020104020203" pitchFamily="34" charset="0"/>
              </a:rPr>
              <a:t>Busyness</a:t>
            </a:r>
          </a:p>
          <a:p>
            <a:pPr marL="342900" indent="-342900">
              <a:buAutoNum type="arabicPeriod"/>
            </a:pPr>
            <a:r>
              <a:rPr lang="en-CA" sz="4400" dirty="0" smtClean="0">
                <a:solidFill>
                  <a:schemeClr val="bg1"/>
                </a:solidFill>
                <a:latin typeface="Gill Sans MT" panose="020B0502020104020203" pitchFamily="34" charset="0"/>
              </a:rPr>
              <a:t>Distraction</a:t>
            </a:r>
          </a:p>
          <a:p>
            <a:pPr marL="342900" indent="-342900">
              <a:buAutoNum type="arabicPeriod"/>
            </a:pPr>
            <a:r>
              <a:rPr lang="en-CA" sz="4400" dirty="0" smtClean="0">
                <a:solidFill>
                  <a:schemeClr val="bg1"/>
                </a:solidFill>
                <a:latin typeface="Gill Sans MT" panose="020B0502020104020203" pitchFamily="34" charset="0"/>
              </a:rPr>
              <a:t>Convenience</a:t>
            </a:r>
            <a:endParaRPr lang="en-CA"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90395416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997839"/>
            <a:ext cx="8706118" cy="2862322"/>
          </a:xfrm>
          <a:prstGeom prst="rect">
            <a:avLst/>
          </a:prstGeom>
        </p:spPr>
        <p:txBody>
          <a:bodyPr wrap="square">
            <a:spAutoFit/>
          </a:bodyPr>
          <a:lstStyle/>
          <a:p>
            <a:pPr algn="ctr"/>
            <a:r>
              <a:rPr lang="en-CA" sz="4500" i="1" dirty="0" smtClean="0">
                <a:solidFill>
                  <a:schemeClr val="bg1"/>
                </a:solidFill>
                <a:latin typeface="Gill Sans MT" panose="020B0502020104020203" pitchFamily="34" charset="0"/>
              </a:rPr>
              <a:t>If we remain busy, distracted, and </a:t>
            </a:r>
            <a:r>
              <a:rPr lang="en-CA" sz="4500" i="1" dirty="0" err="1" smtClean="0">
                <a:solidFill>
                  <a:schemeClr val="bg1"/>
                </a:solidFill>
                <a:latin typeface="Gill Sans MT" panose="020B0502020104020203" pitchFamily="34" charset="0"/>
              </a:rPr>
              <a:t>convenienced</a:t>
            </a:r>
            <a:r>
              <a:rPr lang="en-CA" sz="4500" i="1" dirty="0" smtClean="0">
                <a:solidFill>
                  <a:schemeClr val="bg1"/>
                </a:solidFill>
                <a:latin typeface="Gill Sans MT" panose="020B0502020104020203" pitchFamily="34" charset="0"/>
              </a:rPr>
              <a:t>, all we will be able to offer God and others is religious mimicry.</a:t>
            </a:r>
          </a:p>
        </p:txBody>
      </p:sp>
    </p:spTree>
    <p:extLst>
      <p:ext uri="{BB962C8B-B14F-4D97-AF65-F5344CB8AC3E}">
        <p14:creationId xmlns:p14="http://schemas.microsoft.com/office/powerpoint/2010/main" val="377887027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302654" y="2767280"/>
            <a:ext cx="8538691" cy="938719"/>
          </a:xfrm>
          <a:prstGeom prst="rect">
            <a:avLst/>
          </a:prstGeom>
          <a:noFill/>
        </p:spPr>
        <p:txBody>
          <a:bodyPr wrap="square" rtlCol="0">
            <a:spAutoFit/>
          </a:bodyPr>
          <a:lstStyle/>
          <a:p>
            <a:pPr algn="ctr"/>
            <a:r>
              <a:rPr lang="en-US" sz="5500" dirty="0" smtClean="0">
                <a:solidFill>
                  <a:schemeClr val="bg1"/>
                </a:solidFill>
                <a:latin typeface="Gill Sans MT" panose="020B0502020104020203" pitchFamily="34" charset="0"/>
              </a:rPr>
              <a:t>Ephesians 5:1-2</a:t>
            </a:r>
            <a:endParaRPr lang="en-CA" sz="55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401035892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128789" y="1158367"/>
            <a:ext cx="8706118" cy="1092607"/>
          </a:xfrm>
          <a:prstGeom prst="rect">
            <a:avLst/>
          </a:prstGeom>
        </p:spPr>
        <p:txBody>
          <a:bodyPr wrap="square">
            <a:spAutoFit/>
          </a:bodyPr>
          <a:lstStyle/>
          <a:p>
            <a:pPr algn="ctr"/>
            <a:r>
              <a:rPr lang="en-CA" sz="6500" i="1" dirty="0" smtClean="0">
                <a:solidFill>
                  <a:schemeClr val="bg1"/>
                </a:solidFill>
                <a:latin typeface="Gill Sans MT" panose="020B0502020104020203" pitchFamily="34" charset="0"/>
              </a:rPr>
              <a:t>Confronting 3 Giants</a:t>
            </a:r>
            <a:endParaRPr lang="en-CA" sz="3200" dirty="0">
              <a:solidFill>
                <a:schemeClr val="bg1"/>
              </a:solidFill>
              <a:latin typeface="Gill Sans MT" panose="020B0502020104020203" pitchFamily="34" charset="0"/>
            </a:endParaRPr>
          </a:p>
        </p:txBody>
      </p:sp>
      <p:sp>
        <p:nvSpPr>
          <p:cNvPr id="2" name="TextBox 1"/>
          <p:cNvSpPr txBox="1"/>
          <p:nvPr/>
        </p:nvSpPr>
        <p:spPr>
          <a:xfrm>
            <a:off x="489396" y="2923504"/>
            <a:ext cx="3760631" cy="2123658"/>
          </a:xfrm>
          <a:prstGeom prst="rect">
            <a:avLst/>
          </a:prstGeom>
          <a:noFill/>
        </p:spPr>
        <p:txBody>
          <a:bodyPr wrap="square" rtlCol="0">
            <a:spAutoFit/>
          </a:bodyPr>
          <a:lstStyle/>
          <a:p>
            <a:pPr marL="342900" indent="-342900">
              <a:buAutoNum type="arabicPeriod"/>
            </a:pPr>
            <a:r>
              <a:rPr lang="en-CA" sz="4400" dirty="0" smtClean="0">
                <a:solidFill>
                  <a:schemeClr val="bg1"/>
                </a:solidFill>
                <a:latin typeface="Gill Sans MT" panose="020B0502020104020203" pitchFamily="34" charset="0"/>
              </a:rPr>
              <a:t>Busyness</a:t>
            </a:r>
          </a:p>
          <a:p>
            <a:pPr marL="342900" indent="-342900">
              <a:buAutoNum type="arabicPeriod"/>
            </a:pPr>
            <a:r>
              <a:rPr lang="en-CA" sz="4400" dirty="0" smtClean="0">
                <a:solidFill>
                  <a:schemeClr val="bg1"/>
                </a:solidFill>
                <a:latin typeface="Gill Sans MT" panose="020B0502020104020203" pitchFamily="34" charset="0"/>
              </a:rPr>
              <a:t>Distraction</a:t>
            </a:r>
          </a:p>
          <a:p>
            <a:pPr marL="342900" indent="-342900">
              <a:buAutoNum type="arabicPeriod"/>
            </a:pPr>
            <a:r>
              <a:rPr lang="en-CA" sz="4400" dirty="0" smtClean="0">
                <a:solidFill>
                  <a:schemeClr val="bg1"/>
                </a:solidFill>
                <a:latin typeface="Gill Sans MT" panose="020B0502020104020203" pitchFamily="34" charset="0"/>
              </a:rPr>
              <a:t>Convenience</a:t>
            </a:r>
            <a:endParaRPr lang="en-CA" sz="4400" dirty="0">
              <a:solidFill>
                <a:schemeClr val="bg1"/>
              </a:solidFill>
              <a:latin typeface="Gill Sans MT" panose="020B0502020104020203" pitchFamily="34" charset="0"/>
            </a:endParaRPr>
          </a:p>
        </p:txBody>
      </p:sp>
      <p:sp>
        <p:nvSpPr>
          <p:cNvPr id="5" name="TextBox 4"/>
          <p:cNvSpPr txBox="1"/>
          <p:nvPr/>
        </p:nvSpPr>
        <p:spPr>
          <a:xfrm>
            <a:off x="4108361" y="2923504"/>
            <a:ext cx="4919730" cy="2123658"/>
          </a:xfrm>
          <a:prstGeom prst="rect">
            <a:avLst/>
          </a:prstGeom>
          <a:noFill/>
        </p:spPr>
        <p:txBody>
          <a:bodyPr wrap="square" rtlCol="0">
            <a:spAutoFit/>
          </a:bodyPr>
          <a:lstStyle/>
          <a:p>
            <a:r>
              <a:rPr lang="en-CA" sz="4400" dirty="0" smtClean="0">
                <a:solidFill>
                  <a:schemeClr val="bg1"/>
                </a:solidFill>
                <a:latin typeface="Gill Sans MT" panose="020B0502020104020203" pitchFamily="34" charset="0"/>
              </a:rPr>
              <a:t>“No” | Schedule rest</a:t>
            </a:r>
          </a:p>
          <a:p>
            <a:r>
              <a:rPr lang="en-CA" sz="4400" dirty="0" smtClean="0">
                <a:solidFill>
                  <a:schemeClr val="bg1"/>
                </a:solidFill>
                <a:latin typeface="Gill Sans MT" panose="020B0502020104020203" pitchFamily="34" charset="0"/>
              </a:rPr>
              <a:t>Screen-free hour</a:t>
            </a:r>
          </a:p>
          <a:p>
            <a:r>
              <a:rPr lang="en-CA" sz="4400" dirty="0" smtClean="0">
                <a:solidFill>
                  <a:schemeClr val="bg1"/>
                </a:solidFill>
                <a:latin typeface="Gill Sans MT" panose="020B0502020104020203" pitchFamily="34" charset="0"/>
              </a:rPr>
              <a:t>Brace for Impact</a:t>
            </a:r>
            <a:endParaRPr lang="en-CA" sz="44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1373881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houlder Pain with Pressing Exercises - Kevin Ne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2490281"/>
            <a:ext cx="9144000" cy="1877437"/>
          </a:xfrm>
          <a:prstGeom prst="rect">
            <a:avLst/>
          </a:prstGeom>
          <a:solidFill>
            <a:srgbClr val="002060"/>
          </a:solidFill>
        </p:spPr>
        <p:txBody>
          <a:bodyPr wrap="square">
            <a:spAutoFit/>
          </a:bodyPr>
          <a:lstStyle/>
          <a:p>
            <a:pPr algn="ctr"/>
            <a:r>
              <a:rPr lang="en-CA" sz="4000" i="1" dirty="0" smtClean="0">
                <a:solidFill>
                  <a:schemeClr val="bg1"/>
                </a:solidFill>
                <a:effectLst>
                  <a:outerShdw blurRad="38100" dist="38100" dir="2700000" algn="tl">
                    <a:srgbClr val="000000">
                      <a:alpha val="43137"/>
                    </a:srgbClr>
                  </a:outerShdw>
                </a:effectLst>
                <a:latin typeface="Gill Sans MT" panose="020B0502020104020203" pitchFamily="34" charset="0"/>
              </a:rPr>
              <a:t>“</a:t>
            </a:r>
            <a:r>
              <a:rPr lang="en-CA" sz="4200" i="1" dirty="0" smtClean="0">
                <a:solidFill>
                  <a:schemeClr val="bg1"/>
                </a:solidFill>
                <a:effectLst>
                  <a:outerShdw blurRad="38100" dist="38100" dir="2700000" algn="tl">
                    <a:srgbClr val="000000">
                      <a:alpha val="43137"/>
                    </a:srgbClr>
                  </a:outerShdw>
                </a:effectLst>
                <a:latin typeface="Gill Sans MT" panose="020B0502020104020203" pitchFamily="34" charset="0"/>
              </a:rPr>
              <a:t>Sometimes </a:t>
            </a:r>
            <a:r>
              <a:rPr lang="en-CA" sz="4200" i="1" dirty="0">
                <a:solidFill>
                  <a:schemeClr val="bg1"/>
                </a:solidFill>
                <a:effectLst>
                  <a:outerShdw blurRad="38100" dist="38100" dir="2700000" algn="tl">
                    <a:srgbClr val="000000">
                      <a:alpha val="43137"/>
                    </a:srgbClr>
                  </a:outerShdw>
                </a:effectLst>
                <a:latin typeface="Gill Sans MT" panose="020B0502020104020203" pitchFamily="34" charset="0"/>
              </a:rPr>
              <a:t>in these sticking points it's all about finding the passion to push through it</a:t>
            </a:r>
            <a:r>
              <a:rPr lang="en-CA" sz="4200" i="1" dirty="0" smtClean="0">
                <a:solidFill>
                  <a:schemeClr val="bg1"/>
                </a:solidFill>
                <a:effectLst>
                  <a:outerShdw blurRad="38100" dist="38100" dir="2700000" algn="tl">
                    <a:srgbClr val="000000">
                      <a:alpha val="43137"/>
                    </a:srgbClr>
                  </a:outerShdw>
                </a:effectLst>
                <a:latin typeface="Gill Sans MT" panose="020B0502020104020203" pitchFamily="34" charset="0"/>
              </a:rPr>
              <a:t>.” </a:t>
            </a:r>
          </a:p>
          <a:p>
            <a:pPr algn="ctr"/>
            <a:r>
              <a:rPr lang="en-CA" sz="3200" i="1" dirty="0" smtClean="0">
                <a:solidFill>
                  <a:schemeClr val="bg1"/>
                </a:solidFill>
                <a:effectLst>
                  <a:outerShdw blurRad="38100" dist="38100" dir="2700000" algn="tl">
                    <a:srgbClr val="000000">
                      <a:alpha val="43137"/>
                    </a:srgbClr>
                  </a:outerShdw>
                </a:effectLst>
                <a:latin typeface="Gill Sans MT" panose="020B0502020104020203" pitchFamily="34" charset="0"/>
              </a:rPr>
              <a:t>Megan Little, V02 Performance Training</a:t>
            </a:r>
            <a:endParaRPr lang="en-CA" sz="320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202743881"/>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12005240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160505"/>
            <a:ext cx="8706118" cy="4247317"/>
          </a:xfrm>
          <a:prstGeom prst="rect">
            <a:avLst/>
          </a:prstGeom>
        </p:spPr>
        <p:txBody>
          <a:bodyPr wrap="square">
            <a:spAutoFit/>
          </a:bodyPr>
          <a:lstStyle/>
          <a:p>
            <a:r>
              <a:rPr lang="en-US" sz="4500" dirty="0">
                <a:solidFill>
                  <a:schemeClr val="bg1"/>
                </a:solidFill>
                <a:effectLst>
                  <a:outerShdw blurRad="38100" dist="38100" dir="2700000" algn="tl">
                    <a:srgbClr val="000000">
                      <a:alpha val="43137"/>
                    </a:srgbClr>
                  </a:outerShdw>
                </a:effectLst>
                <a:latin typeface="Gill Sans MT" panose="020B0502020104020203" pitchFamily="34" charset="0"/>
              </a:rPr>
              <a:t>Ephesians </a:t>
            </a:r>
            <a:r>
              <a:rPr lang="en-US" sz="4500" dirty="0" smtClean="0">
                <a:solidFill>
                  <a:schemeClr val="bg1"/>
                </a:solidFill>
                <a:effectLst>
                  <a:outerShdw blurRad="38100" dist="38100" dir="2700000" algn="tl">
                    <a:srgbClr val="000000">
                      <a:alpha val="43137"/>
                    </a:srgbClr>
                  </a:outerShdw>
                </a:effectLst>
                <a:latin typeface="Gill Sans MT" panose="020B0502020104020203" pitchFamily="34" charset="0"/>
              </a:rPr>
              <a:t>5:1–2</a:t>
            </a:r>
            <a:endParaRPr lang="en-CA" sz="4500" dirty="0">
              <a:solidFill>
                <a:schemeClr val="bg1"/>
              </a:solidFill>
              <a:effectLst>
                <a:outerShdw blurRad="38100" dist="38100" dir="2700000" algn="tl">
                  <a:srgbClr val="000000">
                    <a:alpha val="43137"/>
                  </a:srgbClr>
                </a:outerShdw>
              </a:effectLst>
              <a:latin typeface="Gill Sans MT" panose="020B0502020104020203" pitchFamily="34" charset="0"/>
            </a:endParaRPr>
          </a:p>
          <a:p>
            <a:r>
              <a:rPr lang="en-CA" sz="4500" baseline="30000" dirty="0">
                <a:solidFill>
                  <a:schemeClr val="bg1"/>
                </a:solidFill>
                <a:effectLst>
                  <a:outerShdw blurRad="38100" dist="38100" dir="2700000" algn="tl">
                    <a:srgbClr val="000000">
                      <a:alpha val="43137"/>
                    </a:srgbClr>
                  </a:outerShdw>
                </a:effectLst>
                <a:latin typeface="Gill Sans MT" panose="020B0502020104020203" pitchFamily="34" charset="0"/>
              </a:rPr>
              <a:t>1</a:t>
            </a:r>
            <a:r>
              <a:rPr lang="en-CA" sz="4500" dirty="0">
                <a:solidFill>
                  <a:schemeClr val="bg1"/>
                </a:solidFill>
                <a:effectLst>
                  <a:outerShdw blurRad="38100" dist="38100" dir="2700000" algn="tl">
                    <a:srgbClr val="000000">
                      <a:alpha val="43137"/>
                    </a:srgbClr>
                  </a:outerShdw>
                </a:effectLst>
                <a:latin typeface="Gill Sans MT" panose="020B0502020104020203" pitchFamily="34" charset="0"/>
              </a:rPr>
              <a:t> </a:t>
            </a:r>
            <a:r>
              <a:rPr lang="en-US" sz="4500" dirty="0">
                <a:solidFill>
                  <a:schemeClr val="bg1"/>
                </a:solidFill>
                <a:effectLst>
                  <a:outerShdw blurRad="38100" dist="38100" dir="2700000" algn="tl">
                    <a:srgbClr val="000000">
                      <a:alpha val="43137"/>
                    </a:srgbClr>
                  </a:outerShdw>
                </a:effectLst>
                <a:latin typeface="Gill Sans MT" panose="020B0502020104020203" pitchFamily="34" charset="0"/>
              </a:rPr>
              <a:t>Be imitators of God, therefore, as dearly loved children </a:t>
            </a:r>
            <a:r>
              <a:rPr lang="en-CA" sz="4500" baseline="30000" dirty="0">
                <a:solidFill>
                  <a:schemeClr val="bg1"/>
                </a:solidFill>
                <a:effectLst>
                  <a:outerShdw blurRad="38100" dist="38100" dir="2700000" algn="tl">
                    <a:srgbClr val="000000">
                      <a:alpha val="43137"/>
                    </a:srgbClr>
                  </a:outerShdw>
                </a:effectLst>
                <a:latin typeface="Gill Sans MT" panose="020B0502020104020203" pitchFamily="34" charset="0"/>
              </a:rPr>
              <a:t>2</a:t>
            </a:r>
            <a:r>
              <a:rPr lang="en-CA" sz="4500" dirty="0">
                <a:solidFill>
                  <a:schemeClr val="bg1"/>
                </a:solidFill>
                <a:effectLst>
                  <a:outerShdw blurRad="38100" dist="38100" dir="2700000" algn="tl">
                    <a:srgbClr val="000000">
                      <a:alpha val="43137"/>
                    </a:srgbClr>
                  </a:outerShdw>
                </a:effectLst>
                <a:latin typeface="Gill Sans MT" panose="020B0502020104020203" pitchFamily="34" charset="0"/>
              </a:rPr>
              <a:t> </a:t>
            </a:r>
            <a:r>
              <a:rPr lang="en-US" sz="4500" dirty="0">
                <a:solidFill>
                  <a:schemeClr val="bg1"/>
                </a:solidFill>
                <a:effectLst>
                  <a:outerShdw blurRad="38100" dist="38100" dir="2700000" algn="tl">
                    <a:srgbClr val="000000">
                      <a:alpha val="43137"/>
                    </a:srgbClr>
                  </a:outerShdw>
                </a:effectLst>
                <a:latin typeface="Gill Sans MT" panose="020B0502020104020203" pitchFamily="34" charset="0"/>
              </a:rPr>
              <a:t>and live a life of love, just as Christ loved us and gave himself up for us as a fragrant offering and sacrifice to God. </a:t>
            </a:r>
            <a:endParaRPr lang="en-CA" sz="4500" dirty="0">
              <a:solidFill>
                <a:schemeClr val="bg1"/>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54984369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4.bp.blogspot.com/-h8eYQXnMvdo/UkMwI7o-1NI/AAAAAAAARsk/JWQ44XBUyt4/s1600/b811d89eea8b0c83f239527577e84d3c.jpg"/>
          <p:cNvPicPr>
            <a:picLocks noChangeAspect="1" noChangeArrowheads="1"/>
          </p:cNvPicPr>
          <p:nvPr/>
        </p:nvPicPr>
        <p:blipFill rotWithShape="1">
          <a:blip r:embed="rId2">
            <a:extLst>
              <a:ext uri="{28A0092B-C50C-407E-A947-70E740481C1C}">
                <a14:useLocalDpi xmlns:a14="http://schemas.microsoft.com/office/drawing/2010/main" val="0"/>
              </a:ext>
            </a:extLst>
          </a:blip>
          <a:srcRect l="842" r="5920"/>
          <a:stretch/>
        </p:blipFill>
        <p:spPr bwMode="auto">
          <a:xfrm>
            <a:off x="4533363" y="3022"/>
            <a:ext cx="4275786" cy="68549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946" r="12737"/>
          <a:stretch/>
        </p:blipFill>
        <p:spPr>
          <a:xfrm>
            <a:off x="550444" y="0"/>
            <a:ext cx="3519279" cy="6858000"/>
          </a:xfrm>
          <a:prstGeom prst="rect">
            <a:avLst/>
          </a:prstGeom>
        </p:spPr>
      </p:pic>
    </p:spTree>
    <p:extLst>
      <p:ext uri="{BB962C8B-B14F-4D97-AF65-F5344CB8AC3E}">
        <p14:creationId xmlns:p14="http://schemas.microsoft.com/office/powerpoint/2010/main" val="355477951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626739"/>
            <a:ext cx="8706118" cy="3785652"/>
          </a:xfrm>
          <a:prstGeom prst="rect">
            <a:avLst/>
          </a:prstGeom>
        </p:spPr>
        <p:txBody>
          <a:bodyPr wrap="square">
            <a:spAutoFit/>
          </a:bodyPr>
          <a:lstStyle/>
          <a:p>
            <a:r>
              <a:rPr lang="en-CA" sz="4000" b="1" dirty="0">
                <a:solidFill>
                  <a:schemeClr val="bg1"/>
                </a:solidFill>
                <a:latin typeface="Gill Sans MT" panose="020B0502020104020203" pitchFamily="34" charset="0"/>
              </a:rPr>
              <a:t>Imitation</a:t>
            </a:r>
            <a:r>
              <a:rPr lang="en-CA" sz="4000" dirty="0">
                <a:solidFill>
                  <a:schemeClr val="bg1"/>
                </a:solidFill>
                <a:latin typeface="Gill Sans MT" panose="020B0502020104020203" pitchFamily="34" charset="0"/>
              </a:rPr>
              <a:t> is the act of </a:t>
            </a:r>
            <a:r>
              <a:rPr lang="en-CA" sz="4000" dirty="0" smtClean="0">
                <a:solidFill>
                  <a:schemeClr val="bg1"/>
                </a:solidFill>
                <a:latin typeface="Gill Sans MT" panose="020B0502020104020203" pitchFamily="34" charset="0"/>
              </a:rPr>
              <a:t>taking on </a:t>
            </a:r>
            <a:r>
              <a:rPr lang="en-CA" sz="4000" i="1" dirty="0" smtClean="0">
                <a:solidFill>
                  <a:schemeClr val="bg1"/>
                </a:solidFill>
                <a:latin typeface="Gill Sans MT" panose="020B0502020104020203" pitchFamily="34" charset="0"/>
              </a:rPr>
              <a:t>the essence of</a:t>
            </a:r>
            <a:r>
              <a:rPr lang="en-CA" sz="4000" dirty="0" smtClean="0">
                <a:solidFill>
                  <a:schemeClr val="bg1"/>
                </a:solidFill>
                <a:latin typeface="Gill Sans MT" panose="020B0502020104020203" pitchFamily="34" charset="0"/>
              </a:rPr>
              <a:t> </a:t>
            </a:r>
            <a:r>
              <a:rPr lang="en-CA" sz="4000" dirty="0">
                <a:solidFill>
                  <a:schemeClr val="bg1"/>
                </a:solidFill>
                <a:latin typeface="Gill Sans MT" panose="020B0502020104020203" pitchFamily="34" charset="0"/>
              </a:rPr>
              <a:t>someone or something else</a:t>
            </a:r>
            <a:r>
              <a:rPr lang="en-CA" sz="4000" dirty="0" smtClean="0">
                <a:solidFill>
                  <a:schemeClr val="bg1"/>
                </a:solidFill>
                <a:latin typeface="Gill Sans MT" panose="020B0502020104020203" pitchFamily="34" charset="0"/>
              </a:rPr>
              <a:t>.</a:t>
            </a:r>
          </a:p>
          <a:p>
            <a:endParaRPr lang="en-CA" sz="4000" dirty="0">
              <a:solidFill>
                <a:schemeClr val="bg1"/>
              </a:solidFill>
              <a:latin typeface="Gill Sans MT" panose="020B0502020104020203" pitchFamily="34" charset="0"/>
            </a:endParaRPr>
          </a:p>
          <a:p>
            <a:r>
              <a:rPr lang="en-CA" sz="4000" b="1" dirty="0">
                <a:solidFill>
                  <a:schemeClr val="bg1"/>
                </a:solidFill>
                <a:latin typeface="Gill Sans MT" panose="020B0502020104020203" pitchFamily="34" charset="0"/>
              </a:rPr>
              <a:t>Mimicry </a:t>
            </a:r>
            <a:r>
              <a:rPr lang="en-CA" sz="4000" dirty="0">
                <a:solidFill>
                  <a:schemeClr val="bg1"/>
                </a:solidFill>
                <a:latin typeface="Gill Sans MT" panose="020B0502020104020203" pitchFamily="34" charset="0"/>
              </a:rPr>
              <a:t>is the act of </a:t>
            </a:r>
            <a:r>
              <a:rPr lang="en-CA" sz="4000" i="1" dirty="0">
                <a:solidFill>
                  <a:schemeClr val="bg1"/>
                </a:solidFill>
                <a:latin typeface="Gill Sans MT" panose="020B0502020104020203" pitchFamily="34" charset="0"/>
              </a:rPr>
              <a:t>simulating the appearance</a:t>
            </a:r>
            <a:r>
              <a:rPr lang="en-CA" sz="4000" dirty="0">
                <a:solidFill>
                  <a:schemeClr val="bg1"/>
                </a:solidFill>
                <a:latin typeface="Gill Sans MT" panose="020B0502020104020203" pitchFamily="34" charset="0"/>
              </a:rPr>
              <a:t> of someone or something else. </a:t>
            </a:r>
          </a:p>
        </p:txBody>
      </p:sp>
    </p:spTree>
    <p:extLst>
      <p:ext uri="{BB962C8B-B14F-4D97-AF65-F5344CB8AC3E}">
        <p14:creationId xmlns:p14="http://schemas.microsoft.com/office/powerpoint/2010/main" val="292028287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1734" y="1892706"/>
            <a:ext cx="1974946" cy="2967406"/>
          </a:xfrm>
          <a:prstGeom prst="rect">
            <a:avLst/>
          </a:prstGeom>
        </p:spPr>
      </p:pic>
      <p:sp>
        <p:nvSpPr>
          <p:cNvPr id="3" name="Right Arrow 2"/>
          <p:cNvSpPr/>
          <p:nvPr/>
        </p:nvSpPr>
        <p:spPr>
          <a:xfrm rot="10800000">
            <a:off x="2250088" y="2869840"/>
            <a:ext cx="978795" cy="7212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4" name="Right Arrow 3"/>
          <p:cNvSpPr/>
          <p:nvPr/>
        </p:nvSpPr>
        <p:spPr>
          <a:xfrm rot="5400000">
            <a:off x="3949809" y="5157985"/>
            <a:ext cx="978795" cy="7212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5" name="Right Arrow 4"/>
          <p:cNvSpPr/>
          <p:nvPr/>
        </p:nvSpPr>
        <p:spPr>
          <a:xfrm>
            <a:off x="5649533" y="2869841"/>
            <a:ext cx="978795" cy="7212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6" name="Right Arrow 5"/>
          <p:cNvSpPr/>
          <p:nvPr/>
        </p:nvSpPr>
        <p:spPr>
          <a:xfrm rot="16200000">
            <a:off x="3949810" y="873616"/>
            <a:ext cx="978795" cy="72121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p>
        </p:txBody>
      </p:sp>
      <p:sp>
        <p:nvSpPr>
          <p:cNvPr id="7" name="TextBox 6"/>
          <p:cNvSpPr txBox="1"/>
          <p:nvPr/>
        </p:nvSpPr>
        <p:spPr>
          <a:xfrm>
            <a:off x="3417576" y="113885"/>
            <a:ext cx="2009104" cy="630942"/>
          </a:xfrm>
          <a:prstGeom prst="rect">
            <a:avLst/>
          </a:prstGeom>
          <a:noFill/>
          <a:ln>
            <a:solidFill>
              <a:schemeClr val="bg1"/>
            </a:solidFill>
          </a:ln>
        </p:spPr>
        <p:txBody>
          <a:bodyPr wrap="square" rtlCol="0">
            <a:spAutoFit/>
          </a:bodyPr>
          <a:lstStyle/>
          <a:p>
            <a:pPr algn="ctr"/>
            <a:r>
              <a:rPr lang="en-CA" sz="3500" dirty="0" smtClean="0"/>
              <a:t>God</a:t>
            </a:r>
            <a:endParaRPr lang="en-CA" sz="3500" dirty="0"/>
          </a:p>
        </p:txBody>
      </p:sp>
      <p:sp>
        <p:nvSpPr>
          <p:cNvPr id="8" name="TextBox 7"/>
          <p:cNvSpPr txBox="1"/>
          <p:nvPr/>
        </p:nvSpPr>
        <p:spPr>
          <a:xfrm>
            <a:off x="2940963" y="6007991"/>
            <a:ext cx="2996485" cy="630942"/>
          </a:xfrm>
          <a:prstGeom prst="rect">
            <a:avLst/>
          </a:prstGeom>
          <a:noFill/>
          <a:ln>
            <a:solidFill>
              <a:schemeClr val="bg1"/>
            </a:solidFill>
          </a:ln>
        </p:spPr>
        <p:txBody>
          <a:bodyPr wrap="square" rtlCol="0">
            <a:spAutoFit/>
          </a:bodyPr>
          <a:lstStyle/>
          <a:p>
            <a:pPr algn="ctr"/>
            <a:r>
              <a:rPr lang="en-CA" sz="3500" dirty="0" smtClean="0"/>
              <a:t>Self</a:t>
            </a:r>
            <a:endParaRPr lang="en-CA" sz="3500" dirty="0"/>
          </a:p>
        </p:txBody>
      </p:sp>
      <p:sp>
        <p:nvSpPr>
          <p:cNvPr id="9" name="TextBox 8"/>
          <p:cNvSpPr txBox="1"/>
          <p:nvPr/>
        </p:nvSpPr>
        <p:spPr>
          <a:xfrm>
            <a:off x="326652" y="2914978"/>
            <a:ext cx="1923435" cy="630942"/>
          </a:xfrm>
          <a:prstGeom prst="rect">
            <a:avLst/>
          </a:prstGeom>
          <a:noFill/>
          <a:ln>
            <a:solidFill>
              <a:schemeClr val="bg1"/>
            </a:solidFill>
          </a:ln>
        </p:spPr>
        <p:txBody>
          <a:bodyPr wrap="square" rtlCol="0">
            <a:spAutoFit/>
          </a:bodyPr>
          <a:lstStyle/>
          <a:p>
            <a:pPr algn="ctr"/>
            <a:r>
              <a:rPr lang="en-CA" sz="3500" dirty="0" smtClean="0"/>
              <a:t>Creation</a:t>
            </a:r>
            <a:endParaRPr lang="en-CA" sz="3500" dirty="0"/>
          </a:p>
        </p:txBody>
      </p:sp>
      <p:sp>
        <p:nvSpPr>
          <p:cNvPr id="10" name="TextBox 9"/>
          <p:cNvSpPr txBox="1"/>
          <p:nvPr/>
        </p:nvSpPr>
        <p:spPr>
          <a:xfrm>
            <a:off x="6722392" y="2914978"/>
            <a:ext cx="1481452" cy="630942"/>
          </a:xfrm>
          <a:prstGeom prst="rect">
            <a:avLst/>
          </a:prstGeom>
          <a:noFill/>
          <a:ln>
            <a:solidFill>
              <a:schemeClr val="bg1"/>
            </a:solidFill>
          </a:ln>
        </p:spPr>
        <p:txBody>
          <a:bodyPr wrap="square" rtlCol="0">
            <a:spAutoFit/>
          </a:bodyPr>
          <a:lstStyle/>
          <a:p>
            <a:pPr algn="ctr"/>
            <a:r>
              <a:rPr lang="en-CA" sz="3500" dirty="0" smtClean="0"/>
              <a:t>Others</a:t>
            </a:r>
            <a:endParaRPr lang="en-CA" sz="3500" dirty="0"/>
          </a:p>
        </p:txBody>
      </p:sp>
    </p:spTree>
    <p:extLst>
      <p:ext uri="{BB962C8B-B14F-4D97-AF65-F5344CB8AC3E}">
        <p14:creationId xmlns:p14="http://schemas.microsoft.com/office/powerpoint/2010/main" val="352369504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ids Dress Up Clip Art | www.pixshark.com - Imag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0968"/>
            <a:ext cx="9102644" cy="626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5500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by Suiting, A Photo Meme Where Babies Are Dressed in ..."/>
          <p:cNvPicPr>
            <a:picLocks noChangeAspect="1" noChangeArrowheads="1"/>
          </p:cNvPicPr>
          <p:nvPr/>
        </p:nvPicPr>
        <p:blipFill rotWithShape="1">
          <a:blip r:embed="rId2">
            <a:extLst>
              <a:ext uri="{28A0092B-C50C-407E-A947-70E740481C1C}">
                <a14:useLocalDpi xmlns:a14="http://schemas.microsoft.com/office/drawing/2010/main" val="0"/>
              </a:ext>
            </a:extLst>
          </a:blip>
          <a:srcRect b="2527"/>
          <a:stretch/>
        </p:blipFill>
        <p:spPr bwMode="auto">
          <a:xfrm>
            <a:off x="1648495" y="566670"/>
            <a:ext cx="6117465" cy="596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34618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Rectangle 3"/>
          <p:cNvSpPr/>
          <p:nvPr/>
        </p:nvSpPr>
        <p:spPr>
          <a:xfrm>
            <a:off x="218941" y="1351508"/>
            <a:ext cx="8706118" cy="4154984"/>
          </a:xfrm>
          <a:prstGeom prst="rect">
            <a:avLst/>
          </a:prstGeom>
        </p:spPr>
        <p:txBody>
          <a:bodyPr wrap="square">
            <a:spAutoFit/>
          </a:bodyPr>
          <a:lstStyle/>
          <a:p>
            <a:r>
              <a:rPr lang="en-CA" sz="3300" dirty="0" smtClean="0">
                <a:solidFill>
                  <a:schemeClr val="bg1"/>
                </a:solidFill>
                <a:latin typeface="Gill Sans MT" panose="020B0502020104020203" pitchFamily="34" charset="0"/>
              </a:rPr>
              <a:t>1 Samuel 17:38–39</a:t>
            </a:r>
          </a:p>
          <a:p>
            <a:r>
              <a:rPr lang="en-CA" sz="3300" baseline="30000" dirty="0" smtClean="0">
                <a:solidFill>
                  <a:schemeClr val="bg1"/>
                </a:solidFill>
                <a:latin typeface="Gill Sans MT" panose="020B0502020104020203" pitchFamily="34" charset="0"/>
              </a:rPr>
              <a:t>38</a:t>
            </a:r>
            <a:r>
              <a:rPr lang="en-CA" sz="3300" dirty="0" smtClean="0">
                <a:solidFill>
                  <a:schemeClr val="bg1"/>
                </a:solidFill>
                <a:latin typeface="Gill Sans MT" panose="020B0502020104020203" pitchFamily="34" charset="0"/>
              </a:rPr>
              <a:t> Then Saul dressed David in his own tunic. He put a coat of armor on him and a bronze helmet on his head. </a:t>
            </a:r>
            <a:r>
              <a:rPr lang="en-CA" sz="3300" baseline="30000" dirty="0" smtClean="0">
                <a:solidFill>
                  <a:schemeClr val="bg1"/>
                </a:solidFill>
                <a:latin typeface="Gill Sans MT" panose="020B0502020104020203" pitchFamily="34" charset="0"/>
              </a:rPr>
              <a:t>39</a:t>
            </a:r>
            <a:r>
              <a:rPr lang="en-CA" sz="3300" dirty="0" smtClean="0">
                <a:solidFill>
                  <a:schemeClr val="bg1"/>
                </a:solidFill>
                <a:latin typeface="Gill Sans MT" panose="020B0502020104020203" pitchFamily="34" charset="0"/>
              </a:rPr>
              <a:t> David fastened on his sword over the tunic and tried walking around, because he was not used to them. “I cannot go in these,” he said to Saul, “because I am not used to them.” So he took them off. </a:t>
            </a:r>
            <a:endParaRPr lang="en-CA" sz="33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197484569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7635</TotalTime>
  <Words>399</Words>
  <Application>Microsoft Office PowerPoint</Application>
  <PresentationFormat>On-screen Show (4:3)</PresentationFormat>
  <Paragraphs>49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Strong</dc:creator>
  <cp:lastModifiedBy>Jeff Strong</cp:lastModifiedBy>
  <cp:revision>158</cp:revision>
  <dcterms:created xsi:type="dcterms:W3CDTF">2018-06-23T17:02:27Z</dcterms:created>
  <dcterms:modified xsi:type="dcterms:W3CDTF">2018-11-25T04:00:17Z</dcterms:modified>
</cp:coreProperties>
</file>