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4" r:id="rId5"/>
    <p:sldId id="258" r:id="rId6"/>
    <p:sldId id="266" r:id="rId7"/>
    <p:sldId id="271" r:id="rId8"/>
    <p:sldId id="272" r:id="rId9"/>
    <p:sldId id="261" r:id="rId10"/>
    <p:sldId id="268" r:id="rId11"/>
    <p:sldId id="269" r:id="rId12"/>
    <p:sldId id="273" r:id="rId13"/>
    <p:sldId id="274" r:id="rId14"/>
    <p:sldId id="270" r:id="rId15"/>
    <p:sldId id="275" r:id="rId16"/>
    <p:sldId id="280" r:id="rId17"/>
    <p:sldId id="284" r:id="rId18"/>
    <p:sldId id="281" r:id="rId19"/>
    <p:sldId id="282" r:id="rId20"/>
    <p:sldId id="283" r:id="rId21"/>
    <p:sldId id="285" r:id="rId22"/>
    <p:sldId id="276" r:id="rId23"/>
    <p:sldId id="286" r:id="rId24"/>
    <p:sldId id="2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202D71-1AAB-4562-B3B0-2D92619E22A8}" type="datetimeFigureOut">
              <a:rPr lang="en-CA" smtClean="0"/>
              <a:t>2018-06-24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8EBDC3-5057-4D33-9B09-EB9C399324B7}" type="slidenum">
              <a:rPr lang="en-CA" smtClean="0"/>
              <a:t>‹#›</a:t>
            </a:fld>
            <a:endParaRPr lang="en-CA"/>
          </a:p>
        </p:txBody>
      </p:sp>
    </p:spTree>
    <p:extLst>
      <p:ext uri="{BB962C8B-B14F-4D97-AF65-F5344CB8AC3E}">
        <p14:creationId xmlns:p14="http://schemas.microsoft.com/office/powerpoint/2010/main" val="3126070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202D71-1AAB-4562-B3B0-2D92619E22A8}" type="datetimeFigureOut">
              <a:rPr lang="en-CA" smtClean="0"/>
              <a:t>2018-06-24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8EBDC3-5057-4D33-9B09-EB9C399324B7}" type="slidenum">
              <a:rPr lang="en-CA" smtClean="0"/>
              <a:t>‹#›</a:t>
            </a:fld>
            <a:endParaRPr lang="en-CA"/>
          </a:p>
        </p:txBody>
      </p:sp>
    </p:spTree>
    <p:extLst>
      <p:ext uri="{BB962C8B-B14F-4D97-AF65-F5344CB8AC3E}">
        <p14:creationId xmlns:p14="http://schemas.microsoft.com/office/powerpoint/2010/main" val="128086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202D71-1AAB-4562-B3B0-2D92619E22A8}" type="datetimeFigureOut">
              <a:rPr lang="en-CA" smtClean="0"/>
              <a:t>2018-06-24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8EBDC3-5057-4D33-9B09-EB9C399324B7}" type="slidenum">
              <a:rPr lang="en-CA" smtClean="0"/>
              <a:t>‹#›</a:t>
            </a:fld>
            <a:endParaRPr lang="en-CA"/>
          </a:p>
        </p:txBody>
      </p:sp>
    </p:spTree>
    <p:extLst>
      <p:ext uri="{BB962C8B-B14F-4D97-AF65-F5344CB8AC3E}">
        <p14:creationId xmlns:p14="http://schemas.microsoft.com/office/powerpoint/2010/main" val="109806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202D71-1AAB-4562-B3B0-2D92619E22A8}" type="datetimeFigureOut">
              <a:rPr lang="en-CA" smtClean="0"/>
              <a:t>2018-06-24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8EBDC3-5057-4D33-9B09-EB9C399324B7}" type="slidenum">
              <a:rPr lang="en-CA" smtClean="0"/>
              <a:t>‹#›</a:t>
            </a:fld>
            <a:endParaRPr lang="en-CA"/>
          </a:p>
        </p:txBody>
      </p:sp>
    </p:spTree>
    <p:extLst>
      <p:ext uri="{BB962C8B-B14F-4D97-AF65-F5344CB8AC3E}">
        <p14:creationId xmlns:p14="http://schemas.microsoft.com/office/powerpoint/2010/main" val="115215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202D71-1AAB-4562-B3B0-2D92619E22A8}" type="datetimeFigureOut">
              <a:rPr lang="en-CA" smtClean="0"/>
              <a:t>2018-06-24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8EBDC3-5057-4D33-9B09-EB9C399324B7}" type="slidenum">
              <a:rPr lang="en-CA" smtClean="0"/>
              <a:t>‹#›</a:t>
            </a:fld>
            <a:endParaRPr lang="en-CA"/>
          </a:p>
        </p:txBody>
      </p:sp>
    </p:spTree>
    <p:extLst>
      <p:ext uri="{BB962C8B-B14F-4D97-AF65-F5344CB8AC3E}">
        <p14:creationId xmlns:p14="http://schemas.microsoft.com/office/powerpoint/2010/main" val="234551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202D71-1AAB-4562-B3B0-2D92619E22A8}" type="datetimeFigureOut">
              <a:rPr lang="en-CA" smtClean="0"/>
              <a:t>2018-06-24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8EBDC3-5057-4D33-9B09-EB9C399324B7}" type="slidenum">
              <a:rPr lang="en-CA" smtClean="0"/>
              <a:t>‹#›</a:t>
            </a:fld>
            <a:endParaRPr lang="en-CA"/>
          </a:p>
        </p:txBody>
      </p:sp>
    </p:spTree>
    <p:extLst>
      <p:ext uri="{BB962C8B-B14F-4D97-AF65-F5344CB8AC3E}">
        <p14:creationId xmlns:p14="http://schemas.microsoft.com/office/powerpoint/2010/main" val="115852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202D71-1AAB-4562-B3B0-2D92619E22A8}" type="datetimeFigureOut">
              <a:rPr lang="en-CA" smtClean="0"/>
              <a:t>2018-06-24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98EBDC3-5057-4D33-9B09-EB9C399324B7}" type="slidenum">
              <a:rPr lang="en-CA" smtClean="0"/>
              <a:t>‹#›</a:t>
            </a:fld>
            <a:endParaRPr lang="en-CA"/>
          </a:p>
        </p:txBody>
      </p:sp>
    </p:spTree>
    <p:extLst>
      <p:ext uri="{BB962C8B-B14F-4D97-AF65-F5344CB8AC3E}">
        <p14:creationId xmlns:p14="http://schemas.microsoft.com/office/powerpoint/2010/main" val="210127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202D71-1AAB-4562-B3B0-2D92619E22A8}" type="datetimeFigureOut">
              <a:rPr lang="en-CA" smtClean="0"/>
              <a:t>2018-06-24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98EBDC3-5057-4D33-9B09-EB9C399324B7}" type="slidenum">
              <a:rPr lang="en-CA" smtClean="0"/>
              <a:t>‹#›</a:t>
            </a:fld>
            <a:endParaRPr lang="en-CA"/>
          </a:p>
        </p:txBody>
      </p:sp>
    </p:spTree>
    <p:extLst>
      <p:ext uri="{BB962C8B-B14F-4D97-AF65-F5344CB8AC3E}">
        <p14:creationId xmlns:p14="http://schemas.microsoft.com/office/powerpoint/2010/main" val="3417146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02D71-1AAB-4562-B3B0-2D92619E22A8}" type="datetimeFigureOut">
              <a:rPr lang="en-CA" smtClean="0"/>
              <a:t>2018-06-24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98EBDC3-5057-4D33-9B09-EB9C399324B7}" type="slidenum">
              <a:rPr lang="en-CA" smtClean="0"/>
              <a:t>‹#›</a:t>
            </a:fld>
            <a:endParaRPr lang="en-CA"/>
          </a:p>
        </p:txBody>
      </p:sp>
    </p:spTree>
    <p:extLst>
      <p:ext uri="{BB962C8B-B14F-4D97-AF65-F5344CB8AC3E}">
        <p14:creationId xmlns:p14="http://schemas.microsoft.com/office/powerpoint/2010/main" val="185160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02D71-1AAB-4562-B3B0-2D92619E22A8}" type="datetimeFigureOut">
              <a:rPr lang="en-CA" smtClean="0"/>
              <a:t>2018-06-24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8EBDC3-5057-4D33-9B09-EB9C399324B7}" type="slidenum">
              <a:rPr lang="en-CA" smtClean="0"/>
              <a:t>‹#›</a:t>
            </a:fld>
            <a:endParaRPr lang="en-CA"/>
          </a:p>
        </p:txBody>
      </p:sp>
    </p:spTree>
    <p:extLst>
      <p:ext uri="{BB962C8B-B14F-4D97-AF65-F5344CB8AC3E}">
        <p14:creationId xmlns:p14="http://schemas.microsoft.com/office/powerpoint/2010/main" val="170732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02D71-1AAB-4562-B3B0-2D92619E22A8}" type="datetimeFigureOut">
              <a:rPr lang="en-CA" smtClean="0"/>
              <a:t>2018-06-24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8EBDC3-5057-4D33-9B09-EB9C399324B7}" type="slidenum">
              <a:rPr lang="en-CA" smtClean="0"/>
              <a:t>‹#›</a:t>
            </a:fld>
            <a:endParaRPr lang="en-CA"/>
          </a:p>
        </p:txBody>
      </p:sp>
    </p:spTree>
    <p:extLst>
      <p:ext uri="{BB962C8B-B14F-4D97-AF65-F5344CB8AC3E}">
        <p14:creationId xmlns:p14="http://schemas.microsoft.com/office/powerpoint/2010/main" val="214288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02D71-1AAB-4562-B3B0-2D92619E22A8}" type="datetimeFigureOut">
              <a:rPr lang="en-CA" smtClean="0"/>
              <a:t>2018-06-24</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EBDC3-5057-4D33-9B09-EB9C399324B7}" type="slidenum">
              <a:rPr lang="en-CA" smtClean="0"/>
              <a:t>‹#›</a:t>
            </a:fld>
            <a:endParaRPr lang="en-CA"/>
          </a:p>
        </p:txBody>
      </p:sp>
    </p:spTree>
    <p:extLst>
      <p:ext uri="{BB962C8B-B14F-4D97-AF65-F5344CB8AC3E}">
        <p14:creationId xmlns:p14="http://schemas.microsoft.com/office/powerpoint/2010/main" val="125295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biblia.com/bible/nasb95/Rev.%2018.23"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310584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093691"/>
            <a:ext cx="8706118" cy="4524315"/>
          </a:xfrm>
          <a:prstGeom prst="rect">
            <a:avLst/>
          </a:prstGeom>
        </p:spPr>
        <p:txBody>
          <a:bodyPr wrap="square">
            <a:spAutoFit/>
          </a:bodyPr>
          <a:lstStyle/>
          <a:p>
            <a:r>
              <a:rPr lang="en-CA" sz="3200" baseline="30000" dirty="0" smtClean="0">
                <a:solidFill>
                  <a:schemeClr val="bg1"/>
                </a:solidFill>
                <a:latin typeface="Gill Sans MT" panose="020B0502020104020203" pitchFamily="34" charset="0"/>
              </a:rPr>
              <a:t>14</a:t>
            </a:r>
            <a:r>
              <a:rPr lang="en-CA" sz="3200" dirty="0" smtClean="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Seven sons of </a:t>
            </a:r>
            <a:r>
              <a:rPr lang="en-US" sz="3200" dirty="0" err="1">
                <a:solidFill>
                  <a:schemeClr val="bg1"/>
                </a:solidFill>
                <a:latin typeface="Gill Sans MT" panose="020B0502020104020203" pitchFamily="34" charset="0"/>
              </a:rPr>
              <a:t>Sceva</a:t>
            </a:r>
            <a:r>
              <a:rPr lang="en-US" sz="3200" dirty="0">
                <a:solidFill>
                  <a:schemeClr val="bg1"/>
                </a:solidFill>
                <a:latin typeface="Gill Sans MT" panose="020B0502020104020203" pitchFamily="34" charset="0"/>
              </a:rPr>
              <a:t>, a Jewish chief priest, were doing this. </a:t>
            </a:r>
            <a:r>
              <a:rPr lang="en-CA" sz="3200" baseline="30000" dirty="0">
                <a:solidFill>
                  <a:schemeClr val="bg1"/>
                </a:solidFill>
                <a:latin typeface="Gill Sans MT" panose="020B0502020104020203" pitchFamily="34" charset="0"/>
              </a:rPr>
              <a:t>15</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One day the evil spirit answered them, “Jesus I know, and Paul I know about, but who are you?” </a:t>
            </a:r>
            <a:r>
              <a:rPr lang="en-CA" sz="3200" baseline="30000" dirty="0">
                <a:solidFill>
                  <a:schemeClr val="bg1"/>
                </a:solidFill>
                <a:latin typeface="Gill Sans MT" panose="020B0502020104020203" pitchFamily="34" charset="0"/>
              </a:rPr>
              <a:t>16</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Then the man who had the evil spirit jumped on them and overpowered them all. He gave them such a beating that they ran out of the house naked and bleeding. </a:t>
            </a:r>
            <a:r>
              <a:rPr lang="en-CA" sz="3200" baseline="30000" dirty="0">
                <a:solidFill>
                  <a:schemeClr val="bg1"/>
                </a:solidFill>
                <a:latin typeface="Gill Sans MT" panose="020B0502020104020203" pitchFamily="34" charset="0"/>
              </a:rPr>
              <a:t>17</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When this became known to the Jews and Greeks living in Ephesus, they were all seized with fear, and the name of </a:t>
            </a:r>
            <a:r>
              <a:rPr lang="en-US" sz="3200" dirty="0" smtClean="0">
                <a:solidFill>
                  <a:schemeClr val="bg1"/>
                </a:solidFill>
                <a:latin typeface="Gill Sans MT" panose="020B0502020104020203" pitchFamily="34" charset="0"/>
              </a:rPr>
              <a:t>the</a:t>
            </a:r>
            <a:endParaRPr lang="en-CA" sz="3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798350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093691"/>
            <a:ext cx="8706118" cy="4031873"/>
          </a:xfrm>
          <a:prstGeom prst="rect">
            <a:avLst/>
          </a:prstGeom>
        </p:spPr>
        <p:txBody>
          <a:bodyPr wrap="square">
            <a:spAutoFit/>
          </a:bodyPr>
          <a:lstStyle/>
          <a:p>
            <a:r>
              <a:rPr lang="en-US" sz="3200" dirty="0" smtClean="0">
                <a:solidFill>
                  <a:schemeClr val="bg1"/>
                </a:solidFill>
                <a:latin typeface="Gill Sans MT" panose="020B0502020104020203" pitchFamily="34" charset="0"/>
              </a:rPr>
              <a:t>Lord </a:t>
            </a:r>
            <a:r>
              <a:rPr lang="en-US" sz="3200" dirty="0">
                <a:solidFill>
                  <a:schemeClr val="bg1"/>
                </a:solidFill>
                <a:latin typeface="Gill Sans MT" panose="020B0502020104020203" pitchFamily="34" charset="0"/>
              </a:rPr>
              <a:t>Jesus was held in high honor. </a:t>
            </a:r>
            <a:r>
              <a:rPr lang="en-CA" sz="3200" baseline="30000" dirty="0">
                <a:solidFill>
                  <a:schemeClr val="bg1"/>
                </a:solidFill>
                <a:latin typeface="Gill Sans MT" panose="020B0502020104020203" pitchFamily="34" charset="0"/>
              </a:rPr>
              <a:t>18</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Many of those who believed now came and openly confessed what they had done. </a:t>
            </a:r>
            <a:r>
              <a:rPr lang="en-CA" sz="3200" baseline="30000" dirty="0">
                <a:solidFill>
                  <a:schemeClr val="bg1"/>
                </a:solidFill>
                <a:latin typeface="Gill Sans MT" panose="020B0502020104020203" pitchFamily="34" charset="0"/>
              </a:rPr>
              <a:t>19</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A number who had practiced sorcery brought their scrolls together and burned them publicly. When they calculated the value of the scrolls, the total came to fifty thousand drachmas. </a:t>
            </a:r>
            <a:r>
              <a:rPr lang="en-CA" sz="3200" baseline="30000" dirty="0">
                <a:solidFill>
                  <a:schemeClr val="bg1"/>
                </a:solidFill>
                <a:latin typeface="Gill Sans MT" panose="020B0502020104020203" pitchFamily="34" charset="0"/>
              </a:rPr>
              <a:t>20</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In this way the word of the Lord spread widely and grew in power.</a:t>
            </a:r>
            <a:endParaRPr lang="en-CA" sz="3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843230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302654" y="2767280"/>
            <a:ext cx="8538691" cy="1323439"/>
          </a:xfrm>
          <a:prstGeom prst="rect">
            <a:avLst/>
          </a:prstGeom>
          <a:noFill/>
        </p:spPr>
        <p:txBody>
          <a:bodyPr wrap="square" rtlCol="0">
            <a:spAutoFit/>
          </a:bodyPr>
          <a:lstStyle/>
          <a:p>
            <a:pPr algn="ctr"/>
            <a:r>
              <a:rPr lang="en-US" sz="4000" dirty="0" smtClean="0">
                <a:solidFill>
                  <a:schemeClr val="bg1"/>
                </a:solidFill>
                <a:latin typeface="Gill Sans MT" panose="020B0502020104020203" pitchFamily="34" charset="0"/>
              </a:rPr>
              <a:t>Sorcery (</a:t>
            </a:r>
            <a:r>
              <a:rPr lang="en-US" sz="4000" dirty="0">
                <a:solidFill>
                  <a:schemeClr val="bg1"/>
                </a:solidFill>
                <a:latin typeface="Gill Sans MT" panose="020B0502020104020203" pitchFamily="34" charset="0"/>
              </a:rPr>
              <a:t>i.e. practice of Magic) </a:t>
            </a:r>
            <a:r>
              <a:rPr lang="en-US" sz="4000" dirty="0" smtClean="0">
                <a:solidFill>
                  <a:schemeClr val="bg1"/>
                </a:solidFill>
                <a:latin typeface="Gill Sans MT" panose="020B0502020104020203" pitchFamily="34" charset="0"/>
              </a:rPr>
              <a:t>is thoroughly </a:t>
            </a:r>
            <a:r>
              <a:rPr lang="en-US" sz="4000" dirty="0">
                <a:solidFill>
                  <a:schemeClr val="bg1"/>
                </a:solidFill>
                <a:latin typeface="Gill Sans MT" panose="020B0502020104020203" pitchFamily="34" charset="0"/>
              </a:rPr>
              <a:t>condemned in Scripture. </a:t>
            </a:r>
            <a:endParaRPr lang="en-CA" sz="40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71181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302654" y="1182231"/>
            <a:ext cx="8538691" cy="4493538"/>
          </a:xfrm>
          <a:prstGeom prst="rect">
            <a:avLst/>
          </a:prstGeom>
          <a:noFill/>
        </p:spPr>
        <p:txBody>
          <a:bodyPr wrap="square" rtlCol="0">
            <a:spAutoFit/>
          </a:bodyPr>
          <a:lstStyle/>
          <a:p>
            <a:pPr marL="514350" lvl="0" indent="-514350">
              <a:buFont typeface="+mj-lt"/>
              <a:buAutoNum type="arabicPeriod"/>
            </a:pPr>
            <a:r>
              <a:rPr lang="en-CA" sz="2600" dirty="0">
                <a:solidFill>
                  <a:schemeClr val="bg1"/>
                </a:solidFill>
                <a:latin typeface="Gill Sans MT" panose="020B0502020104020203" pitchFamily="34" charset="0"/>
              </a:rPr>
              <a:t>Astrology (Isaiah 47:13)</a:t>
            </a:r>
          </a:p>
          <a:p>
            <a:pPr marL="514350" lvl="0" indent="-514350">
              <a:buFont typeface="+mj-lt"/>
              <a:buAutoNum type="arabicPeriod"/>
            </a:pPr>
            <a:r>
              <a:rPr lang="en-CA" sz="2600" dirty="0">
                <a:solidFill>
                  <a:schemeClr val="bg1"/>
                </a:solidFill>
                <a:latin typeface="Gill Sans MT" panose="020B0502020104020203" pitchFamily="34" charset="0"/>
              </a:rPr>
              <a:t>Divination, witchcraft, omens, sorcery (Deut. 18:10; 2 Chron. 33:6; Ezek. 21:21; Galatians 5:20; Rev</a:t>
            </a:r>
            <a:r>
              <a:rPr lang="en-CA" sz="2600" dirty="0">
                <a:solidFill>
                  <a:schemeClr val="bg1"/>
                </a:solidFill>
                <a:latin typeface="Gill Sans MT" panose="020B0502020104020203" pitchFamily="34" charset="0"/>
                <a:hlinkClick r:id="rId3"/>
              </a:rPr>
              <a:t>. </a:t>
            </a:r>
            <a:r>
              <a:rPr lang="en-CA" sz="2600" dirty="0">
                <a:solidFill>
                  <a:schemeClr val="bg1"/>
                </a:solidFill>
                <a:latin typeface="Gill Sans MT" panose="020B0502020104020203" pitchFamily="34" charset="0"/>
              </a:rPr>
              <a:t>18:23)</a:t>
            </a:r>
          </a:p>
          <a:p>
            <a:pPr marL="514350" lvl="0" indent="-514350">
              <a:buFont typeface="+mj-lt"/>
              <a:buAutoNum type="arabicPeriod"/>
            </a:pPr>
            <a:r>
              <a:rPr lang="en-CA" sz="2600" dirty="0">
                <a:solidFill>
                  <a:schemeClr val="bg1"/>
                </a:solidFill>
                <a:latin typeface="Gill Sans MT" panose="020B0502020104020203" pitchFamily="34" charset="0"/>
              </a:rPr>
              <a:t>Magic and Magicians (Gen. 41:8; Acts 8:9; 13:6)</a:t>
            </a:r>
          </a:p>
          <a:p>
            <a:pPr marL="514350" lvl="0" indent="-514350">
              <a:buFont typeface="+mj-lt"/>
              <a:buAutoNum type="arabicPeriod"/>
            </a:pPr>
            <a:r>
              <a:rPr lang="en-CA" sz="2600" dirty="0">
                <a:solidFill>
                  <a:schemeClr val="bg1"/>
                </a:solidFill>
                <a:latin typeface="Gill Sans MT" panose="020B0502020104020203" pitchFamily="34" charset="0"/>
              </a:rPr>
              <a:t>Mediums (Deut. 18:11)</a:t>
            </a:r>
          </a:p>
          <a:p>
            <a:pPr marL="514350" lvl="0" indent="-514350">
              <a:buFont typeface="+mj-lt"/>
              <a:buAutoNum type="arabicPeriod"/>
            </a:pPr>
            <a:r>
              <a:rPr lang="en-CA" sz="2600" dirty="0">
                <a:solidFill>
                  <a:schemeClr val="bg1"/>
                </a:solidFill>
                <a:latin typeface="Gill Sans MT" panose="020B0502020104020203" pitchFamily="34" charset="0"/>
              </a:rPr>
              <a:t>Necromancy (Deut. 18:11)</a:t>
            </a:r>
          </a:p>
          <a:p>
            <a:pPr marL="514350" lvl="0" indent="-514350">
              <a:buFont typeface="+mj-lt"/>
              <a:buAutoNum type="arabicPeriod"/>
            </a:pPr>
            <a:r>
              <a:rPr lang="en-CA" sz="2600" dirty="0">
                <a:solidFill>
                  <a:schemeClr val="bg1"/>
                </a:solidFill>
                <a:latin typeface="Gill Sans MT" panose="020B0502020104020203" pitchFamily="34" charset="0"/>
              </a:rPr>
              <a:t>Sorceries and spells (Isaiah 47:9)</a:t>
            </a:r>
          </a:p>
          <a:p>
            <a:pPr marL="514350" lvl="0" indent="-514350">
              <a:buFont typeface="+mj-lt"/>
              <a:buAutoNum type="arabicPeriod"/>
            </a:pPr>
            <a:r>
              <a:rPr lang="en-CA" sz="2600" dirty="0">
                <a:solidFill>
                  <a:schemeClr val="bg1"/>
                </a:solidFill>
                <a:latin typeface="Gill Sans MT" panose="020B0502020104020203" pitchFamily="34" charset="0"/>
              </a:rPr>
              <a:t>Sorcerers and magicians (Exodus 7:11; Jer. 27:9; Dan. 2:2; Rev. 21:8; 22:15)</a:t>
            </a:r>
          </a:p>
          <a:p>
            <a:pPr marL="514350" lvl="0" indent="-514350">
              <a:buFont typeface="+mj-lt"/>
              <a:buAutoNum type="arabicPeriod"/>
            </a:pPr>
            <a:r>
              <a:rPr lang="en-CA" sz="2600" dirty="0">
                <a:solidFill>
                  <a:schemeClr val="bg1"/>
                </a:solidFill>
                <a:latin typeface="Gill Sans MT" panose="020B0502020104020203" pitchFamily="34" charset="0"/>
              </a:rPr>
              <a:t>Sorcerers are to die (Exodus 22:18)</a:t>
            </a:r>
          </a:p>
          <a:p>
            <a:pPr marL="514350" lvl="0" indent="-514350">
              <a:buFont typeface="+mj-lt"/>
              <a:buAutoNum type="arabicPeriod"/>
            </a:pPr>
            <a:r>
              <a:rPr lang="en-CA" sz="2600" dirty="0">
                <a:solidFill>
                  <a:schemeClr val="bg1"/>
                </a:solidFill>
                <a:latin typeface="Gill Sans MT" panose="020B0502020104020203" pitchFamily="34" charset="0"/>
              </a:rPr>
              <a:t>Spells (Psalm 58:5; Isaiah 47:9, 12)</a:t>
            </a:r>
          </a:p>
        </p:txBody>
      </p:sp>
    </p:spTree>
    <p:extLst>
      <p:ext uri="{BB962C8B-B14F-4D97-AF65-F5344CB8AC3E}">
        <p14:creationId xmlns:p14="http://schemas.microsoft.com/office/powerpoint/2010/main" val="1725713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093691"/>
            <a:ext cx="8706118" cy="4524315"/>
          </a:xfrm>
          <a:prstGeom prst="rect">
            <a:avLst/>
          </a:prstGeom>
        </p:spPr>
        <p:txBody>
          <a:bodyPr wrap="square">
            <a:spAutoFit/>
          </a:bodyPr>
          <a:lstStyle/>
          <a:p>
            <a:r>
              <a:rPr lang="en-CA" sz="3200" baseline="30000" dirty="0">
                <a:solidFill>
                  <a:schemeClr val="bg1"/>
                </a:solidFill>
                <a:latin typeface="Gill Sans MT" panose="020B0502020104020203" pitchFamily="34" charset="0"/>
              </a:rPr>
              <a:t>21</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After all this had happened, Paul decided to go to Jerusalem, passing through Macedonia and Achaia. “After I have been there,” he said, “I must visit Rome also.” </a:t>
            </a:r>
            <a:r>
              <a:rPr lang="en-CA" sz="3200" baseline="30000" dirty="0">
                <a:solidFill>
                  <a:schemeClr val="bg1"/>
                </a:solidFill>
                <a:latin typeface="Gill Sans MT" panose="020B0502020104020203" pitchFamily="34" charset="0"/>
              </a:rPr>
              <a:t>22</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He sent two of his helpers, Timothy and Erastus, to Macedonia, while he stayed in the province of Asia a little longer. </a:t>
            </a:r>
            <a:r>
              <a:rPr lang="en-CA" sz="3200" baseline="30000" dirty="0">
                <a:solidFill>
                  <a:schemeClr val="bg1"/>
                </a:solidFill>
                <a:latin typeface="Gill Sans MT" panose="020B0502020104020203" pitchFamily="34" charset="0"/>
              </a:rPr>
              <a:t>23</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About that time there arose a great disturbance about the Way. </a:t>
            </a:r>
            <a:r>
              <a:rPr lang="en-CA" sz="3200" baseline="30000" dirty="0">
                <a:solidFill>
                  <a:schemeClr val="bg1"/>
                </a:solidFill>
                <a:latin typeface="Gill Sans MT" panose="020B0502020104020203" pitchFamily="34" charset="0"/>
              </a:rPr>
              <a:t>24</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A silversmith named Demetrius, who made silver shrines of Artemis, brought in a lot of business </a:t>
            </a:r>
            <a:r>
              <a:rPr lang="en-US" sz="3200" dirty="0" smtClean="0">
                <a:solidFill>
                  <a:schemeClr val="bg1"/>
                </a:solidFill>
                <a:latin typeface="Gill Sans MT" panose="020B0502020104020203" pitchFamily="34" charset="0"/>
              </a:rPr>
              <a:t>for</a:t>
            </a:r>
            <a:endParaRPr lang="en-CA" sz="3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733427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093691"/>
            <a:ext cx="8706118" cy="4524315"/>
          </a:xfrm>
          <a:prstGeom prst="rect">
            <a:avLst/>
          </a:prstGeom>
        </p:spPr>
        <p:txBody>
          <a:bodyPr wrap="square">
            <a:spAutoFit/>
          </a:bodyPr>
          <a:lstStyle/>
          <a:p>
            <a:r>
              <a:rPr lang="en-US" sz="3200" dirty="0" smtClean="0">
                <a:solidFill>
                  <a:schemeClr val="bg1"/>
                </a:solidFill>
                <a:latin typeface="Gill Sans MT" panose="020B0502020104020203" pitchFamily="34" charset="0"/>
              </a:rPr>
              <a:t>the </a:t>
            </a:r>
            <a:r>
              <a:rPr lang="en-US" sz="3200" dirty="0">
                <a:solidFill>
                  <a:schemeClr val="bg1"/>
                </a:solidFill>
                <a:latin typeface="Gill Sans MT" panose="020B0502020104020203" pitchFamily="34" charset="0"/>
              </a:rPr>
              <a:t>craftsmen there. </a:t>
            </a:r>
            <a:r>
              <a:rPr lang="en-CA" sz="3200" baseline="30000" dirty="0">
                <a:solidFill>
                  <a:schemeClr val="bg1"/>
                </a:solidFill>
                <a:latin typeface="Gill Sans MT" panose="020B0502020104020203" pitchFamily="34" charset="0"/>
              </a:rPr>
              <a:t>25</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He called them together, along with the workers in related trades, and said: “You know, my friends, that we receive a good income from this business. </a:t>
            </a:r>
            <a:r>
              <a:rPr lang="en-CA" sz="3200" baseline="30000" dirty="0">
                <a:solidFill>
                  <a:schemeClr val="bg1"/>
                </a:solidFill>
                <a:latin typeface="Gill Sans MT" panose="020B0502020104020203" pitchFamily="34" charset="0"/>
              </a:rPr>
              <a:t>26</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And you see and hear how this fellow Paul has convinced and led astray large numbers of people here in Ephesus and in practically the whole province of Asia. He says that gods made by human hands are no gods at all. </a:t>
            </a:r>
            <a:r>
              <a:rPr lang="en-CA" sz="3200" baseline="30000" dirty="0">
                <a:solidFill>
                  <a:schemeClr val="bg1"/>
                </a:solidFill>
                <a:latin typeface="Gill Sans MT" panose="020B0502020104020203" pitchFamily="34" charset="0"/>
              </a:rPr>
              <a:t>27</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There is danger not only that our trade will lose </a:t>
            </a:r>
            <a:r>
              <a:rPr lang="en-US" sz="3200" dirty="0" smtClean="0">
                <a:solidFill>
                  <a:schemeClr val="bg1"/>
                </a:solidFill>
                <a:latin typeface="Gill Sans MT" panose="020B0502020104020203" pitchFamily="34" charset="0"/>
              </a:rPr>
              <a:t>its</a:t>
            </a:r>
            <a:endParaRPr lang="en-CA" sz="3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560310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093691"/>
            <a:ext cx="8706118" cy="4524315"/>
          </a:xfrm>
          <a:prstGeom prst="rect">
            <a:avLst/>
          </a:prstGeom>
        </p:spPr>
        <p:txBody>
          <a:bodyPr wrap="square">
            <a:spAutoFit/>
          </a:bodyPr>
          <a:lstStyle/>
          <a:p>
            <a:r>
              <a:rPr lang="en-US" sz="3200" dirty="0" smtClean="0">
                <a:solidFill>
                  <a:schemeClr val="bg1"/>
                </a:solidFill>
                <a:latin typeface="Gill Sans MT" panose="020B0502020104020203" pitchFamily="34" charset="0"/>
              </a:rPr>
              <a:t>good </a:t>
            </a:r>
            <a:r>
              <a:rPr lang="en-US" sz="3200" dirty="0">
                <a:solidFill>
                  <a:schemeClr val="bg1"/>
                </a:solidFill>
                <a:latin typeface="Gill Sans MT" panose="020B0502020104020203" pitchFamily="34" charset="0"/>
              </a:rPr>
              <a:t>name, but also that the temple of the great goddess Artemis will be discredited; and the goddess herself, who is worshiped throughout the province of Asia and the world, will be robbed of her divine majesty.” </a:t>
            </a:r>
            <a:r>
              <a:rPr lang="en-CA" sz="3200" baseline="30000" dirty="0">
                <a:solidFill>
                  <a:schemeClr val="bg1"/>
                </a:solidFill>
                <a:latin typeface="Gill Sans MT" panose="020B0502020104020203" pitchFamily="34" charset="0"/>
              </a:rPr>
              <a:t>28</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When they heard this, they were furious and began shouting: “Great is Artemis of the Ephesians!” </a:t>
            </a:r>
            <a:r>
              <a:rPr lang="en-CA" sz="3200" baseline="30000" dirty="0">
                <a:solidFill>
                  <a:schemeClr val="bg1"/>
                </a:solidFill>
                <a:latin typeface="Gill Sans MT" panose="020B0502020104020203" pitchFamily="34" charset="0"/>
              </a:rPr>
              <a:t>29</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Soon the whole city was in an uproar. The people seized Gaius and Aristarchus, Paul’s traveling companions from Macedonia, and </a:t>
            </a:r>
            <a:r>
              <a:rPr lang="en-US" sz="3200" dirty="0" smtClean="0">
                <a:solidFill>
                  <a:schemeClr val="bg1"/>
                </a:solidFill>
                <a:latin typeface="Gill Sans MT" panose="020B0502020104020203" pitchFamily="34" charset="0"/>
              </a:rPr>
              <a:t>all</a:t>
            </a:r>
            <a:endParaRPr lang="en-CA" sz="3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407290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Temple of Artemision: The Seven Wonders of the Anci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288"/>
            <a:ext cx="91440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788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093691"/>
            <a:ext cx="8706118" cy="4524315"/>
          </a:xfrm>
          <a:prstGeom prst="rect">
            <a:avLst/>
          </a:prstGeom>
        </p:spPr>
        <p:txBody>
          <a:bodyPr wrap="square">
            <a:spAutoFit/>
          </a:bodyPr>
          <a:lstStyle/>
          <a:p>
            <a:r>
              <a:rPr lang="en-US" sz="3200" dirty="0" smtClean="0">
                <a:solidFill>
                  <a:schemeClr val="bg1"/>
                </a:solidFill>
                <a:latin typeface="Gill Sans MT" panose="020B0502020104020203" pitchFamily="34" charset="0"/>
              </a:rPr>
              <a:t>of </a:t>
            </a:r>
            <a:r>
              <a:rPr lang="en-US" sz="3200" dirty="0">
                <a:solidFill>
                  <a:schemeClr val="bg1"/>
                </a:solidFill>
                <a:latin typeface="Gill Sans MT" panose="020B0502020104020203" pitchFamily="34" charset="0"/>
              </a:rPr>
              <a:t>them rushed into the theater together. </a:t>
            </a:r>
            <a:r>
              <a:rPr lang="en-CA" sz="3200" baseline="30000" dirty="0">
                <a:solidFill>
                  <a:schemeClr val="bg1"/>
                </a:solidFill>
                <a:latin typeface="Gill Sans MT" panose="020B0502020104020203" pitchFamily="34" charset="0"/>
              </a:rPr>
              <a:t>30</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Paul wanted to appear before the crowd, but the disciples would not let him. </a:t>
            </a:r>
            <a:r>
              <a:rPr lang="en-CA" sz="3200" baseline="30000" dirty="0">
                <a:solidFill>
                  <a:schemeClr val="bg1"/>
                </a:solidFill>
                <a:latin typeface="Gill Sans MT" panose="020B0502020104020203" pitchFamily="34" charset="0"/>
              </a:rPr>
              <a:t>31</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Even some of the officials of the province, friends of Paul, sent him a message begging him not to venture into the theater. </a:t>
            </a:r>
            <a:r>
              <a:rPr lang="en-CA" sz="3200" baseline="30000" dirty="0">
                <a:solidFill>
                  <a:schemeClr val="bg1"/>
                </a:solidFill>
                <a:latin typeface="Gill Sans MT" panose="020B0502020104020203" pitchFamily="34" charset="0"/>
              </a:rPr>
              <a:t>32</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The assembly was in confusion: Some were shouting one thing, some another. Most of the people did not even know why they were there. </a:t>
            </a:r>
            <a:r>
              <a:rPr lang="en-CA" sz="3200" baseline="30000" dirty="0">
                <a:solidFill>
                  <a:schemeClr val="bg1"/>
                </a:solidFill>
                <a:latin typeface="Gill Sans MT" panose="020B0502020104020203" pitchFamily="34" charset="0"/>
              </a:rPr>
              <a:t>33</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The Jews in the crowd pushed Alexander to </a:t>
            </a:r>
            <a:r>
              <a:rPr lang="en-US" sz="3200" dirty="0" smtClean="0">
                <a:solidFill>
                  <a:schemeClr val="bg1"/>
                </a:solidFill>
                <a:latin typeface="Gill Sans MT" panose="020B0502020104020203" pitchFamily="34" charset="0"/>
              </a:rPr>
              <a:t>the</a:t>
            </a:r>
            <a:endParaRPr lang="en-CA" sz="3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4166158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093691"/>
            <a:ext cx="8706118" cy="2554545"/>
          </a:xfrm>
          <a:prstGeom prst="rect">
            <a:avLst/>
          </a:prstGeom>
        </p:spPr>
        <p:txBody>
          <a:bodyPr wrap="square">
            <a:spAutoFit/>
          </a:bodyPr>
          <a:lstStyle/>
          <a:p>
            <a:r>
              <a:rPr lang="en-US" sz="3200" dirty="0" smtClean="0">
                <a:solidFill>
                  <a:schemeClr val="bg1"/>
                </a:solidFill>
                <a:latin typeface="Gill Sans MT" panose="020B0502020104020203" pitchFamily="34" charset="0"/>
              </a:rPr>
              <a:t>front</a:t>
            </a:r>
            <a:r>
              <a:rPr lang="en-US" sz="3200" dirty="0">
                <a:solidFill>
                  <a:schemeClr val="bg1"/>
                </a:solidFill>
                <a:latin typeface="Gill Sans MT" panose="020B0502020104020203" pitchFamily="34" charset="0"/>
              </a:rPr>
              <a:t>, and they shouted instructions to him. He motioned for silence in order to make a defense before the people. </a:t>
            </a:r>
            <a:r>
              <a:rPr lang="en-CA" sz="3200" baseline="30000" dirty="0">
                <a:solidFill>
                  <a:schemeClr val="bg1"/>
                </a:solidFill>
                <a:latin typeface="Gill Sans MT" panose="020B0502020104020203" pitchFamily="34" charset="0"/>
              </a:rPr>
              <a:t>34</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But when they realized he was a Jew, they all shouted in unison for about two hours: “Great is Artemis of the Ephesians!” </a:t>
            </a:r>
            <a:endParaRPr lang="en-CA" sz="3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92102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128790" y="978794"/>
            <a:ext cx="8538691" cy="4093428"/>
          </a:xfrm>
          <a:prstGeom prst="rect">
            <a:avLst/>
          </a:prstGeom>
          <a:noFill/>
        </p:spPr>
        <p:txBody>
          <a:bodyPr wrap="square" rtlCol="0">
            <a:spAutoFit/>
          </a:bodyPr>
          <a:lstStyle/>
          <a:p>
            <a:r>
              <a:rPr lang="en-CA" sz="2600" dirty="0" smtClean="0">
                <a:solidFill>
                  <a:schemeClr val="bg1"/>
                </a:solidFill>
                <a:latin typeface="Gill Sans MT" panose="020B0502020104020203" pitchFamily="34" charset="0"/>
              </a:rPr>
              <a:t>Context</a:t>
            </a:r>
          </a:p>
          <a:p>
            <a:endParaRPr lang="en-CA" sz="2600" dirty="0">
              <a:solidFill>
                <a:schemeClr val="bg1"/>
              </a:solidFill>
              <a:latin typeface="Gill Sans MT" panose="020B0502020104020203" pitchFamily="34" charset="0"/>
            </a:endParaRPr>
          </a:p>
          <a:p>
            <a:pPr marL="285750" indent="-285750">
              <a:buFont typeface="Arial" panose="020B0604020202020204" pitchFamily="34" charset="0"/>
              <a:buChar char="•"/>
            </a:pPr>
            <a:r>
              <a:rPr lang="en-CA" sz="2600" dirty="0" smtClean="0">
                <a:solidFill>
                  <a:schemeClr val="bg1"/>
                </a:solidFill>
                <a:latin typeface="Gill Sans MT" panose="020B0502020104020203" pitchFamily="34" charset="0"/>
              </a:rPr>
              <a:t>After life, death, resurrection, and ascension of Jesus</a:t>
            </a:r>
          </a:p>
          <a:p>
            <a:pPr marL="285750" indent="-285750">
              <a:buFont typeface="Arial" panose="020B0604020202020204" pitchFamily="34" charset="0"/>
              <a:buChar char="•"/>
            </a:pPr>
            <a:r>
              <a:rPr lang="en-CA" sz="2600" dirty="0" smtClean="0">
                <a:solidFill>
                  <a:schemeClr val="bg1"/>
                </a:solidFill>
                <a:latin typeface="Gill Sans MT" panose="020B0502020104020203" pitchFamily="34" charset="0"/>
              </a:rPr>
              <a:t>Pentecost, spread of the church</a:t>
            </a:r>
          </a:p>
          <a:p>
            <a:pPr marL="285750" indent="-285750">
              <a:buFont typeface="Arial" panose="020B0604020202020204" pitchFamily="34" charset="0"/>
              <a:buChar char="•"/>
            </a:pPr>
            <a:r>
              <a:rPr lang="en-CA" sz="2600" dirty="0">
                <a:solidFill>
                  <a:schemeClr val="bg1"/>
                </a:solidFill>
                <a:latin typeface="Gill Sans MT" panose="020B0502020104020203" pitchFamily="34" charset="0"/>
              </a:rPr>
              <a:t>~</a:t>
            </a:r>
            <a:r>
              <a:rPr lang="en-CA" sz="2600" dirty="0" smtClean="0">
                <a:solidFill>
                  <a:schemeClr val="bg1"/>
                </a:solidFill>
                <a:latin typeface="Gill Sans MT" panose="020B0502020104020203" pitchFamily="34" charset="0"/>
              </a:rPr>
              <a:t>35 A.D. Paul’s conversion</a:t>
            </a:r>
          </a:p>
          <a:p>
            <a:pPr marL="285750" indent="-285750">
              <a:buFont typeface="Arial" panose="020B0604020202020204" pitchFamily="34" charset="0"/>
              <a:buChar char="•"/>
            </a:pPr>
            <a:r>
              <a:rPr lang="en-CA" sz="2600" dirty="0" smtClean="0">
                <a:solidFill>
                  <a:schemeClr val="bg1"/>
                </a:solidFill>
                <a:latin typeface="Gill Sans MT" panose="020B0502020104020203" pitchFamily="34" charset="0"/>
              </a:rPr>
              <a:t>Paul’s missionary journeys (45, 51, 54)</a:t>
            </a:r>
          </a:p>
          <a:p>
            <a:pPr marL="285750" indent="-285750">
              <a:buFont typeface="Arial" panose="020B0604020202020204" pitchFamily="34" charset="0"/>
              <a:buChar char="•"/>
            </a:pPr>
            <a:r>
              <a:rPr lang="en-CA" sz="2600" b="1" dirty="0" smtClean="0">
                <a:solidFill>
                  <a:schemeClr val="bg1"/>
                </a:solidFill>
                <a:latin typeface="Gill Sans MT" panose="020B0502020104020203" pitchFamily="34" charset="0"/>
              </a:rPr>
              <a:t>During his third missionary journey Paul spends two years in Ephesus (Acts 19)</a:t>
            </a:r>
          </a:p>
          <a:p>
            <a:pPr marL="285750" indent="-285750">
              <a:buFont typeface="Arial" panose="020B0604020202020204" pitchFamily="34" charset="0"/>
              <a:buChar char="•"/>
            </a:pPr>
            <a:r>
              <a:rPr lang="en-CA" sz="2600" dirty="0" smtClean="0">
                <a:solidFill>
                  <a:schemeClr val="bg1"/>
                </a:solidFill>
                <a:latin typeface="Gill Sans MT" panose="020B0502020104020203" pitchFamily="34" charset="0"/>
              </a:rPr>
              <a:t>Paul later imprisoned in Rome (62 A.D.) and writes the letter (i.e. epistle) to the Ephesians there.</a:t>
            </a:r>
            <a:endParaRPr lang="en-CA" sz="26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108990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urban Bayrami Part 4: Ephesus | salaa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331440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302654" y="2767280"/>
            <a:ext cx="8538691" cy="707886"/>
          </a:xfrm>
          <a:prstGeom prst="rect">
            <a:avLst/>
          </a:prstGeom>
          <a:noFill/>
        </p:spPr>
        <p:txBody>
          <a:bodyPr wrap="square" rtlCol="0">
            <a:spAutoFit/>
          </a:bodyPr>
          <a:lstStyle/>
          <a:p>
            <a:pPr algn="ctr"/>
            <a:r>
              <a:rPr lang="en-US" sz="4000" dirty="0" smtClean="0">
                <a:solidFill>
                  <a:schemeClr val="bg1"/>
                </a:solidFill>
                <a:latin typeface="Gill Sans MT" panose="020B0502020104020203" pitchFamily="34" charset="0"/>
              </a:rPr>
              <a:t>“Great is Artemis of the Ephesians!”</a:t>
            </a:r>
            <a:endParaRPr lang="en-CA" sz="40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956100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093691"/>
            <a:ext cx="8706118" cy="4524315"/>
          </a:xfrm>
          <a:prstGeom prst="rect">
            <a:avLst/>
          </a:prstGeom>
        </p:spPr>
        <p:txBody>
          <a:bodyPr wrap="square">
            <a:spAutoFit/>
          </a:bodyPr>
          <a:lstStyle/>
          <a:p>
            <a:r>
              <a:rPr lang="en-US" sz="3200" dirty="0">
                <a:solidFill>
                  <a:schemeClr val="bg1"/>
                </a:solidFill>
                <a:latin typeface="Gill Sans MT" panose="020B0502020104020203" pitchFamily="34" charset="0"/>
              </a:rPr>
              <a:t>The city clerk quieted the crowd and said: “Fellow Ephesians, doesn’t all the world know that the city of Ephesus is the guardian of the temple of the great Artemis and of her image, which fell from heaven? </a:t>
            </a:r>
            <a:r>
              <a:rPr lang="en-CA" sz="3200" baseline="30000" dirty="0">
                <a:solidFill>
                  <a:schemeClr val="bg1"/>
                </a:solidFill>
                <a:latin typeface="Gill Sans MT" panose="020B0502020104020203" pitchFamily="34" charset="0"/>
              </a:rPr>
              <a:t>36</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Therefore, since these facts are undeniable, you ought to calm down and not do anything rash. </a:t>
            </a:r>
            <a:r>
              <a:rPr lang="en-CA" sz="3200" baseline="30000" dirty="0">
                <a:solidFill>
                  <a:schemeClr val="bg1"/>
                </a:solidFill>
                <a:latin typeface="Gill Sans MT" panose="020B0502020104020203" pitchFamily="34" charset="0"/>
              </a:rPr>
              <a:t>37</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You have brought these men here, though they have neither robbed temples nor blasphemed our goddess. </a:t>
            </a:r>
            <a:endParaRPr lang="en-CA" sz="3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829589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977780"/>
            <a:ext cx="8706118" cy="5016758"/>
          </a:xfrm>
          <a:prstGeom prst="rect">
            <a:avLst/>
          </a:prstGeom>
        </p:spPr>
        <p:txBody>
          <a:bodyPr wrap="square">
            <a:spAutoFit/>
          </a:bodyPr>
          <a:lstStyle/>
          <a:p>
            <a:r>
              <a:rPr lang="en-CA" sz="3200" baseline="30000" dirty="0" smtClean="0">
                <a:solidFill>
                  <a:schemeClr val="bg1"/>
                </a:solidFill>
                <a:latin typeface="Gill Sans MT" panose="020B0502020104020203" pitchFamily="34" charset="0"/>
              </a:rPr>
              <a:t>38</a:t>
            </a:r>
            <a:r>
              <a:rPr lang="en-CA" sz="3200" dirty="0" smtClean="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If, then, Demetrius and his fellow craftsmen have a grievance against anybody, the courts are open and there are proconsuls. They can press charges. </a:t>
            </a:r>
            <a:r>
              <a:rPr lang="en-CA" sz="3200" baseline="30000" dirty="0">
                <a:solidFill>
                  <a:schemeClr val="bg1"/>
                </a:solidFill>
                <a:latin typeface="Gill Sans MT" panose="020B0502020104020203" pitchFamily="34" charset="0"/>
              </a:rPr>
              <a:t>39</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If there is anything further you want to bring up, it must be settled in a legal assembly. </a:t>
            </a:r>
            <a:r>
              <a:rPr lang="en-CA" sz="3200" baseline="30000" dirty="0">
                <a:solidFill>
                  <a:schemeClr val="bg1"/>
                </a:solidFill>
                <a:latin typeface="Gill Sans MT" panose="020B0502020104020203" pitchFamily="34" charset="0"/>
              </a:rPr>
              <a:t>40</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As it is, we are in danger of being charged with rioting because of what happened today. In that case we would not be able to account for this commotion, since there is no reason for it.” </a:t>
            </a:r>
            <a:r>
              <a:rPr lang="en-CA" sz="3200" baseline="30000" dirty="0">
                <a:solidFill>
                  <a:schemeClr val="bg1"/>
                </a:solidFill>
                <a:latin typeface="Gill Sans MT" panose="020B0502020104020203" pitchFamily="34" charset="0"/>
              </a:rPr>
              <a:t>41</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After he had said this, he dismissed the assembly. </a:t>
            </a:r>
            <a:endParaRPr lang="en-CA" sz="3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812692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120052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321971" y="1518694"/>
            <a:ext cx="8706118" cy="3539430"/>
          </a:xfrm>
          <a:prstGeom prst="rect">
            <a:avLst/>
          </a:prstGeom>
        </p:spPr>
        <p:txBody>
          <a:bodyPr wrap="square">
            <a:spAutoFit/>
          </a:bodyPr>
          <a:lstStyle/>
          <a:p>
            <a:r>
              <a:rPr lang="en-US" sz="3200" dirty="0">
                <a:solidFill>
                  <a:schemeClr val="bg1"/>
                </a:solidFill>
                <a:latin typeface="Gill Sans MT" panose="020B0502020104020203" pitchFamily="34" charset="0"/>
              </a:rPr>
              <a:t>Acts </a:t>
            </a:r>
            <a:r>
              <a:rPr lang="en-US" sz="3200" dirty="0" smtClean="0">
                <a:solidFill>
                  <a:schemeClr val="bg1"/>
                </a:solidFill>
                <a:latin typeface="Gill Sans MT" panose="020B0502020104020203" pitchFamily="34" charset="0"/>
              </a:rPr>
              <a:t>19</a:t>
            </a:r>
            <a:r>
              <a:rPr lang="en-CA" sz="3200" dirty="0" smtClean="0">
                <a:solidFill>
                  <a:schemeClr val="bg1"/>
                </a:solidFill>
                <a:latin typeface="Gill Sans MT" panose="020B0502020104020203" pitchFamily="34" charset="0"/>
              </a:rPr>
              <a:t> </a:t>
            </a:r>
            <a:endParaRPr lang="en-CA" sz="3200" dirty="0">
              <a:solidFill>
                <a:schemeClr val="bg1"/>
              </a:solidFill>
              <a:latin typeface="Gill Sans MT" panose="020B0502020104020203" pitchFamily="34" charset="0"/>
            </a:endParaRPr>
          </a:p>
          <a:p>
            <a:r>
              <a:rPr lang="en-CA" sz="3200" baseline="30000" dirty="0">
                <a:solidFill>
                  <a:schemeClr val="bg1"/>
                </a:solidFill>
                <a:latin typeface="Gill Sans MT" panose="020B0502020104020203" pitchFamily="34" charset="0"/>
              </a:rPr>
              <a:t>1</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While Apollos was at Corinth, Paul took the road through the interior and arrived at Ephesus. There he found some disciples </a:t>
            </a:r>
            <a:r>
              <a:rPr lang="en-CA" sz="3200" baseline="30000" dirty="0">
                <a:solidFill>
                  <a:schemeClr val="bg1"/>
                </a:solidFill>
                <a:latin typeface="Gill Sans MT" panose="020B0502020104020203" pitchFamily="34" charset="0"/>
              </a:rPr>
              <a:t>2</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and asked them, “Did you receive the Holy Spirit when you believed?” They answered, “No, we have not even heard that there is a Holy Spirit.”</a:t>
            </a:r>
            <a:endParaRPr lang="en-CA" sz="3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92703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302654" y="2767280"/>
            <a:ext cx="8538691" cy="1323439"/>
          </a:xfrm>
          <a:prstGeom prst="rect">
            <a:avLst/>
          </a:prstGeom>
          <a:noFill/>
        </p:spPr>
        <p:txBody>
          <a:bodyPr wrap="square" rtlCol="0">
            <a:spAutoFit/>
          </a:bodyPr>
          <a:lstStyle/>
          <a:p>
            <a:pPr algn="ctr"/>
            <a:r>
              <a:rPr lang="en-US" sz="4000" dirty="0">
                <a:solidFill>
                  <a:schemeClr val="bg1"/>
                </a:solidFill>
                <a:latin typeface="Gill Sans MT" panose="020B0502020104020203" pitchFamily="34" charset="0"/>
              </a:rPr>
              <a:t>Biblical faith is always sincere.  But a sincere “faith” isn’t always biblical.</a:t>
            </a:r>
            <a:endParaRPr lang="en-CA" sz="40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7720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167342"/>
            <a:ext cx="8706118" cy="5016758"/>
          </a:xfrm>
          <a:prstGeom prst="rect">
            <a:avLst/>
          </a:prstGeom>
        </p:spPr>
        <p:txBody>
          <a:bodyPr wrap="square">
            <a:spAutoFit/>
          </a:bodyPr>
          <a:lstStyle/>
          <a:p>
            <a:r>
              <a:rPr lang="en-CA" sz="3200" dirty="0">
                <a:solidFill>
                  <a:schemeClr val="bg1"/>
                </a:solidFill>
                <a:latin typeface="Gill Sans MT" panose="020B0502020104020203" pitchFamily="34" charset="0"/>
              </a:rPr>
              <a:t> </a:t>
            </a:r>
            <a:r>
              <a:rPr lang="en-CA" sz="3200" baseline="30000" dirty="0">
                <a:solidFill>
                  <a:schemeClr val="bg1"/>
                </a:solidFill>
                <a:latin typeface="Gill Sans MT" panose="020B0502020104020203" pitchFamily="34" charset="0"/>
              </a:rPr>
              <a:t>3</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So Paul asked, “Then what baptism did you receive?” “John’s baptism,” they replied. </a:t>
            </a:r>
            <a:r>
              <a:rPr lang="en-CA" sz="3200" baseline="30000" dirty="0">
                <a:solidFill>
                  <a:schemeClr val="bg1"/>
                </a:solidFill>
                <a:latin typeface="Gill Sans MT" panose="020B0502020104020203" pitchFamily="34" charset="0"/>
              </a:rPr>
              <a:t>4</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Paul said, “John’s baptism was a baptism of repentance. He told the people to believe in the one coming after him, that is, in Jesus.” </a:t>
            </a:r>
            <a:r>
              <a:rPr lang="en-CA" sz="3200" baseline="30000" dirty="0">
                <a:solidFill>
                  <a:schemeClr val="bg1"/>
                </a:solidFill>
                <a:latin typeface="Gill Sans MT" panose="020B0502020104020203" pitchFamily="34" charset="0"/>
              </a:rPr>
              <a:t>5</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On hearing this, they were baptized in the name of the Lord Jesus. </a:t>
            </a:r>
            <a:r>
              <a:rPr lang="en-CA" sz="3200" baseline="30000" dirty="0">
                <a:solidFill>
                  <a:schemeClr val="bg1"/>
                </a:solidFill>
                <a:latin typeface="Gill Sans MT" panose="020B0502020104020203" pitchFamily="34" charset="0"/>
              </a:rPr>
              <a:t>6</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When Paul placed his hands on them, the Holy Spirit came on them, and they spoke in tongues and prophesied</a:t>
            </a:r>
            <a:r>
              <a:rPr lang="en-US" sz="3200" dirty="0" smtClean="0">
                <a:solidFill>
                  <a:schemeClr val="bg1"/>
                </a:solidFill>
                <a:latin typeface="Gill Sans MT" panose="020B0502020104020203" pitchFamily="34" charset="0"/>
              </a:rPr>
              <a:t>. </a:t>
            </a:r>
            <a:r>
              <a:rPr lang="en-CA" sz="3200" baseline="30000" dirty="0">
                <a:solidFill>
                  <a:schemeClr val="bg1"/>
                </a:solidFill>
                <a:latin typeface="Gill Sans MT" panose="020B0502020104020203" pitchFamily="34" charset="0"/>
              </a:rPr>
              <a:t>7</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There were about twelve men in all. </a:t>
            </a:r>
            <a:endParaRPr lang="en-CA" sz="3200" dirty="0">
              <a:solidFill>
                <a:schemeClr val="bg1"/>
              </a:solidFill>
              <a:latin typeface="Gill Sans MT" panose="020B0502020104020203" pitchFamily="34" charset="0"/>
            </a:endParaRPr>
          </a:p>
          <a:p>
            <a:endParaRPr lang="en-CA" sz="3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07306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302654" y="3075057"/>
            <a:ext cx="8538691" cy="707886"/>
          </a:xfrm>
          <a:prstGeom prst="rect">
            <a:avLst/>
          </a:prstGeom>
          <a:noFill/>
        </p:spPr>
        <p:txBody>
          <a:bodyPr wrap="square" rtlCol="0">
            <a:spAutoFit/>
          </a:bodyPr>
          <a:lstStyle/>
          <a:p>
            <a:pPr algn="ctr"/>
            <a:r>
              <a:rPr lang="en-US" sz="4000" dirty="0" smtClean="0">
                <a:solidFill>
                  <a:schemeClr val="bg1"/>
                </a:solidFill>
                <a:latin typeface="Gill Sans MT" panose="020B0502020104020203" pitchFamily="34" charset="0"/>
              </a:rPr>
              <a:t>Baptism is important.</a:t>
            </a:r>
            <a:endParaRPr lang="en-CA" sz="40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527963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167342"/>
            <a:ext cx="8706118" cy="5016758"/>
          </a:xfrm>
          <a:prstGeom prst="rect">
            <a:avLst/>
          </a:prstGeom>
        </p:spPr>
        <p:txBody>
          <a:bodyPr wrap="square">
            <a:spAutoFit/>
          </a:bodyPr>
          <a:lstStyle/>
          <a:p>
            <a:r>
              <a:rPr lang="en-CA" sz="3200" baseline="30000" dirty="0" smtClean="0">
                <a:solidFill>
                  <a:schemeClr val="bg1"/>
                </a:solidFill>
                <a:latin typeface="Gill Sans MT" panose="020B0502020104020203" pitchFamily="34" charset="0"/>
              </a:rPr>
              <a:t>8</a:t>
            </a:r>
            <a:r>
              <a:rPr lang="en-CA" sz="3200" dirty="0" smtClean="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Paul entered the synagogue and spoke boldly there for three months, arguing persuasively about the kingdom of God. </a:t>
            </a:r>
            <a:r>
              <a:rPr lang="en-CA" sz="3200" baseline="30000" dirty="0">
                <a:solidFill>
                  <a:schemeClr val="bg1"/>
                </a:solidFill>
                <a:latin typeface="Gill Sans MT" panose="020B0502020104020203" pitchFamily="34" charset="0"/>
              </a:rPr>
              <a:t>9</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But some of them became obstinate; they refused to believe and publicly maligned the Way. So Paul left them. He took the disciples with him and had discussions daily in the lecture hall of </a:t>
            </a:r>
            <a:r>
              <a:rPr lang="en-US" sz="3200" dirty="0" err="1">
                <a:solidFill>
                  <a:schemeClr val="bg1"/>
                </a:solidFill>
                <a:latin typeface="Gill Sans MT" panose="020B0502020104020203" pitchFamily="34" charset="0"/>
              </a:rPr>
              <a:t>Tyrannus</a:t>
            </a:r>
            <a:r>
              <a:rPr lang="en-US" sz="3200" dirty="0">
                <a:solidFill>
                  <a:schemeClr val="bg1"/>
                </a:solidFill>
                <a:latin typeface="Gill Sans MT" panose="020B0502020104020203" pitchFamily="34" charset="0"/>
              </a:rPr>
              <a:t>. </a:t>
            </a:r>
            <a:r>
              <a:rPr lang="en-CA" sz="3200" baseline="30000" dirty="0">
                <a:solidFill>
                  <a:schemeClr val="bg1"/>
                </a:solidFill>
                <a:latin typeface="Gill Sans MT" panose="020B0502020104020203" pitchFamily="34" charset="0"/>
              </a:rPr>
              <a:t>10</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This went on for two years, so that all the Jews and Greeks who lived in the province of Asia heard the word of the Lord. </a:t>
            </a:r>
            <a:endParaRPr lang="en-CA" sz="3200" dirty="0">
              <a:solidFill>
                <a:schemeClr val="bg1"/>
              </a:solidFill>
              <a:latin typeface="Gill Sans MT" panose="020B0502020104020203" pitchFamily="34" charset="0"/>
            </a:endParaRPr>
          </a:p>
          <a:p>
            <a:endParaRPr lang="en-CA" sz="3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207978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302654" y="2767280"/>
            <a:ext cx="8538691" cy="1323439"/>
          </a:xfrm>
          <a:prstGeom prst="rect">
            <a:avLst/>
          </a:prstGeom>
          <a:noFill/>
        </p:spPr>
        <p:txBody>
          <a:bodyPr wrap="square" rtlCol="0">
            <a:spAutoFit/>
          </a:bodyPr>
          <a:lstStyle/>
          <a:p>
            <a:pPr algn="ctr"/>
            <a:r>
              <a:rPr lang="en-US" sz="4000" dirty="0">
                <a:solidFill>
                  <a:schemeClr val="bg1"/>
                </a:solidFill>
                <a:latin typeface="Gill Sans MT" panose="020B0502020104020203" pitchFamily="34" charset="0"/>
              </a:rPr>
              <a:t>The gospel spreads (primarily) through biblical discipleship.</a:t>
            </a:r>
            <a:endParaRPr lang="en-CA" sz="40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58870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093691"/>
            <a:ext cx="8706118" cy="4524315"/>
          </a:xfrm>
          <a:prstGeom prst="rect">
            <a:avLst/>
          </a:prstGeom>
        </p:spPr>
        <p:txBody>
          <a:bodyPr wrap="square">
            <a:spAutoFit/>
          </a:bodyPr>
          <a:lstStyle/>
          <a:p>
            <a:r>
              <a:rPr lang="en-CA" sz="3200" baseline="30000" dirty="0">
                <a:solidFill>
                  <a:schemeClr val="bg1"/>
                </a:solidFill>
                <a:latin typeface="Gill Sans MT" panose="020B0502020104020203" pitchFamily="34" charset="0"/>
              </a:rPr>
              <a:t>11</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God did extraordinary miracles through Paul, </a:t>
            </a:r>
            <a:r>
              <a:rPr lang="en-CA" sz="3200" baseline="30000" dirty="0">
                <a:solidFill>
                  <a:schemeClr val="bg1"/>
                </a:solidFill>
                <a:latin typeface="Gill Sans MT" panose="020B0502020104020203" pitchFamily="34" charset="0"/>
              </a:rPr>
              <a:t>12</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so that even handkerchiefs and aprons that had touched him were taken to the sick, and their illnesses were cured and the evil spirits left them. </a:t>
            </a:r>
            <a:r>
              <a:rPr lang="en-CA" sz="3200" baseline="30000" dirty="0">
                <a:solidFill>
                  <a:schemeClr val="bg1"/>
                </a:solidFill>
                <a:latin typeface="Gill Sans MT" panose="020B0502020104020203" pitchFamily="34" charset="0"/>
              </a:rPr>
              <a:t>13</a:t>
            </a:r>
            <a:r>
              <a:rPr lang="en-CA" sz="3200" dirty="0">
                <a:solidFill>
                  <a:schemeClr val="bg1"/>
                </a:solidFill>
                <a:latin typeface="Gill Sans MT" panose="020B0502020104020203" pitchFamily="34" charset="0"/>
              </a:rPr>
              <a:t> </a:t>
            </a:r>
            <a:r>
              <a:rPr lang="en-US" sz="3200" dirty="0">
                <a:solidFill>
                  <a:schemeClr val="bg1"/>
                </a:solidFill>
                <a:latin typeface="Gill Sans MT" panose="020B0502020104020203" pitchFamily="34" charset="0"/>
              </a:rPr>
              <a:t>Some Jews who went around driving out evil spirits tried to invoke the name of the Lord Jesus over those who were demon-possessed. They would say, “In the name of the Jesus whom Paul preaches, I command you to come out</a:t>
            </a:r>
            <a:r>
              <a:rPr lang="en-US" sz="3200" dirty="0" smtClean="0">
                <a:solidFill>
                  <a:schemeClr val="bg1"/>
                </a:solidFill>
                <a:latin typeface="Gill Sans MT" panose="020B0502020104020203" pitchFamily="34" charset="0"/>
              </a:rPr>
              <a:t>.”</a:t>
            </a:r>
            <a:endParaRPr lang="en-CA" sz="3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840627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TotalTime>
  <Words>1259</Words>
  <Application>Microsoft Office PowerPoint</Application>
  <PresentationFormat>On-screen Show (4:3)</PresentationFormat>
  <Paragraphs>36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Strong</dc:creator>
  <cp:lastModifiedBy>Jeff Strong</cp:lastModifiedBy>
  <cp:revision>11</cp:revision>
  <dcterms:created xsi:type="dcterms:W3CDTF">2018-06-23T17:02:27Z</dcterms:created>
  <dcterms:modified xsi:type="dcterms:W3CDTF">2018-06-24T13:49:39Z</dcterms:modified>
</cp:coreProperties>
</file>