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409" r:id="rId3"/>
    <p:sldId id="400" r:id="rId4"/>
    <p:sldId id="419" r:id="rId5"/>
    <p:sldId id="431" r:id="rId6"/>
    <p:sldId id="432" r:id="rId7"/>
    <p:sldId id="422" r:id="rId8"/>
    <p:sldId id="436" r:id="rId9"/>
    <p:sldId id="438" r:id="rId10"/>
    <p:sldId id="405" r:id="rId11"/>
    <p:sldId id="406" r:id="rId12"/>
    <p:sldId id="433" r:id="rId13"/>
    <p:sldId id="410" r:id="rId14"/>
    <p:sldId id="439" r:id="rId15"/>
    <p:sldId id="440" r:id="rId16"/>
    <p:sldId id="434" r:id="rId17"/>
    <p:sldId id="441" r:id="rId18"/>
    <p:sldId id="411" r:id="rId19"/>
    <p:sldId id="442" r:id="rId20"/>
    <p:sldId id="443" r:id="rId21"/>
    <p:sldId id="444" r:id="rId22"/>
    <p:sldId id="426" r:id="rId23"/>
    <p:sldId id="445" r:id="rId24"/>
    <p:sldId id="435" r:id="rId25"/>
    <p:sldId id="446" r:id="rId26"/>
    <p:sldId id="412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2018-10-05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607099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2018-10-05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086117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2018-10-05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806520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2018-10-05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215741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2018-10-05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551176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2018-10-05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852469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2018-10-05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127676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2018-10-05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714655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2018-10-05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160688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2018-10-05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732246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2018-10-05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288677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02D71-1AAB-4562-B3B0-2D92619E22A8}" type="datetimeFigureOut">
              <a:rPr lang="en-CA" smtClean="0"/>
              <a:t>2018-10-05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29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844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59008"/>
            <a:ext cx="87061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What are the Gifts?</a:t>
            </a:r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2416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1455313"/>
            <a:ext cx="8796270" cy="410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866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443841"/>
            <a:ext cx="870611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200" dirty="0">
                <a:solidFill>
                  <a:schemeClr val="bg1"/>
                </a:solidFill>
                <a:latin typeface="Gill Sans MT" panose="020B0502020104020203" pitchFamily="34" charset="0"/>
              </a:rPr>
              <a:t>Important Question: Are all of them still active, or were some “founding” gifts that have served their purpose and are no longer given by the Holy Spirit? </a:t>
            </a:r>
            <a:r>
              <a:rPr lang="en-CA" sz="4200" i="1" u="sng" dirty="0">
                <a:solidFill>
                  <a:schemeClr val="bg1"/>
                </a:solidFill>
                <a:latin typeface="Gill Sans MT" panose="020B0502020104020203" pitchFamily="34" charset="0"/>
              </a:rPr>
              <a:t>Which spiritual gifts are for today?</a:t>
            </a:r>
            <a:endParaRPr lang="en-CA" sz="42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130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2828835"/>
            <a:ext cx="8706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400" dirty="0">
                <a:solidFill>
                  <a:schemeClr val="bg1"/>
                </a:solidFill>
                <a:latin typeface="Gill Sans MT" panose="020B0502020104020203" pitchFamily="34" charset="0"/>
              </a:rPr>
              <a:t>A few preliminary qualifiers.</a:t>
            </a:r>
          </a:p>
          <a:p>
            <a:pPr lvl="0"/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212604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9093" y="1599910"/>
            <a:ext cx="870611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1. </a:t>
            </a:r>
            <a:r>
              <a:rPr lang="en-CA" sz="4000" i="1" dirty="0">
                <a:solidFill>
                  <a:schemeClr val="bg1"/>
                </a:solidFill>
                <a:latin typeface="Gill Sans MT" panose="020B0502020104020203" pitchFamily="34" charset="0"/>
              </a:rPr>
              <a:t>This isn’t a discussion concerning </a:t>
            </a:r>
            <a:r>
              <a:rPr lang="en-CA" sz="4000" i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which side believes </a:t>
            </a:r>
            <a:r>
              <a:rPr lang="en-CA" sz="4000" i="1" dirty="0">
                <a:solidFill>
                  <a:schemeClr val="bg1"/>
                </a:solidFill>
                <a:latin typeface="Gill Sans MT" panose="020B0502020104020203" pitchFamily="34" charset="0"/>
              </a:rPr>
              <a:t>in the Holy Spirit.  </a:t>
            </a:r>
            <a:r>
              <a:rPr lang="en-CA" sz="4000" dirty="0">
                <a:solidFill>
                  <a:schemeClr val="bg1"/>
                </a:solidFill>
                <a:latin typeface="Gill Sans MT" panose="020B0502020104020203" pitchFamily="34" charset="0"/>
              </a:rPr>
              <a:t>Both perspectives value and </a:t>
            </a:r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worship the Spirit, </a:t>
            </a:r>
            <a:r>
              <a:rPr lang="en-CA" sz="4000" dirty="0">
                <a:solidFill>
                  <a:schemeClr val="bg1"/>
                </a:solidFill>
                <a:latin typeface="Gill Sans MT" panose="020B0502020104020203" pitchFamily="34" charset="0"/>
              </a:rPr>
              <a:t>and seek to respond to </a:t>
            </a:r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Spirit’s leading </a:t>
            </a:r>
            <a:r>
              <a:rPr lang="en-CA" sz="4000" dirty="0">
                <a:solidFill>
                  <a:schemeClr val="bg1"/>
                </a:solidFill>
                <a:latin typeface="Gill Sans MT" panose="020B0502020104020203" pitchFamily="34" charset="0"/>
              </a:rPr>
              <a:t>and </a:t>
            </a:r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guidance.</a:t>
            </a:r>
            <a:endParaRPr lang="en-CA" sz="40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02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9093" y="1599910"/>
            <a:ext cx="870611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2. </a:t>
            </a:r>
            <a:r>
              <a:rPr lang="en-CA" sz="4000" i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This </a:t>
            </a:r>
            <a:r>
              <a:rPr lang="en-CA" sz="4000" i="1" dirty="0">
                <a:solidFill>
                  <a:schemeClr val="bg1"/>
                </a:solidFill>
                <a:latin typeface="Gill Sans MT" panose="020B0502020104020203" pitchFamily="34" charset="0"/>
              </a:rPr>
              <a:t>isn’t a discussion concerning whether or not someone believes in the empowering presence of the Spirit. </a:t>
            </a:r>
            <a:r>
              <a:rPr lang="en-CA" sz="4000" dirty="0">
                <a:solidFill>
                  <a:schemeClr val="bg1"/>
                </a:solidFill>
                <a:latin typeface="Gill Sans MT" panose="020B0502020104020203" pitchFamily="34" charset="0"/>
              </a:rPr>
              <a:t>The question is what does the Spirit empower us for </a:t>
            </a:r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today </a:t>
            </a:r>
            <a:r>
              <a:rPr lang="en-CA" sz="4000" dirty="0">
                <a:solidFill>
                  <a:schemeClr val="bg1"/>
                </a:solidFill>
                <a:latin typeface="Gill Sans MT" panose="020B0502020104020203" pitchFamily="34" charset="0"/>
              </a:rPr>
              <a:t>and how?</a:t>
            </a:r>
          </a:p>
          <a:p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656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9093" y="1599910"/>
            <a:ext cx="870611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3. </a:t>
            </a:r>
            <a:r>
              <a:rPr lang="en-CA" sz="4000" i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This </a:t>
            </a:r>
            <a:r>
              <a:rPr lang="en-CA" sz="4000" i="1" dirty="0">
                <a:solidFill>
                  <a:schemeClr val="bg1"/>
                </a:solidFill>
                <a:latin typeface="Gill Sans MT" panose="020B0502020104020203" pitchFamily="34" charset="0"/>
              </a:rPr>
              <a:t>isn’t an argument of whether the Holy Spirit gives spiritual gifts to each Christian. </a:t>
            </a:r>
            <a:r>
              <a:rPr lang="en-CA" sz="4000" dirty="0">
                <a:solidFill>
                  <a:schemeClr val="bg1"/>
                </a:solidFill>
                <a:latin typeface="Gill Sans MT" panose="020B0502020104020203" pitchFamily="34" charset="0"/>
              </a:rPr>
              <a:t>The issue is whether the gifts that act as “signs and wonders” are still in operation (or should be!).</a:t>
            </a:r>
          </a:p>
          <a:p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690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316574"/>
            <a:ext cx="870611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41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4. </a:t>
            </a:r>
            <a:r>
              <a:rPr lang="en-CA" sz="4100" i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This </a:t>
            </a:r>
            <a:r>
              <a:rPr lang="en-CA" sz="4100" i="1" dirty="0">
                <a:solidFill>
                  <a:schemeClr val="bg1"/>
                </a:solidFill>
                <a:latin typeface="Gill Sans MT" panose="020B0502020104020203" pitchFamily="34" charset="0"/>
              </a:rPr>
              <a:t>isn’t an argument whether God continues to work miraculously and powerfully </a:t>
            </a:r>
            <a:r>
              <a:rPr lang="en-CA" sz="4100" i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people’s lives. </a:t>
            </a:r>
            <a:r>
              <a:rPr lang="en-CA" sz="41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It’s </a:t>
            </a:r>
            <a:r>
              <a:rPr lang="en-CA" sz="4100" dirty="0">
                <a:solidFill>
                  <a:schemeClr val="bg1"/>
                </a:solidFill>
                <a:latin typeface="Gill Sans MT" panose="020B0502020104020203" pitchFamily="34" charset="0"/>
              </a:rPr>
              <a:t>whether </a:t>
            </a:r>
            <a:r>
              <a:rPr lang="en-CA" sz="4100" u="sng" dirty="0">
                <a:solidFill>
                  <a:schemeClr val="bg1"/>
                </a:solidFill>
                <a:latin typeface="Gill Sans MT" panose="020B0502020104020203" pitchFamily="34" charset="0"/>
              </a:rPr>
              <a:t>specific people </a:t>
            </a:r>
            <a:r>
              <a:rPr lang="en-CA" sz="4100" dirty="0">
                <a:solidFill>
                  <a:schemeClr val="bg1"/>
                </a:solidFill>
                <a:latin typeface="Gill Sans MT" panose="020B0502020104020203" pitchFamily="34" charset="0"/>
              </a:rPr>
              <a:t>are gifted in such a way that they can </a:t>
            </a:r>
            <a:r>
              <a:rPr lang="en-CA" sz="4100" u="sng" dirty="0">
                <a:solidFill>
                  <a:schemeClr val="bg1"/>
                </a:solidFill>
                <a:latin typeface="Gill Sans MT" panose="020B0502020104020203" pitchFamily="34" charset="0"/>
              </a:rPr>
              <a:t>consistently</a:t>
            </a:r>
            <a:r>
              <a:rPr lang="en-CA" sz="41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CA" sz="41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perform the “sign gifts.” </a:t>
            </a:r>
            <a:endParaRPr lang="en-CA" sz="41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2795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2096961"/>
            <a:ext cx="87061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dirty="0">
                <a:solidFill>
                  <a:schemeClr val="bg1"/>
                </a:solidFill>
                <a:latin typeface="Gill Sans MT" panose="020B0502020104020203" pitchFamily="34" charset="0"/>
              </a:rPr>
              <a:t>Position #1: </a:t>
            </a:r>
            <a:endParaRPr lang="en-CA" sz="40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SOME </a:t>
            </a:r>
            <a:r>
              <a:rPr lang="en-CA" sz="4000" dirty="0">
                <a:solidFill>
                  <a:schemeClr val="bg1"/>
                </a:solidFill>
                <a:latin typeface="Gill Sans MT" panose="020B0502020104020203" pitchFamily="34" charset="0"/>
              </a:rPr>
              <a:t>of the gifts are still active and available through the Holy Spirit</a:t>
            </a:r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. “Sign” gifts are not. </a:t>
            </a:r>
            <a:endParaRPr lang="en-CA" sz="37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038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2356473"/>
            <a:ext cx="87061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Position </a:t>
            </a:r>
            <a:r>
              <a:rPr lang="en-CA" sz="4000" dirty="0">
                <a:solidFill>
                  <a:schemeClr val="bg1"/>
                </a:solidFill>
                <a:latin typeface="Gill Sans MT" panose="020B0502020104020203" pitchFamily="34" charset="0"/>
              </a:rPr>
              <a:t>#2: </a:t>
            </a:r>
            <a:endParaRPr lang="en-CA" sz="40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ALL </a:t>
            </a:r>
            <a:r>
              <a:rPr lang="en-CA" sz="4000" dirty="0">
                <a:solidFill>
                  <a:schemeClr val="bg1"/>
                </a:solidFill>
                <a:latin typeface="Gill Sans MT" panose="020B0502020104020203" pitchFamily="34" charset="0"/>
              </a:rPr>
              <a:t>the gifts are still active and available through the Holy Spirit. </a:t>
            </a:r>
            <a:endParaRPr lang="en-CA" sz="37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752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2767280"/>
            <a:ext cx="85386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Ephesians 4:7-16</a:t>
            </a:r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3589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0152" y="2344087"/>
            <a:ext cx="870611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Where I Stand</a:t>
            </a:r>
            <a:endParaRPr lang="en-CA" sz="11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CA" sz="11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CA" sz="4000" i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Conscious dependence on </a:t>
            </a:r>
          </a:p>
          <a:p>
            <a:pPr algn="ctr"/>
            <a:r>
              <a:rPr lang="en-CA" sz="4000" i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Holy Spirit.</a:t>
            </a:r>
            <a:endParaRPr lang="en-CA" sz="4000" i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5685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3031" y="2753085"/>
            <a:ext cx="870611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Dangers Within Each View</a:t>
            </a:r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25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1848"/>
            <a:ext cx="9144000" cy="51434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6721" y="1203464"/>
            <a:ext cx="851946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SOME of the Gifts: </a:t>
            </a:r>
          </a:p>
          <a:p>
            <a:pPr algn="ctr"/>
            <a:r>
              <a:rPr lang="en-CA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Church </a:t>
            </a:r>
            <a:r>
              <a:rPr lang="en-CA" sz="3400" dirty="0">
                <a:solidFill>
                  <a:schemeClr val="bg1"/>
                </a:solidFill>
                <a:latin typeface="Gill Sans MT" panose="020B0502020104020203" pitchFamily="34" charset="0"/>
              </a:rPr>
              <a:t>cultures of </a:t>
            </a:r>
            <a:r>
              <a:rPr lang="en-CA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dutiful</a:t>
            </a:r>
            <a:r>
              <a:rPr lang="en-CA" sz="3400" dirty="0">
                <a:solidFill>
                  <a:schemeClr val="bg1"/>
                </a:solidFill>
                <a:latin typeface="Gill Sans MT" panose="020B0502020104020203" pitchFamily="34" charset="0"/>
              </a:rPr>
              <a:t>, </a:t>
            </a:r>
            <a:r>
              <a:rPr lang="en-CA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lifeless </a:t>
            </a:r>
            <a:r>
              <a:rPr lang="en-CA" sz="3400" dirty="0">
                <a:solidFill>
                  <a:schemeClr val="bg1"/>
                </a:solidFill>
                <a:latin typeface="Gill Sans MT" panose="020B0502020104020203" pitchFamily="34" charset="0"/>
              </a:rPr>
              <a:t>observance</a:t>
            </a:r>
            <a:r>
              <a:rPr lang="en-CA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.</a:t>
            </a:r>
            <a:endParaRPr lang="en-CA" sz="3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1026" name="Picture 2" descr="Talking Faith | Church Curmudgeon amuses many on social m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844" y="2716185"/>
            <a:ext cx="6317224" cy="315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7901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6300"/>
            <a:ext cx="9144000" cy="51434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2265" y="936722"/>
            <a:ext cx="8519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 smtClean="0">
                <a:solidFill>
                  <a:schemeClr val="bg1"/>
                </a:solidFill>
              </a:rPr>
              <a:t>ALL of the Gifts:</a:t>
            </a:r>
          </a:p>
          <a:p>
            <a:pPr algn="ctr"/>
            <a:r>
              <a:rPr lang="en-CA" sz="3400" dirty="0" smtClean="0">
                <a:solidFill>
                  <a:schemeClr val="bg1"/>
                </a:solidFill>
              </a:rPr>
              <a:t>Church </a:t>
            </a:r>
            <a:r>
              <a:rPr lang="en-CA" sz="3400" dirty="0">
                <a:solidFill>
                  <a:schemeClr val="bg1"/>
                </a:solidFill>
              </a:rPr>
              <a:t>cultures of </a:t>
            </a:r>
            <a:r>
              <a:rPr lang="en-CA" sz="3400" dirty="0" smtClean="0">
                <a:solidFill>
                  <a:schemeClr val="bg1"/>
                </a:solidFill>
              </a:rPr>
              <a:t>“hyper-spirituality” that </a:t>
            </a:r>
            <a:r>
              <a:rPr lang="en-CA" sz="3400" dirty="0">
                <a:solidFill>
                  <a:schemeClr val="bg1"/>
                </a:solidFill>
              </a:rPr>
              <a:t>can be easily exploited </a:t>
            </a:r>
            <a:r>
              <a:rPr lang="en-CA" sz="3400" dirty="0" smtClean="0">
                <a:solidFill>
                  <a:schemeClr val="bg1"/>
                </a:solidFill>
              </a:rPr>
              <a:t>by charismatic leaders.</a:t>
            </a:r>
            <a:endParaRPr lang="en-CA" sz="3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No, I Dont Believe You When You Say You Were Slain In Th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874" y="2835558"/>
            <a:ext cx="5586249" cy="292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8452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2613392"/>
            <a:ext cx="87061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5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“Does Ephesians 4:11 teach </a:t>
            </a:r>
            <a:r>
              <a:rPr lang="en-CA" sz="5000" dirty="0">
                <a:solidFill>
                  <a:schemeClr val="bg1"/>
                </a:solidFill>
                <a:latin typeface="Gill Sans MT" panose="020B0502020104020203" pitchFamily="34" charset="0"/>
              </a:rPr>
              <a:t>the </a:t>
            </a:r>
            <a:r>
              <a:rPr lang="en-CA" sz="5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‘5-fold ministry’?”</a:t>
            </a:r>
            <a:endParaRPr lang="en-CA" sz="50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5322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2755059"/>
            <a:ext cx="870611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5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 Spirit-filled Life</a:t>
            </a:r>
            <a:endParaRPr lang="en-CA" sz="50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62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582340"/>
            <a:ext cx="870611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900" dirty="0">
                <a:solidFill>
                  <a:schemeClr val="bg1"/>
                </a:solidFill>
              </a:rPr>
              <a:t>I believe a Spirit-filled Christian is one whose life is increasingly conformed to this vision: they passionately love God heart, soul, mind, and strength, </a:t>
            </a:r>
            <a:r>
              <a:rPr lang="en-CA" sz="3900" dirty="0" smtClean="0">
                <a:solidFill>
                  <a:schemeClr val="bg1"/>
                </a:solidFill>
              </a:rPr>
              <a:t>and--through </a:t>
            </a:r>
            <a:r>
              <a:rPr lang="en-CA" sz="3900" dirty="0">
                <a:solidFill>
                  <a:schemeClr val="bg1"/>
                </a:solidFill>
              </a:rPr>
              <a:t>the </a:t>
            </a:r>
            <a:r>
              <a:rPr lang="en-CA" sz="3900" dirty="0" smtClean="0">
                <a:solidFill>
                  <a:schemeClr val="bg1"/>
                </a:solidFill>
              </a:rPr>
              <a:t>Spirit’s power--love </a:t>
            </a:r>
            <a:r>
              <a:rPr lang="en-CA" sz="3900" dirty="0">
                <a:solidFill>
                  <a:schemeClr val="bg1"/>
                </a:solidFill>
              </a:rPr>
              <a:t>their neighbour as themselves.</a:t>
            </a:r>
          </a:p>
        </p:txBody>
      </p:sp>
    </p:spTree>
    <p:extLst>
      <p:ext uri="{BB962C8B-B14F-4D97-AF65-F5344CB8AC3E}">
        <p14:creationId xmlns:p14="http://schemas.microsoft.com/office/powerpoint/2010/main" val="9049926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52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20676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aseline="30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7</a:t>
            </a:r>
            <a:r>
              <a:rPr lang="en-CA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But to each one of us grace has been given as Christ apportioned it.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8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This is why it says: “When he ascended on high, he took many captives and gave gifts to his people.”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9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(What does “he ascended” mean except that he also descended to the lower, earthly regions?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10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He who descended is the very one who ascended higher than all the heavens, in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order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5744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20676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to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fill the whole universe.)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11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So Christ himself gave the apostles, the prophets, the evangelists, the pastors and teachers,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12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to equip his people for works of service, so that the body of Christ may be built up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13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until we all reach unity in the faith and in the knowledge of the Son of God and become mature, attaining to the whole measure of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436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20676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fullness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of Christ.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14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Then we will no longer be infants, tossed back and forth by the waves, and blown here and there by every wind of teaching and by the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cunning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and craftiness of people in their deceitful scheming.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15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Instead, speaking the truth in love, we will grow to become in every respect the mature body of him who is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020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20676"/>
            <a:ext cx="87061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head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, that is, Christ.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16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From him the whole body, joined and held together by every supporting ligament, grows and builds itself up in love, as each part does its work.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43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34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20676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aseline="30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7</a:t>
            </a:r>
            <a:r>
              <a:rPr lang="en-CA" sz="36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Gill Sans MT" panose="020B0502020104020203" pitchFamily="34" charset="0"/>
              </a:rPr>
              <a:t>But to each one of us grace has been given as Christ apportioned it.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8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This is why it says: “When he ascended on high, he took many captives and gave gifts to his people.”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9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(What does “he ascended” mean except that he also descended to the lower, earthly regions?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10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He who descended is the very one who ascended higher than all the heavens, in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order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298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597194"/>
            <a:ext cx="87061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aseline="300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12</a:t>
            </a:r>
            <a:r>
              <a:rPr lang="en-CA" sz="360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Gill Sans MT" panose="020B0502020104020203" pitchFamily="34" charset="0"/>
              </a:rPr>
              <a:t>to equip his people for works of service, so that the body of Christ may be built up </a:t>
            </a:r>
            <a:r>
              <a:rPr lang="en-CA" sz="3600" baseline="30000" dirty="0">
                <a:solidFill>
                  <a:srgbClr val="FFFF00"/>
                </a:solidFill>
                <a:latin typeface="Gill Sans MT" panose="020B0502020104020203" pitchFamily="34" charset="0"/>
              </a:rPr>
              <a:t>13</a:t>
            </a:r>
            <a:r>
              <a:rPr lang="en-CA" sz="3600" dirty="0">
                <a:solidFill>
                  <a:srgbClr val="FFFF00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Gill Sans MT" panose="020B0502020104020203" pitchFamily="34" charset="0"/>
              </a:rPr>
              <a:t>until we all reach unity in the faith and in the knowledge of the Son of God and become mature, attaining to the whole measure of </a:t>
            </a:r>
            <a:r>
              <a:rPr lang="en-US" sz="3600" dirty="0">
                <a:solidFill>
                  <a:srgbClr val="FFFF00"/>
                </a:solidFill>
                <a:latin typeface="Gill Sans MT" panose="020B0502020104020203" pitchFamily="34" charset="0"/>
              </a:rPr>
              <a:t>the fullness of Christ. </a:t>
            </a:r>
            <a:endParaRPr lang="en-CA" sz="3600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0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4973</TotalTime>
  <Words>736</Words>
  <Application>Microsoft Office PowerPoint</Application>
  <PresentationFormat>On-screen Show (4:3)</PresentationFormat>
  <Paragraphs>30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107</cp:revision>
  <dcterms:created xsi:type="dcterms:W3CDTF">2018-06-23T17:02:27Z</dcterms:created>
  <dcterms:modified xsi:type="dcterms:W3CDTF">2018-10-05T21:46:37Z</dcterms:modified>
</cp:coreProperties>
</file>