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0" r:id="rId3"/>
    <p:sldId id="258" r:id="rId4"/>
    <p:sldId id="269" r:id="rId5"/>
    <p:sldId id="264" r:id="rId6"/>
    <p:sldId id="262" r:id="rId7"/>
    <p:sldId id="268" r:id="rId8"/>
    <p:sldId id="260" r:id="rId9"/>
    <p:sldId id="265" r:id="rId10"/>
    <p:sldId id="266" r:id="rId11"/>
    <p:sldId id="267" r:id="rId12"/>
    <p:sldId id="272" r:id="rId13"/>
    <p:sldId id="294" r:id="rId14"/>
    <p:sldId id="273" r:id="rId15"/>
    <p:sldId id="274" r:id="rId16"/>
    <p:sldId id="275" r:id="rId17"/>
    <p:sldId id="276" r:id="rId18"/>
    <p:sldId id="277" r:id="rId19"/>
    <p:sldId id="278" r:id="rId20"/>
    <p:sldId id="279" r:id="rId21"/>
    <p:sldId id="281" r:id="rId22"/>
    <p:sldId id="282" r:id="rId23"/>
    <p:sldId id="284" r:id="rId24"/>
    <p:sldId id="285" r:id="rId25"/>
    <p:sldId id="287" r:id="rId26"/>
    <p:sldId id="288" r:id="rId27"/>
    <p:sldId id="290" r:id="rId28"/>
    <p:sldId id="291" r:id="rId29"/>
    <p:sldId id="292" r:id="rId30"/>
    <p:sldId id="293" r:id="rId31"/>
    <p:sldId id="289" r:id="rId32"/>
    <p:sldId id="295" r:id="rId33"/>
    <p:sldId id="296" r:id="rId34"/>
    <p:sldId id="29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2548B-21AD-4C39-82E7-033C92625075}" type="datetimeFigureOut">
              <a:rPr lang="en-CA" smtClean="0"/>
              <a:t>2020-10-24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404492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2548B-21AD-4C39-82E7-033C92625075}" type="datetimeFigureOut">
              <a:rPr lang="en-CA" smtClean="0"/>
              <a:t>2020-10-24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384769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2548B-21AD-4C39-82E7-033C92625075}" type="datetimeFigureOut">
              <a:rPr lang="en-CA" smtClean="0"/>
              <a:t>2020-10-24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81369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2548B-21AD-4C39-82E7-033C92625075}" type="datetimeFigureOut">
              <a:rPr lang="en-CA" smtClean="0"/>
              <a:t>2020-10-24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172756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2548B-21AD-4C39-82E7-033C92625075}" type="datetimeFigureOut">
              <a:rPr lang="en-CA" smtClean="0"/>
              <a:t>2020-10-24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31172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2548B-21AD-4C39-82E7-033C92625075}" type="datetimeFigureOut">
              <a:rPr lang="en-CA" smtClean="0"/>
              <a:t>2020-10-24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238590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2548B-21AD-4C39-82E7-033C92625075}" type="datetimeFigureOut">
              <a:rPr lang="en-CA" smtClean="0"/>
              <a:t>2020-10-24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39395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2548B-21AD-4C39-82E7-033C92625075}" type="datetimeFigureOut">
              <a:rPr lang="en-CA" smtClean="0"/>
              <a:t>2020-10-24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288625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2548B-21AD-4C39-82E7-033C92625075}" type="datetimeFigureOut">
              <a:rPr lang="en-CA" smtClean="0"/>
              <a:t>2020-10-24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22644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2548B-21AD-4C39-82E7-033C92625075}" type="datetimeFigureOut">
              <a:rPr lang="en-CA" smtClean="0"/>
              <a:t>2020-10-24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11548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92548B-21AD-4C39-82E7-033C92625075}" type="datetimeFigureOut">
              <a:rPr lang="en-CA" smtClean="0"/>
              <a:t>2020-10-24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7F67D0-B481-4642-BD0D-95608E2F151E}" type="slidenum">
              <a:rPr lang="en-CA" smtClean="0"/>
              <a:t>‹#›</a:t>
            </a:fld>
            <a:endParaRPr lang="en-CA"/>
          </a:p>
        </p:txBody>
      </p:sp>
    </p:spTree>
    <p:extLst>
      <p:ext uri="{BB962C8B-B14F-4D97-AF65-F5344CB8AC3E}">
        <p14:creationId xmlns:p14="http://schemas.microsoft.com/office/powerpoint/2010/main" val="232610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2548B-21AD-4C39-82E7-033C92625075}" type="datetimeFigureOut">
              <a:rPr lang="en-CA" smtClean="0"/>
              <a:t>2020-10-24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F67D0-B481-4642-BD0D-95608E2F151E}" type="slidenum">
              <a:rPr lang="en-CA" smtClean="0"/>
              <a:t>‹#›</a:t>
            </a:fld>
            <a:endParaRPr lang="en-CA"/>
          </a:p>
        </p:txBody>
      </p:sp>
    </p:spTree>
    <p:extLst>
      <p:ext uri="{BB962C8B-B14F-4D97-AF65-F5344CB8AC3E}">
        <p14:creationId xmlns:p14="http://schemas.microsoft.com/office/powerpoint/2010/main" val="1171615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F3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CAA0F7E-AA27-4B29-A1C7-2A24DD5E4A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05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F1C6699-1AFE-4E12-B93A-6D64A3C52B8B}"/>
              </a:ext>
            </a:extLst>
          </p:cNvPr>
          <p:cNvCxnSpPr/>
          <p:nvPr/>
        </p:nvCxnSpPr>
        <p:spPr>
          <a:xfrm>
            <a:off x="702365" y="4990823"/>
            <a:ext cx="638754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E0817D-A7B4-4A7F-AADA-1ACBFEB1C12B}"/>
              </a:ext>
            </a:extLst>
          </p:cNvPr>
          <p:cNvSpPr txBox="1"/>
          <p:nvPr/>
        </p:nvSpPr>
        <p:spPr>
          <a:xfrm>
            <a:off x="1755598" y="4434971"/>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500</a:t>
            </a:r>
          </a:p>
        </p:txBody>
      </p:sp>
      <p:sp>
        <p:nvSpPr>
          <p:cNvPr id="6" name="TextBox 5">
            <a:extLst>
              <a:ext uri="{FF2B5EF4-FFF2-40B4-BE49-F238E27FC236}">
                <a16:creationId xmlns:a16="http://schemas.microsoft.com/office/drawing/2014/main" id="{68E3511C-DC9D-46D1-94EA-6838009816C4}"/>
              </a:ext>
            </a:extLst>
          </p:cNvPr>
          <p:cNvSpPr txBox="1"/>
          <p:nvPr/>
        </p:nvSpPr>
        <p:spPr>
          <a:xfrm>
            <a:off x="3003355" y="4434971"/>
            <a:ext cx="85476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1000</a:t>
            </a:r>
          </a:p>
        </p:txBody>
      </p:sp>
      <p:sp>
        <p:nvSpPr>
          <p:cNvPr id="10" name="TextBox 9">
            <a:extLst>
              <a:ext uri="{FF2B5EF4-FFF2-40B4-BE49-F238E27FC236}">
                <a16:creationId xmlns:a16="http://schemas.microsoft.com/office/drawing/2014/main" id="{20CB9092-AE53-4B6A-B09C-663F970B2491}"/>
              </a:ext>
            </a:extLst>
          </p:cNvPr>
          <p:cNvSpPr txBox="1"/>
          <p:nvPr/>
        </p:nvSpPr>
        <p:spPr>
          <a:xfrm>
            <a:off x="4384736" y="4434971"/>
            <a:ext cx="768625"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1500</a:t>
            </a:r>
          </a:p>
        </p:txBody>
      </p:sp>
      <p:sp>
        <p:nvSpPr>
          <p:cNvPr id="12" name="TextBox 11">
            <a:extLst>
              <a:ext uri="{FF2B5EF4-FFF2-40B4-BE49-F238E27FC236}">
                <a16:creationId xmlns:a16="http://schemas.microsoft.com/office/drawing/2014/main" id="{C7EEB88C-B25B-467C-822E-6EB50DB56B4F}"/>
              </a:ext>
            </a:extLst>
          </p:cNvPr>
          <p:cNvSpPr txBox="1"/>
          <p:nvPr/>
        </p:nvSpPr>
        <p:spPr>
          <a:xfrm>
            <a:off x="5717681" y="4435710"/>
            <a:ext cx="947530"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2020</a:t>
            </a:r>
          </a:p>
        </p:txBody>
      </p:sp>
      <p:sp>
        <p:nvSpPr>
          <p:cNvPr id="14" name="TextBox 13">
            <a:extLst>
              <a:ext uri="{FF2B5EF4-FFF2-40B4-BE49-F238E27FC236}">
                <a16:creationId xmlns:a16="http://schemas.microsoft.com/office/drawing/2014/main" id="{BD9582A2-418D-4CBC-9CF9-F0CA55606BD9}"/>
              </a:ext>
            </a:extLst>
          </p:cNvPr>
          <p:cNvSpPr txBox="1"/>
          <p:nvPr/>
        </p:nvSpPr>
        <p:spPr>
          <a:xfrm>
            <a:off x="807042" y="4446244"/>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a:t>
            </a:r>
          </a:p>
        </p:txBody>
      </p:sp>
      <p:cxnSp>
        <p:nvCxnSpPr>
          <p:cNvPr id="16" name="Straight Connector 15">
            <a:extLst>
              <a:ext uri="{FF2B5EF4-FFF2-40B4-BE49-F238E27FC236}">
                <a16:creationId xmlns:a16="http://schemas.microsoft.com/office/drawing/2014/main" id="{AFB9AA10-DF5D-4DE8-A6D8-874D03344D03}"/>
              </a:ext>
            </a:extLst>
          </p:cNvPr>
          <p:cNvCxnSpPr>
            <a:cxnSpLocks/>
          </p:cNvCxnSpPr>
          <p:nvPr/>
        </p:nvCxnSpPr>
        <p:spPr>
          <a:xfrm>
            <a:off x="702365" y="4804303"/>
            <a:ext cx="0" cy="213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8FBA71-BD63-451B-BFC5-1F4D0197F0A9}"/>
              </a:ext>
            </a:extLst>
          </p:cNvPr>
          <p:cNvSpPr txBox="1"/>
          <p:nvPr/>
        </p:nvSpPr>
        <p:spPr>
          <a:xfrm>
            <a:off x="634371" y="713568"/>
            <a:ext cx="6354411" cy="2893100"/>
          </a:xfrm>
          <a:prstGeom prst="rect">
            <a:avLst/>
          </a:prstGeom>
          <a:noFill/>
        </p:spPr>
        <p:txBody>
          <a:bodyPr wrap="square">
            <a:spAutoFit/>
          </a:bodyPr>
          <a:lstStyle/>
          <a:p>
            <a:r>
              <a:rPr lang="en-CA" sz="3500" b="1" dirty="0">
                <a:solidFill>
                  <a:schemeClr val="bg1"/>
                </a:solidFill>
                <a:latin typeface="Times New Roman" panose="02020603050405020304" pitchFamily="18" charset="0"/>
                <a:ea typeface="Times New Roman" panose="02020603050405020304" pitchFamily="18" charset="0"/>
              </a:rPr>
              <a:t>Futurist</a:t>
            </a:r>
            <a:endParaRPr lang="en-CA" sz="3500" b="1" dirty="0">
              <a:solidFill>
                <a:schemeClr val="bg1"/>
              </a:solidFill>
              <a:effectLst/>
              <a:latin typeface="Times New Roman" panose="02020603050405020304" pitchFamily="18" charset="0"/>
              <a:ea typeface="Times New Roman" panose="02020603050405020304" pitchFamily="18" charset="0"/>
            </a:endParaRPr>
          </a:p>
          <a:p>
            <a:endParaRPr lang="en-CA" sz="3500" dirty="0">
              <a:solidFill>
                <a:schemeClr val="bg1"/>
              </a:solidFill>
              <a:latin typeface="Times New Roman" panose="02020603050405020304" pitchFamily="18" charset="0"/>
              <a:ea typeface="Times New Roman" panose="02020603050405020304" pitchFamily="18" charset="0"/>
            </a:endParaRPr>
          </a:p>
          <a:p>
            <a:r>
              <a:rPr lang="en-CA"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Revelation’s prophecies have NOT been fulfilled yet, and will only come to pass during the final generation before Jesus returns.</a:t>
            </a:r>
            <a:endParaRPr lang="en-CA" sz="2800" dirty="0">
              <a:solidFill>
                <a:schemeClr val="bg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E3F3366E-5CEC-42EF-BDEF-5DECD50223A8}"/>
              </a:ext>
            </a:extLst>
          </p:cNvPr>
          <p:cNvSpPr/>
          <p:nvPr/>
        </p:nvSpPr>
        <p:spPr>
          <a:xfrm>
            <a:off x="7339842" y="4324972"/>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8613CDB1-9B9F-40A4-A222-AFDC7023C5E3}"/>
              </a:ext>
            </a:extLst>
          </p:cNvPr>
          <p:cNvSpPr/>
          <p:nvPr/>
        </p:nvSpPr>
        <p:spPr>
          <a:xfrm>
            <a:off x="7908017" y="4511492"/>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D322AE7-11D7-4F8E-88FD-E51C85463AD7}"/>
              </a:ext>
            </a:extLst>
          </p:cNvPr>
          <p:cNvSpPr/>
          <p:nvPr/>
        </p:nvSpPr>
        <p:spPr>
          <a:xfrm>
            <a:off x="7228959" y="3930770"/>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188EF3A3-326D-483E-B308-10AE5D5EE26B}"/>
              </a:ext>
            </a:extLst>
          </p:cNvPr>
          <p:cNvSpPr/>
          <p:nvPr/>
        </p:nvSpPr>
        <p:spPr>
          <a:xfrm>
            <a:off x="7486109" y="5170458"/>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DA1D8487-5515-48CE-9390-FFD0B8B70743}"/>
              </a:ext>
            </a:extLst>
          </p:cNvPr>
          <p:cNvSpPr/>
          <p:nvPr/>
        </p:nvSpPr>
        <p:spPr>
          <a:xfrm>
            <a:off x="7772369" y="4962056"/>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127DD16-E742-49D6-B617-6B39607968A5}"/>
              </a:ext>
            </a:extLst>
          </p:cNvPr>
          <p:cNvSpPr/>
          <p:nvPr/>
        </p:nvSpPr>
        <p:spPr>
          <a:xfrm>
            <a:off x="8149019" y="4866047"/>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AC17A34B-6A6D-40A5-B8C0-E7C9F3135A3E}"/>
              </a:ext>
            </a:extLst>
          </p:cNvPr>
          <p:cNvSpPr/>
          <p:nvPr/>
        </p:nvSpPr>
        <p:spPr>
          <a:xfrm>
            <a:off x="7616530" y="4140306"/>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228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F1C6699-1AFE-4E12-B93A-6D64A3C52B8B}"/>
              </a:ext>
            </a:extLst>
          </p:cNvPr>
          <p:cNvCxnSpPr/>
          <p:nvPr/>
        </p:nvCxnSpPr>
        <p:spPr>
          <a:xfrm>
            <a:off x="702365" y="4990823"/>
            <a:ext cx="638754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E0817D-A7B4-4A7F-AADA-1ACBFEB1C12B}"/>
              </a:ext>
            </a:extLst>
          </p:cNvPr>
          <p:cNvSpPr txBox="1"/>
          <p:nvPr/>
        </p:nvSpPr>
        <p:spPr>
          <a:xfrm>
            <a:off x="1755598" y="4434971"/>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500</a:t>
            </a:r>
          </a:p>
        </p:txBody>
      </p:sp>
      <p:sp>
        <p:nvSpPr>
          <p:cNvPr id="6" name="TextBox 5">
            <a:extLst>
              <a:ext uri="{FF2B5EF4-FFF2-40B4-BE49-F238E27FC236}">
                <a16:creationId xmlns:a16="http://schemas.microsoft.com/office/drawing/2014/main" id="{68E3511C-DC9D-46D1-94EA-6838009816C4}"/>
              </a:ext>
            </a:extLst>
          </p:cNvPr>
          <p:cNvSpPr txBox="1"/>
          <p:nvPr/>
        </p:nvSpPr>
        <p:spPr>
          <a:xfrm>
            <a:off x="3003355" y="4434971"/>
            <a:ext cx="85476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1000</a:t>
            </a:r>
          </a:p>
        </p:txBody>
      </p:sp>
      <p:sp>
        <p:nvSpPr>
          <p:cNvPr id="10" name="TextBox 9">
            <a:extLst>
              <a:ext uri="{FF2B5EF4-FFF2-40B4-BE49-F238E27FC236}">
                <a16:creationId xmlns:a16="http://schemas.microsoft.com/office/drawing/2014/main" id="{20CB9092-AE53-4B6A-B09C-663F970B2491}"/>
              </a:ext>
            </a:extLst>
          </p:cNvPr>
          <p:cNvSpPr txBox="1"/>
          <p:nvPr/>
        </p:nvSpPr>
        <p:spPr>
          <a:xfrm>
            <a:off x="4384736" y="4434971"/>
            <a:ext cx="768625"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1500</a:t>
            </a:r>
          </a:p>
        </p:txBody>
      </p:sp>
      <p:sp>
        <p:nvSpPr>
          <p:cNvPr id="12" name="TextBox 11">
            <a:extLst>
              <a:ext uri="{FF2B5EF4-FFF2-40B4-BE49-F238E27FC236}">
                <a16:creationId xmlns:a16="http://schemas.microsoft.com/office/drawing/2014/main" id="{C7EEB88C-B25B-467C-822E-6EB50DB56B4F}"/>
              </a:ext>
            </a:extLst>
          </p:cNvPr>
          <p:cNvSpPr txBox="1"/>
          <p:nvPr/>
        </p:nvSpPr>
        <p:spPr>
          <a:xfrm>
            <a:off x="5717681" y="4435710"/>
            <a:ext cx="947530"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2020</a:t>
            </a:r>
          </a:p>
        </p:txBody>
      </p:sp>
      <p:sp>
        <p:nvSpPr>
          <p:cNvPr id="14" name="TextBox 13">
            <a:extLst>
              <a:ext uri="{FF2B5EF4-FFF2-40B4-BE49-F238E27FC236}">
                <a16:creationId xmlns:a16="http://schemas.microsoft.com/office/drawing/2014/main" id="{BD9582A2-418D-4CBC-9CF9-F0CA55606BD9}"/>
              </a:ext>
            </a:extLst>
          </p:cNvPr>
          <p:cNvSpPr txBox="1"/>
          <p:nvPr/>
        </p:nvSpPr>
        <p:spPr>
          <a:xfrm>
            <a:off x="807042" y="4446244"/>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a:t>
            </a:r>
          </a:p>
        </p:txBody>
      </p:sp>
      <p:cxnSp>
        <p:nvCxnSpPr>
          <p:cNvPr id="16" name="Straight Connector 15">
            <a:extLst>
              <a:ext uri="{FF2B5EF4-FFF2-40B4-BE49-F238E27FC236}">
                <a16:creationId xmlns:a16="http://schemas.microsoft.com/office/drawing/2014/main" id="{AFB9AA10-DF5D-4DE8-A6D8-874D03344D03}"/>
              </a:ext>
            </a:extLst>
          </p:cNvPr>
          <p:cNvCxnSpPr>
            <a:cxnSpLocks/>
          </p:cNvCxnSpPr>
          <p:nvPr/>
        </p:nvCxnSpPr>
        <p:spPr>
          <a:xfrm>
            <a:off x="702365" y="4804303"/>
            <a:ext cx="0" cy="213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8FBA71-BD63-451B-BFC5-1F4D0197F0A9}"/>
              </a:ext>
            </a:extLst>
          </p:cNvPr>
          <p:cNvSpPr txBox="1"/>
          <p:nvPr/>
        </p:nvSpPr>
        <p:spPr>
          <a:xfrm>
            <a:off x="634371" y="713568"/>
            <a:ext cx="7091644" cy="2785378"/>
          </a:xfrm>
          <a:prstGeom prst="rect">
            <a:avLst/>
          </a:prstGeom>
          <a:noFill/>
        </p:spPr>
        <p:txBody>
          <a:bodyPr wrap="square">
            <a:spAutoFit/>
          </a:bodyPr>
          <a:lstStyle/>
          <a:p>
            <a:r>
              <a:rPr lang="en-CA" sz="3500" b="1" dirty="0">
                <a:solidFill>
                  <a:schemeClr val="bg1"/>
                </a:solidFill>
                <a:effectLst/>
                <a:latin typeface="Times New Roman" panose="02020603050405020304" pitchFamily="18" charset="0"/>
                <a:ea typeface="Times New Roman" panose="02020603050405020304" pitchFamily="18" charset="0"/>
              </a:rPr>
              <a:t>Idealist</a:t>
            </a:r>
          </a:p>
          <a:p>
            <a:endParaRPr lang="en-CA" sz="2800" dirty="0">
              <a:solidFill>
                <a:schemeClr val="bg1"/>
              </a:solidFill>
              <a:latin typeface="Times New Roman" panose="02020603050405020304" pitchFamily="18" charset="0"/>
              <a:ea typeface="Times New Roman" panose="02020603050405020304" pitchFamily="18" charset="0"/>
            </a:endParaRPr>
          </a:p>
          <a:p>
            <a:r>
              <a:rPr lang="en-CA" sz="2800" dirty="0">
                <a:solidFill>
                  <a:schemeClr val="bg1"/>
                </a:solidFill>
                <a:effectLst/>
                <a:latin typeface="Times New Roman" panose="02020603050405020304" pitchFamily="18" charset="0"/>
                <a:ea typeface="Calibri" panose="020F0502020204030204" pitchFamily="34" charset="0"/>
              </a:rPr>
              <a:t>Revelation </a:t>
            </a:r>
            <a:r>
              <a:rPr lang="en-CA" sz="2800" dirty="0">
                <a:solidFill>
                  <a:schemeClr val="bg1"/>
                </a:solidFill>
                <a:latin typeface="Times New Roman" panose="02020603050405020304" pitchFamily="18" charset="0"/>
                <a:ea typeface="Calibri" panose="020F0502020204030204" pitchFamily="34" charset="0"/>
              </a:rPr>
              <a:t>i</a:t>
            </a:r>
            <a:r>
              <a:rPr lang="en-CA" sz="2800" dirty="0">
                <a:solidFill>
                  <a:schemeClr val="bg1"/>
                </a:solidFill>
                <a:effectLst/>
                <a:latin typeface="Times New Roman" panose="02020603050405020304" pitchFamily="18" charset="0"/>
                <a:ea typeface="Calibri" panose="020F0502020204030204" pitchFamily="34" charset="0"/>
              </a:rPr>
              <a:t>s a depiction of the kingdom of God against the kingdom of darkness that will speak to Christians in any time and location, and offer them hope in light of the return of Jesus. </a:t>
            </a:r>
            <a:endParaRPr lang="en-CA" sz="2800" dirty="0">
              <a:solidFill>
                <a:schemeClr val="bg1"/>
              </a:solidFill>
            </a:endParaRPr>
          </a:p>
        </p:txBody>
      </p:sp>
      <p:sp>
        <p:nvSpPr>
          <p:cNvPr id="2" name="Oval 1">
            <a:extLst>
              <a:ext uri="{FF2B5EF4-FFF2-40B4-BE49-F238E27FC236}">
                <a16:creationId xmlns:a16="http://schemas.microsoft.com/office/drawing/2014/main" id="{9B1DB2AC-5505-4FE5-A451-A16EF60CAAE7}"/>
              </a:ext>
            </a:extLst>
          </p:cNvPr>
          <p:cNvSpPr/>
          <p:nvPr/>
        </p:nvSpPr>
        <p:spPr>
          <a:xfrm>
            <a:off x="927652" y="4498972"/>
            <a:ext cx="6798361"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405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CAA0F7E-AA27-4B29-A1C7-2A24DD5E4A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0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2148775" y="-38316"/>
            <a:ext cx="5756894" cy="5241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1398293" y="5303948"/>
            <a:ext cx="7257857" cy="1107996"/>
          </a:xfrm>
          <a:prstGeom prst="rect">
            <a:avLst/>
          </a:prstGeom>
          <a:noFill/>
        </p:spPr>
        <p:txBody>
          <a:bodyPr wrap="square" rtlCol="0">
            <a:spAutoFit/>
          </a:bodyPr>
          <a:lstStyle/>
          <a:p>
            <a:r>
              <a:rPr lang="en-CA" sz="6600" dirty="0">
                <a:solidFill>
                  <a:srgbClr val="00B050"/>
                </a:solidFill>
                <a:latin typeface="TOXIA" panose="02000503090000020003" pitchFamily="2" charset="0"/>
              </a:rPr>
              <a:t>TOXIC THEOLOGY</a:t>
            </a:r>
          </a:p>
        </p:txBody>
      </p:sp>
    </p:spTree>
    <p:extLst>
      <p:ext uri="{BB962C8B-B14F-4D97-AF65-F5344CB8AC3E}">
        <p14:creationId xmlns:p14="http://schemas.microsoft.com/office/powerpoint/2010/main" val="57486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874644" y="1197349"/>
            <a:ext cx="7394712" cy="2631490"/>
          </a:xfrm>
          <a:prstGeom prst="rect">
            <a:avLst/>
          </a:prstGeom>
          <a:noFill/>
        </p:spPr>
        <p:txBody>
          <a:bodyPr wrap="square" rtlCol="0">
            <a:spAutoFit/>
          </a:bodyPr>
          <a:lstStyle/>
          <a:p>
            <a:pPr algn="ctr"/>
            <a:r>
              <a:rPr lang="en-CA" sz="5500" dirty="0">
                <a:effectLst/>
                <a:latin typeface="Times New Roman" panose="02020603050405020304" pitchFamily="18" charset="0"/>
                <a:ea typeface="Times New Roman" panose="02020603050405020304" pitchFamily="18" charset="0"/>
              </a:rPr>
              <a:t>Toxic theology is often fixated on a few main texts/themes. </a:t>
            </a:r>
            <a:endParaRPr lang="en-CA" sz="5500" dirty="0"/>
          </a:p>
        </p:txBody>
      </p:sp>
    </p:spTree>
    <p:extLst>
      <p:ext uri="{BB962C8B-B14F-4D97-AF65-F5344CB8AC3E}">
        <p14:creationId xmlns:p14="http://schemas.microsoft.com/office/powerpoint/2010/main" val="10836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874644" y="1197349"/>
            <a:ext cx="7394712"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promotes speculation and arguments.</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64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874644" y="1197349"/>
            <a:ext cx="7394712"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doesn't facilitate joy and enjoyment of creation.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4888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874644" y="1570093"/>
            <a:ext cx="7394712" cy="1858907"/>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doesn’t value questioning.</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77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874644" y="1467501"/>
            <a:ext cx="7394712" cy="196149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is </a:t>
            </a:r>
          </a:p>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non-wholistic.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792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09600" y="1303146"/>
            <a:ext cx="8269356" cy="2521588"/>
          </a:xfrm>
          <a:prstGeom prst="rect">
            <a:avLst/>
          </a:prstGeom>
          <a:noFill/>
        </p:spPr>
        <p:txBody>
          <a:bodyPr wrap="square" rtlCol="0">
            <a:spAutoFit/>
          </a:bodyPr>
          <a:lstStyle/>
          <a:p>
            <a:pPr algn="ctr">
              <a:lnSpc>
                <a:spcPct val="107000"/>
              </a:lnSpc>
              <a:spcAft>
                <a:spcPts val="800"/>
              </a:spcAft>
              <a:buSzPts val="1000"/>
              <a:tabLst>
                <a:tab pos="457200" algn="l"/>
              </a:tabLst>
            </a:pPr>
            <a:r>
              <a:rPr lang="en-CA" sz="50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pairs precise doctrine with precise expression of the doctrine. </a:t>
            </a:r>
            <a:endParaRPr lang="en-CA" sz="5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1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D7FC3206-0C11-4BC0-A4CF-56AC55FF8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79" r="5406"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69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09600" y="1303146"/>
            <a:ext cx="8269356" cy="2764539"/>
          </a:xfrm>
          <a:prstGeom prst="rect">
            <a:avLst/>
          </a:prstGeom>
          <a:noFill/>
        </p:spPr>
        <p:txBody>
          <a:bodyPr wrap="square" rtlCol="0">
            <a:spAutoFit/>
          </a:bodyPr>
          <a:lstStyle/>
          <a:p>
            <a:pPr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gives prominence to one or two main teachers.</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51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09600" y="1303146"/>
            <a:ext cx="7818783"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leads you to focus on others sin more than your own.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656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755374" y="1730715"/>
            <a:ext cx="7818783" cy="1698285"/>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0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is anti-intellectual / integrationist.</a:t>
            </a:r>
            <a:endParaRPr lang="en-CA" sz="5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61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09600" y="1303146"/>
            <a:ext cx="7818783"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does not attend to the entire range of human emotion.</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98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818202" y="1011598"/>
            <a:ext cx="7898296"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emphasizes moralism and personal religious performance.</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71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09600" y="1303146"/>
            <a:ext cx="7818783"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often presents itself as </a:t>
            </a:r>
            <a:r>
              <a:rPr lang="en-CA" sz="5500" dirty="0" err="1">
                <a:effectLst/>
                <a:latin typeface="Times New Roman" panose="02020603050405020304" pitchFamily="18" charset="0"/>
                <a:ea typeface="Times New Roman" panose="02020603050405020304" pitchFamily="18" charset="0"/>
              </a:rPr>
              <a:t>aHistorical</a:t>
            </a:r>
            <a:r>
              <a:rPr lang="en-CA" sz="5500" dirty="0">
                <a:effectLst/>
                <a:latin typeface="Times New Roman" panose="02020603050405020304" pitchFamily="18" charset="0"/>
                <a:ea typeface="Times New Roman" panose="02020603050405020304" pitchFamily="18" charset="0"/>
              </a:rPr>
              <a:t>.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39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62608" y="567047"/>
            <a:ext cx="7818783" cy="3670172"/>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is more concerned about outside of the cup than the interior state.</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44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62608" y="567047"/>
            <a:ext cx="7818783" cy="2764539"/>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rPr>
              <a:t>Toxic theology is primarily motivated by fear, anger, suspicion.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72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62608" y="567047"/>
            <a:ext cx="7818783" cy="3670172"/>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operates from a fundamental view of God</a:t>
            </a:r>
            <a:r>
              <a:rPr lang="en-CA" sz="55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 as a cold, harsh, distant taskmaster.</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01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62608" y="1448859"/>
            <a:ext cx="7818783" cy="1858907"/>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solidFill>
                  <a:srgbClr val="181818"/>
                </a:solidFill>
                <a:effectLst/>
                <a:latin typeface="Times New Roman" panose="02020603050405020304" pitchFamily="18" charset="0"/>
                <a:ea typeface="Times New Roman" panose="02020603050405020304" pitchFamily="18" charset="0"/>
              </a:rPr>
              <a:t>Toxic theology breeds fatalism/pessimism.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32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C53A348-364D-4E00-850F-C826ED258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011"/>
            <a:ext cx="9144000" cy="646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49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62608" y="1448859"/>
            <a:ext cx="7818783" cy="1858907"/>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5500" dirty="0">
                <a:solidFill>
                  <a:srgbClr val="181818"/>
                </a:solidFill>
                <a:effectLst/>
                <a:latin typeface="Times New Roman" panose="02020603050405020304" pitchFamily="18" charset="0"/>
                <a:ea typeface="Times New Roman" panose="02020603050405020304" pitchFamily="18" charset="0"/>
              </a:rPr>
              <a:t>Toxic theology is isolationist at many levels. </a:t>
            </a:r>
            <a:endParaRPr lang="en-CA" sz="5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49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A11F4-7784-4423-AE5E-200567E84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43274" y="3540904"/>
            <a:ext cx="3238692" cy="2948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F830CC-9638-4006-880A-10250E7E3010}"/>
              </a:ext>
            </a:extLst>
          </p:cNvPr>
          <p:cNvSpPr txBox="1"/>
          <p:nvPr/>
        </p:nvSpPr>
        <p:spPr>
          <a:xfrm rot="21317204">
            <a:off x="3521483" y="5512905"/>
            <a:ext cx="5168348" cy="861774"/>
          </a:xfrm>
          <a:prstGeom prst="rect">
            <a:avLst/>
          </a:prstGeom>
          <a:noFill/>
        </p:spPr>
        <p:txBody>
          <a:bodyPr wrap="square" rtlCol="0">
            <a:spAutoFit/>
          </a:bodyPr>
          <a:lstStyle/>
          <a:p>
            <a:r>
              <a:rPr lang="en-CA" sz="5000" dirty="0">
                <a:solidFill>
                  <a:srgbClr val="00B050"/>
                </a:solidFill>
                <a:latin typeface="TOXIA" panose="02000503090000020003" pitchFamily="2" charset="0"/>
              </a:rPr>
              <a:t>TOXIC THEOLOGY</a:t>
            </a:r>
          </a:p>
        </p:txBody>
      </p:sp>
      <p:sp>
        <p:nvSpPr>
          <p:cNvPr id="3" name="TextBox 2">
            <a:extLst>
              <a:ext uri="{FF2B5EF4-FFF2-40B4-BE49-F238E27FC236}">
                <a16:creationId xmlns:a16="http://schemas.microsoft.com/office/drawing/2014/main" id="{A9D44BD5-D66C-4F21-83BA-C626F9073315}"/>
              </a:ext>
            </a:extLst>
          </p:cNvPr>
          <p:cNvSpPr txBox="1"/>
          <p:nvPr/>
        </p:nvSpPr>
        <p:spPr>
          <a:xfrm>
            <a:off x="609600" y="1303146"/>
            <a:ext cx="7818783" cy="2278701"/>
          </a:xfrm>
          <a:prstGeom prst="rect">
            <a:avLst/>
          </a:prstGeom>
          <a:noFill/>
        </p:spPr>
        <p:txBody>
          <a:bodyPr wrap="square" rtlCol="0">
            <a:spAutoFit/>
          </a:bodyPr>
          <a:lstStyle/>
          <a:p>
            <a:pPr lvl="0" algn="ctr">
              <a:lnSpc>
                <a:spcPct val="107000"/>
              </a:lnSpc>
              <a:spcAft>
                <a:spcPts val="800"/>
              </a:spcAft>
              <a:buSzPts val="1000"/>
              <a:tabLst>
                <a:tab pos="457200" algn="l"/>
              </a:tabLst>
            </a:pPr>
            <a:r>
              <a:rPr lang="en-CA" sz="4500" dirty="0">
                <a:solidFill>
                  <a:srgbClr val="181818"/>
                </a:solidFill>
                <a:effectLst/>
                <a:latin typeface="Times New Roman" panose="02020603050405020304" pitchFamily="18" charset="0"/>
                <a:ea typeface="Times New Roman" panose="02020603050405020304" pitchFamily="18" charset="0"/>
                <a:cs typeface="Times New Roman" panose="02020603050405020304" pitchFamily="18" charset="0"/>
              </a:rPr>
              <a:t>Toxic theology has difficulty embracing change or a diversity of expressions of discipleship.</a:t>
            </a:r>
            <a:endParaRPr lang="en-CA" sz="4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935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8872A7-004C-4C81-8ACE-B0E859525C87}"/>
              </a:ext>
            </a:extLst>
          </p:cNvPr>
          <p:cNvSpPr txBox="1"/>
          <p:nvPr/>
        </p:nvSpPr>
        <p:spPr>
          <a:xfrm>
            <a:off x="593035" y="355107"/>
            <a:ext cx="7957930" cy="5242589"/>
          </a:xfrm>
          <a:prstGeom prst="rect">
            <a:avLst/>
          </a:prstGeom>
          <a:noFill/>
        </p:spPr>
        <p:txBody>
          <a:bodyPr wrap="square">
            <a:spAutoFit/>
          </a:bodyPr>
          <a:lstStyle/>
          <a:p>
            <a:pPr marL="342900" lvl="0" indent="-342900">
              <a:lnSpc>
                <a:spcPct val="107000"/>
              </a:lnSpc>
              <a:buFont typeface="+mj-lt"/>
              <a:buAutoNum type="arabicPeriod"/>
            </a:pP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We can </a:t>
            </a:r>
            <a:r>
              <a:rPr lang="en-CA" sz="4500" i="1" dirty="0">
                <a:effectLst/>
                <a:latin typeface="Times New Roman" panose="02020603050405020304" pitchFamily="18" charset="0"/>
                <a:ea typeface="Times New Roman" panose="02020603050405020304" pitchFamily="18" charset="0"/>
                <a:cs typeface="Times New Roman" panose="02020603050405020304" pitchFamily="18" charset="0"/>
              </a:rPr>
              <a:t>fall prey to </a:t>
            </a: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toxic theology, especially during a pandemic.</a:t>
            </a:r>
          </a:p>
          <a:p>
            <a:pPr marL="342900" lvl="0" indent="-342900">
              <a:lnSpc>
                <a:spcPct val="107000"/>
              </a:lnSpc>
              <a:buFont typeface="+mj-lt"/>
              <a:buAutoNum type="arabicPeriod"/>
            </a:pPr>
            <a:endParaRPr lang="en-CA" sz="4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We can </a:t>
            </a:r>
            <a:r>
              <a:rPr lang="en-CA" sz="4500" i="1" dirty="0">
                <a:effectLst/>
                <a:latin typeface="Times New Roman" panose="02020603050405020304" pitchFamily="18" charset="0"/>
                <a:ea typeface="Times New Roman" panose="02020603050405020304" pitchFamily="18" charset="0"/>
                <a:cs typeface="Times New Roman" panose="02020603050405020304" pitchFamily="18" charset="0"/>
              </a:rPr>
              <a:t>nurture</a:t>
            </a: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 a toxic theology, especially during a pandemic.</a:t>
            </a:r>
            <a:endParaRPr lang="en-CA"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69CD1AC1-B853-4A30-8C38-25B2C16E6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1147">
            <a:off x="6879287" y="4808131"/>
            <a:ext cx="1824409" cy="1661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D142D6-089D-4842-97A6-EA89579CE797}"/>
              </a:ext>
            </a:extLst>
          </p:cNvPr>
          <p:cNvSpPr txBox="1"/>
          <p:nvPr/>
        </p:nvSpPr>
        <p:spPr>
          <a:xfrm rot="19745144">
            <a:off x="4994359" y="5145019"/>
            <a:ext cx="2442948" cy="1169551"/>
          </a:xfrm>
          <a:prstGeom prst="rect">
            <a:avLst/>
          </a:prstGeom>
          <a:noFill/>
        </p:spPr>
        <p:txBody>
          <a:bodyPr wrap="square" rtlCol="0">
            <a:spAutoFit/>
          </a:bodyPr>
          <a:lstStyle/>
          <a:p>
            <a:pPr algn="ctr"/>
            <a:r>
              <a:rPr lang="en-CA" sz="3500" dirty="0">
                <a:solidFill>
                  <a:srgbClr val="00B050"/>
                </a:solidFill>
                <a:latin typeface="TOXIA" panose="02000503090000020003" pitchFamily="2" charset="0"/>
              </a:rPr>
              <a:t>TOXIC </a:t>
            </a:r>
          </a:p>
          <a:p>
            <a:pPr algn="ctr"/>
            <a:r>
              <a:rPr lang="en-CA" sz="3500" dirty="0">
                <a:solidFill>
                  <a:srgbClr val="00B050"/>
                </a:solidFill>
                <a:latin typeface="TOXIA" panose="02000503090000020003" pitchFamily="2" charset="0"/>
              </a:rPr>
              <a:t>THEOLOGY</a:t>
            </a:r>
          </a:p>
        </p:txBody>
      </p:sp>
    </p:spTree>
    <p:extLst>
      <p:ext uri="{BB962C8B-B14F-4D97-AF65-F5344CB8AC3E}">
        <p14:creationId xmlns:p14="http://schemas.microsoft.com/office/powerpoint/2010/main" val="3604202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D282A6-00C1-423E-A919-1991D31D22A0}"/>
              </a:ext>
            </a:extLst>
          </p:cNvPr>
          <p:cNvSpPr txBox="1"/>
          <p:nvPr/>
        </p:nvSpPr>
        <p:spPr>
          <a:xfrm>
            <a:off x="447261" y="290031"/>
            <a:ext cx="8249478" cy="6277937"/>
          </a:xfrm>
          <a:prstGeom prst="rect">
            <a:avLst/>
          </a:prstGeom>
          <a:noFill/>
        </p:spPr>
        <p:txBody>
          <a:bodyPr wrap="square">
            <a:spAutoFit/>
          </a:bodyPr>
          <a:lstStyle/>
          <a:p>
            <a:pPr>
              <a:lnSpc>
                <a:spcPct val="107000"/>
              </a:lnSpc>
              <a:spcAft>
                <a:spcPts val="800"/>
              </a:spcAft>
            </a:pP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1. Disconnect from sources of toxic theology.</a:t>
            </a:r>
            <a:endParaRPr lang="en-CA"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2. Put a HSMS learning plan in place.</a:t>
            </a:r>
            <a:endParaRPr lang="en-CA"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3. Befriend and listen carefully to not-like-you-Christians.</a:t>
            </a:r>
            <a:endParaRPr lang="en-CA"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CA" sz="4500" dirty="0">
                <a:effectLst/>
                <a:latin typeface="Times New Roman" panose="02020603050405020304" pitchFamily="18" charset="0"/>
                <a:ea typeface="Times New Roman" panose="02020603050405020304" pitchFamily="18" charset="0"/>
                <a:cs typeface="Times New Roman" panose="02020603050405020304" pitchFamily="18" charset="0"/>
              </a:rPr>
              <a:t>4. Grapple with ideas. Love and bless people.</a:t>
            </a:r>
            <a:endParaRPr lang="en-CA" sz="4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2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CAA0F7E-AA27-4B29-A1C7-2A24DD5E4A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45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8E792025-224C-41D2-A702-E4023A19C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5" r="9208"/>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3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823500-7534-4DA9-821A-31E104916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2B03B5-CB8D-4E78-9BA6-BB8BC0DBD251}"/>
              </a:ext>
            </a:extLst>
          </p:cNvPr>
          <p:cNvPicPr>
            <a:picLocks noChangeAspect="1"/>
          </p:cNvPicPr>
          <p:nvPr/>
        </p:nvPicPr>
        <p:blipFill rotWithShape="1">
          <a:blip r:embed="rId3"/>
          <a:srcRect l="6860" r="20166"/>
          <a:stretch/>
        </p:blipFill>
        <p:spPr>
          <a:xfrm>
            <a:off x="504967" y="436728"/>
            <a:ext cx="8173354" cy="6300179"/>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Tree>
    <p:extLst>
      <p:ext uri="{BB962C8B-B14F-4D97-AF65-F5344CB8AC3E}">
        <p14:creationId xmlns:p14="http://schemas.microsoft.com/office/powerpoint/2010/main" val="270241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D1E45F-4976-4591-97E2-D82759A0BC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53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ent&#10;&#10;Description automatically generated">
            <a:extLst>
              <a:ext uri="{FF2B5EF4-FFF2-40B4-BE49-F238E27FC236}">
                <a16:creationId xmlns:a16="http://schemas.microsoft.com/office/drawing/2014/main" id="{22A47E91-841A-4A18-9CA4-658C6E565318}"/>
              </a:ext>
            </a:extLst>
          </p:cNvPr>
          <p:cNvPicPr>
            <a:picLocks noChangeAspect="1"/>
          </p:cNvPicPr>
          <p:nvPr/>
        </p:nvPicPr>
        <p:blipFill rotWithShape="1">
          <a:blip r:embed="rId2">
            <a:extLst>
              <a:ext uri="{28A0092B-C50C-407E-A947-70E740481C1C}">
                <a14:useLocalDpi xmlns:a14="http://schemas.microsoft.com/office/drawing/2010/main" val="0"/>
              </a:ext>
            </a:extLst>
          </a:blip>
          <a:srcRect l="4762" r="9221" b="-2"/>
          <a:stretch/>
        </p:blipFill>
        <p:spPr>
          <a:xfrm>
            <a:off x="20" y="1282"/>
            <a:ext cx="9143980" cy="6856718"/>
          </a:xfrm>
          <a:prstGeom prst="rect">
            <a:avLst/>
          </a:prstGeom>
        </p:spPr>
      </p:pic>
    </p:spTree>
    <p:extLst>
      <p:ext uri="{BB962C8B-B14F-4D97-AF65-F5344CB8AC3E}">
        <p14:creationId xmlns:p14="http://schemas.microsoft.com/office/powerpoint/2010/main" val="10500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F1C6699-1AFE-4E12-B93A-6D64A3C52B8B}"/>
              </a:ext>
            </a:extLst>
          </p:cNvPr>
          <p:cNvCxnSpPr/>
          <p:nvPr/>
        </p:nvCxnSpPr>
        <p:spPr>
          <a:xfrm>
            <a:off x="702365" y="4990823"/>
            <a:ext cx="638754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E0817D-A7B4-4A7F-AADA-1ACBFEB1C12B}"/>
              </a:ext>
            </a:extLst>
          </p:cNvPr>
          <p:cNvSpPr txBox="1"/>
          <p:nvPr/>
        </p:nvSpPr>
        <p:spPr>
          <a:xfrm>
            <a:off x="1755598" y="4434971"/>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500</a:t>
            </a:r>
          </a:p>
        </p:txBody>
      </p:sp>
      <p:sp>
        <p:nvSpPr>
          <p:cNvPr id="6" name="TextBox 5">
            <a:extLst>
              <a:ext uri="{FF2B5EF4-FFF2-40B4-BE49-F238E27FC236}">
                <a16:creationId xmlns:a16="http://schemas.microsoft.com/office/drawing/2014/main" id="{68E3511C-DC9D-46D1-94EA-6838009816C4}"/>
              </a:ext>
            </a:extLst>
          </p:cNvPr>
          <p:cNvSpPr txBox="1"/>
          <p:nvPr/>
        </p:nvSpPr>
        <p:spPr>
          <a:xfrm>
            <a:off x="3003355" y="4434971"/>
            <a:ext cx="85476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1000</a:t>
            </a:r>
          </a:p>
        </p:txBody>
      </p:sp>
      <p:sp>
        <p:nvSpPr>
          <p:cNvPr id="10" name="TextBox 9">
            <a:extLst>
              <a:ext uri="{FF2B5EF4-FFF2-40B4-BE49-F238E27FC236}">
                <a16:creationId xmlns:a16="http://schemas.microsoft.com/office/drawing/2014/main" id="{20CB9092-AE53-4B6A-B09C-663F970B2491}"/>
              </a:ext>
            </a:extLst>
          </p:cNvPr>
          <p:cNvSpPr txBox="1"/>
          <p:nvPr/>
        </p:nvSpPr>
        <p:spPr>
          <a:xfrm>
            <a:off x="4384736" y="4434971"/>
            <a:ext cx="768625"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1500</a:t>
            </a:r>
          </a:p>
        </p:txBody>
      </p:sp>
      <p:sp>
        <p:nvSpPr>
          <p:cNvPr id="12" name="TextBox 11">
            <a:extLst>
              <a:ext uri="{FF2B5EF4-FFF2-40B4-BE49-F238E27FC236}">
                <a16:creationId xmlns:a16="http://schemas.microsoft.com/office/drawing/2014/main" id="{C7EEB88C-B25B-467C-822E-6EB50DB56B4F}"/>
              </a:ext>
            </a:extLst>
          </p:cNvPr>
          <p:cNvSpPr txBox="1"/>
          <p:nvPr/>
        </p:nvSpPr>
        <p:spPr>
          <a:xfrm>
            <a:off x="5717681" y="4435710"/>
            <a:ext cx="947530"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2020</a:t>
            </a:r>
          </a:p>
        </p:txBody>
      </p:sp>
      <p:sp>
        <p:nvSpPr>
          <p:cNvPr id="14" name="TextBox 13">
            <a:extLst>
              <a:ext uri="{FF2B5EF4-FFF2-40B4-BE49-F238E27FC236}">
                <a16:creationId xmlns:a16="http://schemas.microsoft.com/office/drawing/2014/main" id="{BD9582A2-418D-4CBC-9CF9-F0CA55606BD9}"/>
              </a:ext>
            </a:extLst>
          </p:cNvPr>
          <p:cNvSpPr txBox="1"/>
          <p:nvPr/>
        </p:nvSpPr>
        <p:spPr>
          <a:xfrm>
            <a:off x="807042" y="4446244"/>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a:t>
            </a:r>
          </a:p>
        </p:txBody>
      </p:sp>
      <p:cxnSp>
        <p:nvCxnSpPr>
          <p:cNvPr id="16" name="Straight Connector 15">
            <a:extLst>
              <a:ext uri="{FF2B5EF4-FFF2-40B4-BE49-F238E27FC236}">
                <a16:creationId xmlns:a16="http://schemas.microsoft.com/office/drawing/2014/main" id="{AFB9AA10-DF5D-4DE8-A6D8-874D03344D03}"/>
              </a:ext>
            </a:extLst>
          </p:cNvPr>
          <p:cNvCxnSpPr>
            <a:cxnSpLocks/>
          </p:cNvCxnSpPr>
          <p:nvPr/>
        </p:nvCxnSpPr>
        <p:spPr>
          <a:xfrm>
            <a:off x="702365" y="4804303"/>
            <a:ext cx="0" cy="213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8FBA71-BD63-451B-BFC5-1F4D0197F0A9}"/>
              </a:ext>
            </a:extLst>
          </p:cNvPr>
          <p:cNvSpPr txBox="1"/>
          <p:nvPr/>
        </p:nvSpPr>
        <p:spPr>
          <a:xfrm>
            <a:off x="634371" y="713568"/>
            <a:ext cx="6354411" cy="2893100"/>
          </a:xfrm>
          <a:prstGeom prst="rect">
            <a:avLst/>
          </a:prstGeom>
          <a:noFill/>
        </p:spPr>
        <p:txBody>
          <a:bodyPr wrap="square">
            <a:spAutoFit/>
          </a:bodyPr>
          <a:lstStyle/>
          <a:p>
            <a:r>
              <a:rPr lang="en-CA" sz="3500" b="1" dirty="0">
                <a:solidFill>
                  <a:schemeClr val="bg1"/>
                </a:solidFill>
                <a:effectLst/>
                <a:latin typeface="Times New Roman" panose="02020603050405020304" pitchFamily="18" charset="0"/>
                <a:ea typeface="Times New Roman" panose="02020603050405020304" pitchFamily="18" charset="0"/>
              </a:rPr>
              <a:t>Preterist</a:t>
            </a:r>
          </a:p>
          <a:p>
            <a:endParaRPr lang="en-CA" sz="3500" dirty="0">
              <a:solidFill>
                <a:schemeClr val="bg1"/>
              </a:solidFill>
              <a:latin typeface="Times New Roman" panose="02020603050405020304" pitchFamily="18" charset="0"/>
              <a:ea typeface="Times New Roman" panose="02020603050405020304" pitchFamily="18" charset="0"/>
            </a:endParaRPr>
          </a:p>
          <a:p>
            <a:r>
              <a:rPr lang="en-CA" sz="2800" dirty="0">
                <a:solidFill>
                  <a:schemeClr val="bg1"/>
                </a:solidFill>
                <a:effectLst/>
                <a:latin typeface="Times New Roman" panose="02020603050405020304" pitchFamily="18" charset="0"/>
                <a:ea typeface="Times New Roman" panose="02020603050405020304" pitchFamily="18" charset="0"/>
              </a:rPr>
              <a:t>Revelation’s prophecies have largely already come to pass (except for the final judgement and full restoration found in Revelation 20-22).</a:t>
            </a:r>
            <a:endParaRPr lang="en-CA" sz="2800" dirty="0">
              <a:solidFill>
                <a:schemeClr val="bg1"/>
              </a:solidFill>
            </a:endParaRPr>
          </a:p>
        </p:txBody>
      </p:sp>
      <p:sp>
        <p:nvSpPr>
          <p:cNvPr id="20" name="Oval 19">
            <a:extLst>
              <a:ext uri="{FF2B5EF4-FFF2-40B4-BE49-F238E27FC236}">
                <a16:creationId xmlns:a16="http://schemas.microsoft.com/office/drawing/2014/main" id="{FB31C6BE-F2DA-4D7A-B4CF-2472F56D28DA}"/>
              </a:ext>
            </a:extLst>
          </p:cNvPr>
          <p:cNvSpPr/>
          <p:nvPr/>
        </p:nvSpPr>
        <p:spPr>
          <a:xfrm>
            <a:off x="874631" y="4487979"/>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474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FF1C6699-1AFE-4E12-B93A-6D64A3C52B8B}"/>
              </a:ext>
            </a:extLst>
          </p:cNvPr>
          <p:cNvCxnSpPr/>
          <p:nvPr/>
        </p:nvCxnSpPr>
        <p:spPr>
          <a:xfrm>
            <a:off x="702365" y="4990823"/>
            <a:ext cx="6387548"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E0817D-A7B4-4A7F-AADA-1ACBFEB1C12B}"/>
              </a:ext>
            </a:extLst>
          </p:cNvPr>
          <p:cNvSpPr txBox="1"/>
          <p:nvPr/>
        </p:nvSpPr>
        <p:spPr>
          <a:xfrm>
            <a:off x="1755598" y="4434971"/>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500</a:t>
            </a:r>
          </a:p>
        </p:txBody>
      </p:sp>
      <p:sp>
        <p:nvSpPr>
          <p:cNvPr id="6" name="TextBox 5">
            <a:extLst>
              <a:ext uri="{FF2B5EF4-FFF2-40B4-BE49-F238E27FC236}">
                <a16:creationId xmlns:a16="http://schemas.microsoft.com/office/drawing/2014/main" id="{68E3511C-DC9D-46D1-94EA-6838009816C4}"/>
              </a:ext>
            </a:extLst>
          </p:cNvPr>
          <p:cNvSpPr txBox="1"/>
          <p:nvPr/>
        </p:nvSpPr>
        <p:spPr>
          <a:xfrm>
            <a:off x="3003355" y="4434971"/>
            <a:ext cx="85476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1000</a:t>
            </a:r>
          </a:p>
        </p:txBody>
      </p:sp>
      <p:sp>
        <p:nvSpPr>
          <p:cNvPr id="10" name="TextBox 9">
            <a:extLst>
              <a:ext uri="{FF2B5EF4-FFF2-40B4-BE49-F238E27FC236}">
                <a16:creationId xmlns:a16="http://schemas.microsoft.com/office/drawing/2014/main" id="{20CB9092-AE53-4B6A-B09C-663F970B2491}"/>
              </a:ext>
            </a:extLst>
          </p:cNvPr>
          <p:cNvSpPr txBox="1"/>
          <p:nvPr/>
        </p:nvSpPr>
        <p:spPr>
          <a:xfrm>
            <a:off x="4384736" y="4434971"/>
            <a:ext cx="768625"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1500</a:t>
            </a:r>
          </a:p>
        </p:txBody>
      </p:sp>
      <p:sp>
        <p:nvSpPr>
          <p:cNvPr id="12" name="TextBox 11">
            <a:extLst>
              <a:ext uri="{FF2B5EF4-FFF2-40B4-BE49-F238E27FC236}">
                <a16:creationId xmlns:a16="http://schemas.microsoft.com/office/drawing/2014/main" id="{C7EEB88C-B25B-467C-822E-6EB50DB56B4F}"/>
              </a:ext>
            </a:extLst>
          </p:cNvPr>
          <p:cNvSpPr txBox="1"/>
          <p:nvPr/>
        </p:nvSpPr>
        <p:spPr>
          <a:xfrm>
            <a:off x="5717681" y="4435710"/>
            <a:ext cx="947530"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2020</a:t>
            </a:r>
          </a:p>
        </p:txBody>
      </p:sp>
      <p:sp>
        <p:nvSpPr>
          <p:cNvPr id="14" name="TextBox 13">
            <a:extLst>
              <a:ext uri="{FF2B5EF4-FFF2-40B4-BE49-F238E27FC236}">
                <a16:creationId xmlns:a16="http://schemas.microsoft.com/office/drawing/2014/main" id="{BD9582A2-418D-4CBC-9CF9-F0CA55606BD9}"/>
              </a:ext>
            </a:extLst>
          </p:cNvPr>
          <p:cNvSpPr txBox="1"/>
          <p:nvPr/>
        </p:nvSpPr>
        <p:spPr>
          <a:xfrm>
            <a:off x="807042" y="4446244"/>
            <a:ext cx="569844" cy="369332"/>
          </a:xfrm>
          <a:prstGeom prst="rect">
            <a:avLst/>
          </a:prstGeom>
          <a:noFill/>
        </p:spPr>
        <p:txBody>
          <a:bodyPr wrap="square" rtlCol="0">
            <a:spAutoFit/>
          </a:bodyPr>
          <a:lstStyle/>
          <a:p>
            <a:r>
              <a:rPr lang="en-CA" dirty="0">
                <a:solidFill>
                  <a:schemeClr val="bg1"/>
                </a:solidFill>
                <a:latin typeface="Times New Roman" panose="02020603050405020304" pitchFamily="18" charset="0"/>
                <a:cs typeface="Times New Roman" panose="02020603050405020304" pitchFamily="18" charset="0"/>
              </a:rPr>
              <a:t>100</a:t>
            </a:r>
          </a:p>
        </p:txBody>
      </p:sp>
      <p:cxnSp>
        <p:nvCxnSpPr>
          <p:cNvPr id="16" name="Straight Connector 15">
            <a:extLst>
              <a:ext uri="{FF2B5EF4-FFF2-40B4-BE49-F238E27FC236}">
                <a16:creationId xmlns:a16="http://schemas.microsoft.com/office/drawing/2014/main" id="{AFB9AA10-DF5D-4DE8-A6D8-874D03344D03}"/>
              </a:ext>
            </a:extLst>
          </p:cNvPr>
          <p:cNvCxnSpPr>
            <a:cxnSpLocks/>
          </p:cNvCxnSpPr>
          <p:nvPr/>
        </p:nvCxnSpPr>
        <p:spPr>
          <a:xfrm>
            <a:off x="702365" y="4804303"/>
            <a:ext cx="0" cy="2130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8FBA71-BD63-451B-BFC5-1F4D0197F0A9}"/>
              </a:ext>
            </a:extLst>
          </p:cNvPr>
          <p:cNvSpPr txBox="1"/>
          <p:nvPr/>
        </p:nvSpPr>
        <p:spPr>
          <a:xfrm>
            <a:off x="634371" y="713568"/>
            <a:ext cx="6354411" cy="2893100"/>
          </a:xfrm>
          <a:prstGeom prst="rect">
            <a:avLst/>
          </a:prstGeom>
          <a:noFill/>
        </p:spPr>
        <p:txBody>
          <a:bodyPr wrap="square">
            <a:spAutoFit/>
          </a:bodyPr>
          <a:lstStyle/>
          <a:p>
            <a:r>
              <a:rPr lang="en-CA" sz="3500" b="1" dirty="0">
                <a:solidFill>
                  <a:schemeClr val="bg1"/>
                </a:solidFill>
                <a:latin typeface="Times New Roman" panose="02020603050405020304" pitchFamily="18" charset="0"/>
                <a:ea typeface="Times New Roman" panose="02020603050405020304" pitchFamily="18" charset="0"/>
              </a:rPr>
              <a:t>Historicist</a:t>
            </a:r>
            <a:endParaRPr lang="en-CA" sz="3500" b="1" dirty="0">
              <a:solidFill>
                <a:schemeClr val="bg1"/>
              </a:solidFill>
              <a:effectLst/>
              <a:latin typeface="Times New Roman" panose="02020603050405020304" pitchFamily="18" charset="0"/>
              <a:ea typeface="Times New Roman" panose="02020603050405020304" pitchFamily="18" charset="0"/>
            </a:endParaRPr>
          </a:p>
          <a:p>
            <a:endParaRPr lang="en-CA" sz="3500" dirty="0">
              <a:solidFill>
                <a:schemeClr val="bg1"/>
              </a:solidFill>
              <a:latin typeface="Times New Roman" panose="02020603050405020304" pitchFamily="18" charset="0"/>
              <a:ea typeface="Times New Roman" panose="02020603050405020304" pitchFamily="18" charset="0"/>
            </a:endParaRPr>
          </a:p>
          <a:p>
            <a:r>
              <a:rPr lang="en-CA" sz="2800" dirty="0">
                <a:solidFill>
                  <a:schemeClr val="bg1"/>
                </a:solidFill>
                <a:effectLst/>
                <a:latin typeface="Times New Roman" panose="02020603050405020304" pitchFamily="18" charset="0"/>
                <a:ea typeface="Times New Roman" panose="02020603050405020304" pitchFamily="18" charset="0"/>
              </a:rPr>
              <a:t>In studying Revelation, we are studying a symbolic depicture of the most important events in global history from the first century until the return of Christ.</a:t>
            </a:r>
            <a:endParaRPr lang="en-CA" sz="2800" dirty="0">
              <a:solidFill>
                <a:schemeClr val="bg1"/>
              </a:solidFill>
            </a:endParaRPr>
          </a:p>
        </p:txBody>
      </p:sp>
      <p:sp>
        <p:nvSpPr>
          <p:cNvPr id="2" name="Oval 1">
            <a:extLst>
              <a:ext uri="{FF2B5EF4-FFF2-40B4-BE49-F238E27FC236}">
                <a16:creationId xmlns:a16="http://schemas.microsoft.com/office/drawing/2014/main" id="{41768038-3B3B-4657-AAC1-3AA76BE704F4}"/>
              </a:ext>
            </a:extLst>
          </p:cNvPr>
          <p:cNvSpPr/>
          <p:nvPr/>
        </p:nvSpPr>
        <p:spPr>
          <a:xfrm>
            <a:off x="3326338" y="4506265"/>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48B47BFC-45AC-44A7-894C-0CEFF3061223}"/>
              </a:ext>
            </a:extLst>
          </p:cNvPr>
          <p:cNvSpPr/>
          <p:nvPr/>
        </p:nvSpPr>
        <p:spPr>
          <a:xfrm>
            <a:off x="5799002" y="4501226"/>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F5D18BA-6A9B-425F-9D75-F917BFDF04F5}"/>
              </a:ext>
            </a:extLst>
          </p:cNvPr>
          <p:cNvSpPr/>
          <p:nvPr/>
        </p:nvSpPr>
        <p:spPr>
          <a:xfrm>
            <a:off x="1600054" y="4538728"/>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E357F48-E4FF-430E-81E5-E4BCAF53D8B4}"/>
              </a:ext>
            </a:extLst>
          </p:cNvPr>
          <p:cNvSpPr/>
          <p:nvPr/>
        </p:nvSpPr>
        <p:spPr>
          <a:xfrm>
            <a:off x="5302430" y="4501227"/>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D6AEA82B-2DE1-40CD-8BAC-2722AB8E1E73}"/>
              </a:ext>
            </a:extLst>
          </p:cNvPr>
          <p:cNvSpPr/>
          <p:nvPr/>
        </p:nvSpPr>
        <p:spPr>
          <a:xfrm>
            <a:off x="4803761" y="4501228"/>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D26175F2-85BF-4103-810A-03BBFFE9411D}"/>
              </a:ext>
            </a:extLst>
          </p:cNvPr>
          <p:cNvSpPr/>
          <p:nvPr/>
        </p:nvSpPr>
        <p:spPr>
          <a:xfrm>
            <a:off x="6471472" y="4501225"/>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A2DD619A-2A2C-408F-B688-6C2816236235}"/>
              </a:ext>
            </a:extLst>
          </p:cNvPr>
          <p:cNvSpPr/>
          <p:nvPr/>
        </p:nvSpPr>
        <p:spPr>
          <a:xfrm>
            <a:off x="7444546" y="4493726"/>
            <a:ext cx="128783" cy="95866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9746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426</Words>
  <Application>Microsoft Office PowerPoint</Application>
  <PresentationFormat>On-screen Show (4:3)</PresentationFormat>
  <Paragraphs>79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TOXIA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7</cp:revision>
  <dcterms:created xsi:type="dcterms:W3CDTF">2020-10-23T20:23:58Z</dcterms:created>
  <dcterms:modified xsi:type="dcterms:W3CDTF">2020-10-25T03:24:58Z</dcterms:modified>
</cp:coreProperties>
</file>