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409" r:id="rId3"/>
    <p:sldId id="383" r:id="rId4"/>
    <p:sldId id="400" r:id="rId5"/>
    <p:sldId id="404" r:id="rId6"/>
    <p:sldId id="405" r:id="rId7"/>
    <p:sldId id="406" r:id="rId8"/>
    <p:sldId id="410" r:id="rId9"/>
    <p:sldId id="411" r:id="rId10"/>
    <p:sldId id="412" r:id="rId11"/>
    <p:sldId id="413" r:id="rId12"/>
    <p:sldId id="414" r:id="rId13"/>
    <p:sldId id="417" r:id="rId14"/>
    <p:sldId id="418" r:id="rId15"/>
    <p:sldId id="28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0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3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2018-09-15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26070990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2018-09-15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086117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2018-09-15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806520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2018-09-15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215741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2018-09-15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551176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2018-09-15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852469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2018-09-15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127676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2018-09-15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714655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2018-09-15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160688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2018-09-15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732246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2018-09-15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2886778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02D71-1AAB-4562-B3B0-2D92619E22A8}" type="datetimeFigureOut">
              <a:rPr lang="en-CA" smtClean="0"/>
              <a:t>2018-09-15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295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5844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197676"/>
            <a:ext cx="870611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Bell MT" panose="02020503060305020303" pitchFamily="18" charset="0"/>
              </a:rPr>
              <a:t>3. Be patient.</a:t>
            </a:r>
            <a:endParaRPr lang="en-CA" sz="4400" dirty="0">
              <a:solidFill>
                <a:schemeClr val="bg1"/>
              </a:solidFill>
              <a:latin typeface="Bell MT" panose="02020503060305020303" pitchFamily="18" charset="0"/>
            </a:endParaRPr>
          </a:p>
          <a:p>
            <a:r>
              <a:rPr lang="en-US" sz="4400" i="1" dirty="0">
                <a:solidFill>
                  <a:schemeClr val="bg1"/>
                </a:solidFill>
                <a:latin typeface="Bell MT" panose="02020503060305020303" pitchFamily="18" charset="0"/>
              </a:rPr>
              <a:t> </a:t>
            </a:r>
            <a:endParaRPr lang="en-CA" sz="4400" dirty="0">
              <a:solidFill>
                <a:schemeClr val="bg1"/>
              </a:solidFill>
              <a:latin typeface="Bell MT" panose="02020503060305020303" pitchFamily="18" charset="0"/>
            </a:endParaRPr>
          </a:p>
          <a:p>
            <a:r>
              <a:rPr lang="en-US" sz="4400" i="1" dirty="0">
                <a:solidFill>
                  <a:schemeClr val="bg1"/>
                </a:solidFill>
                <a:latin typeface="Bell MT" panose="02020503060305020303" pitchFamily="18" charset="0"/>
              </a:rPr>
              <a:t>Until I let go of an </a:t>
            </a:r>
            <a:r>
              <a:rPr lang="en-US" sz="4400" i="1" dirty="0" smtClean="0">
                <a:solidFill>
                  <a:schemeClr val="bg1"/>
                </a:solidFill>
                <a:latin typeface="Bell MT" panose="02020503060305020303" pitchFamily="18" charset="0"/>
              </a:rPr>
              <a:t>agenda </a:t>
            </a:r>
            <a:r>
              <a:rPr lang="en-US" sz="4400" i="1" dirty="0">
                <a:solidFill>
                  <a:schemeClr val="bg1"/>
                </a:solidFill>
                <a:latin typeface="Bell MT" panose="02020503060305020303" pitchFamily="18" charset="0"/>
              </a:rPr>
              <a:t>that gives no room for “margins of imperfection,” I won’t be able to “pick-up” the virtue of patience.</a:t>
            </a:r>
            <a:endParaRPr lang="en-CA" sz="44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9926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536174"/>
            <a:ext cx="87061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Bell MT" panose="02020503060305020303" pitchFamily="18" charset="0"/>
              </a:rPr>
              <a:t>2 Peter 3:9 </a:t>
            </a:r>
            <a:endParaRPr lang="en-CA" sz="4000" dirty="0">
              <a:solidFill>
                <a:schemeClr val="bg1"/>
              </a:solidFill>
              <a:latin typeface="Bell MT" panose="02020503060305020303" pitchFamily="18" charset="0"/>
            </a:endParaRPr>
          </a:p>
          <a:p>
            <a:r>
              <a:rPr lang="en-US" sz="4000" baseline="30000" dirty="0">
                <a:solidFill>
                  <a:schemeClr val="bg1"/>
                </a:solidFill>
                <a:latin typeface="Bell MT" panose="02020503060305020303" pitchFamily="18" charset="0"/>
              </a:rPr>
              <a:t>9</a:t>
            </a:r>
            <a:r>
              <a:rPr lang="en-US" sz="4000" dirty="0">
                <a:solidFill>
                  <a:schemeClr val="bg1"/>
                </a:solidFill>
                <a:latin typeface="Bell MT" panose="02020503060305020303" pitchFamily="18" charset="0"/>
              </a:rPr>
              <a:t> The Lord is not slow in keeping his promise, as some understand slowness. Instead he is patient with you, not wanting anyone to perish, but everyone to come to repentance. </a:t>
            </a:r>
            <a:endParaRPr lang="en-CA" sz="40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0909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460671"/>
            <a:ext cx="870611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Bell MT" panose="02020503060305020303" pitchFamily="18" charset="0"/>
              </a:rPr>
              <a:t>4. Be forbearing. </a:t>
            </a:r>
            <a:endParaRPr lang="en-CA" sz="4400" dirty="0">
              <a:solidFill>
                <a:schemeClr val="bg1"/>
              </a:solidFill>
              <a:latin typeface="Bell MT" panose="02020503060305020303" pitchFamily="18" charset="0"/>
            </a:endParaRPr>
          </a:p>
          <a:p>
            <a:r>
              <a:rPr lang="en-US" sz="4400" i="1" dirty="0">
                <a:solidFill>
                  <a:schemeClr val="bg1"/>
                </a:solidFill>
                <a:latin typeface="Bell MT" panose="02020503060305020303" pitchFamily="18" charset="0"/>
              </a:rPr>
              <a:t> </a:t>
            </a:r>
            <a:endParaRPr lang="en-CA" sz="4400" dirty="0">
              <a:solidFill>
                <a:schemeClr val="bg1"/>
              </a:solidFill>
              <a:latin typeface="Bell MT" panose="02020503060305020303" pitchFamily="18" charset="0"/>
            </a:endParaRPr>
          </a:p>
          <a:p>
            <a:r>
              <a:rPr lang="en-US" sz="4400" i="1" dirty="0">
                <a:solidFill>
                  <a:schemeClr val="bg1"/>
                </a:solidFill>
                <a:latin typeface="Bell MT" panose="02020503060305020303" pitchFamily="18" charset="0"/>
              </a:rPr>
              <a:t>Until I let go of the idea that </a:t>
            </a:r>
            <a:r>
              <a:rPr lang="en-US" sz="4400" i="1" dirty="0" smtClean="0">
                <a:solidFill>
                  <a:schemeClr val="bg1"/>
                </a:solidFill>
                <a:latin typeface="Bell MT" panose="02020503060305020303" pitchFamily="18" charset="0"/>
              </a:rPr>
              <a:t>people </a:t>
            </a:r>
            <a:r>
              <a:rPr lang="en-US" sz="4400" i="1" dirty="0">
                <a:solidFill>
                  <a:schemeClr val="bg1"/>
                </a:solidFill>
                <a:latin typeface="Bell MT" panose="02020503060305020303" pitchFamily="18" charset="0"/>
              </a:rPr>
              <a:t>exist </a:t>
            </a:r>
            <a:r>
              <a:rPr lang="en-US" sz="4400" i="1" dirty="0" smtClean="0">
                <a:solidFill>
                  <a:schemeClr val="bg1"/>
                </a:solidFill>
                <a:latin typeface="Bell MT" panose="02020503060305020303" pitchFamily="18" charset="0"/>
              </a:rPr>
              <a:t>for my benefit, I </a:t>
            </a:r>
            <a:r>
              <a:rPr lang="en-US" sz="4400" i="1" dirty="0">
                <a:solidFill>
                  <a:schemeClr val="bg1"/>
                </a:solidFill>
                <a:latin typeface="Bell MT" panose="02020503060305020303" pitchFamily="18" charset="0"/>
              </a:rPr>
              <a:t>won’t be able to “pick up” the virtue of forbearance. </a:t>
            </a:r>
            <a:endParaRPr lang="en-CA" sz="44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1459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074509"/>
            <a:ext cx="870611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Bell MT" panose="02020503060305020303" pitchFamily="18" charset="0"/>
              </a:rPr>
              <a:t>Luke </a:t>
            </a:r>
            <a:r>
              <a:rPr lang="en-US" sz="3000" dirty="0" smtClean="0">
                <a:solidFill>
                  <a:schemeClr val="bg1"/>
                </a:solidFill>
                <a:latin typeface="Bell MT" panose="02020503060305020303" pitchFamily="18" charset="0"/>
              </a:rPr>
              <a:t>14:12–14</a:t>
            </a:r>
            <a:endParaRPr lang="en-CA" sz="3000" dirty="0">
              <a:solidFill>
                <a:schemeClr val="bg1"/>
              </a:solidFill>
              <a:latin typeface="Bell MT" panose="02020503060305020303" pitchFamily="18" charset="0"/>
            </a:endParaRPr>
          </a:p>
          <a:p>
            <a:r>
              <a:rPr lang="en-US" sz="3000" baseline="30000" dirty="0">
                <a:solidFill>
                  <a:schemeClr val="bg1"/>
                </a:solidFill>
                <a:latin typeface="Bell MT" panose="02020503060305020303" pitchFamily="18" charset="0"/>
              </a:rPr>
              <a:t>12</a:t>
            </a:r>
            <a:r>
              <a:rPr lang="en-US" sz="3000" dirty="0">
                <a:solidFill>
                  <a:schemeClr val="bg1"/>
                </a:solidFill>
                <a:latin typeface="Bell MT" panose="02020503060305020303" pitchFamily="18" charset="0"/>
              </a:rPr>
              <a:t> Then Jesus said to his host, “When you give a luncheon or dinner, do not invite your friends, your brothers or sisters, your relatives, or your rich neighbors; if you do, they may invite you back and so you will be repaid. </a:t>
            </a:r>
            <a:r>
              <a:rPr lang="en-US" sz="3000" baseline="30000" dirty="0">
                <a:solidFill>
                  <a:schemeClr val="bg1"/>
                </a:solidFill>
                <a:latin typeface="Bell MT" panose="02020503060305020303" pitchFamily="18" charset="0"/>
              </a:rPr>
              <a:t>13</a:t>
            </a:r>
            <a:r>
              <a:rPr lang="en-US" sz="3000" dirty="0">
                <a:solidFill>
                  <a:schemeClr val="bg1"/>
                </a:solidFill>
                <a:latin typeface="Bell MT" panose="02020503060305020303" pitchFamily="18" charset="0"/>
              </a:rPr>
              <a:t> But when you give a banquet, invite the poor, the crippled, the lame, the blind, </a:t>
            </a:r>
            <a:r>
              <a:rPr lang="en-US" sz="3000" baseline="30000" dirty="0">
                <a:solidFill>
                  <a:schemeClr val="bg1"/>
                </a:solidFill>
                <a:latin typeface="Bell MT" panose="02020503060305020303" pitchFamily="18" charset="0"/>
              </a:rPr>
              <a:t>14</a:t>
            </a:r>
            <a:r>
              <a:rPr lang="en-US" sz="3000" dirty="0">
                <a:solidFill>
                  <a:schemeClr val="bg1"/>
                </a:solidFill>
                <a:latin typeface="Bell MT" panose="02020503060305020303" pitchFamily="18" charset="0"/>
              </a:rPr>
              <a:t> and you will be blessed. Although they cannot repay you, you will be repaid at the resurrection of the righteous.”</a:t>
            </a:r>
            <a:endParaRPr lang="en-CA" sz="30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7245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853442"/>
            <a:ext cx="870611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400" i="1" dirty="0">
                <a:solidFill>
                  <a:schemeClr val="bg1"/>
                </a:solidFill>
                <a:latin typeface="Bell MT" panose="02020503060305020303" pitchFamily="18" charset="0"/>
              </a:rPr>
              <a:t>Until I begin to understand what God has done for me in Christ (“the gospel”), I will not be able to let go of that which divides and disrupts.</a:t>
            </a:r>
            <a:endParaRPr lang="en-CA" sz="44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7702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0524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2654" y="2767280"/>
            <a:ext cx="853869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Ephesians 4:1-6</a:t>
            </a:r>
            <a:endParaRPr lang="en-CA" sz="55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3589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986538"/>
            <a:ext cx="87061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Ephesians 4:1–6  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As a prisoner for the Lord, then, I urge you to live a life worthy of the calling you have received. </a:t>
            </a:r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2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Be completely humble and gentle; be patient, bearing with one another in love. </a:t>
            </a:r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3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Make every effort to keep the unity of the Spirit through the bond of peace. </a:t>
            </a:r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4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There is one body and one Spirit, just as you </a:t>
            </a:r>
            <a:r>
              <a:rPr lang="en-US" sz="3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were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3851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120676"/>
            <a:ext cx="87061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called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to one hope when you were called; </a:t>
            </a:r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5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one Lord, one faith, one baptism; </a:t>
            </a:r>
            <a:r>
              <a:rPr lang="en-CA" sz="36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6</a:t>
            </a:r>
            <a:r>
              <a:rPr lang="en-CA" sz="36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0"/>
              </a:rPr>
              <a:t>one God and Father of all, who is over all and through all and in all. 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5744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2104138"/>
            <a:ext cx="87061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Bell MT" panose="02020503060305020303" pitchFamily="18" charset="0"/>
              </a:rPr>
              <a:t>One of the traps you can fall into when it comes to discipleship, is the trap of thinking the active, engaged, growing Christian journey is always </a:t>
            </a:r>
            <a:r>
              <a:rPr lang="en-US" sz="3600" i="1" dirty="0" smtClean="0">
                <a:solidFill>
                  <a:schemeClr val="bg1"/>
                </a:solidFill>
                <a:latin typeface="Bell MT" panose="02020503060305020303" pitchFamily="18" charset="0"/>
              </a:rPr>
              <a:t>additive.</a:t>
            </a:r>
            <a:endParaRPr lang="en-CA" sz="3600" i="1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5211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690062"/>
            <a:ext cx="870611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Bell MT" panose="02020503060305020303" pitchFamily="18" charset="0"/>
              </a:rPr>
              <a:t>1. Be completely humble. </a:t>
            </a:r>
            <a:endParaRPr lang="en-CA" sz="4400" dirty="0">
              <a:solidFill>
                <a:schemeClr val="bg1"/>
              </a:solidFill>
              <a:latin typeface="Bell MT" panose="02020503060305020303" pitchFamily="18" charset="0"/>
            </a:endParaRPr>
          </a:p>
          <a:p>
            <a:r>
              <a:rPr lang="en-US" sz="4400" dirty="0">
                <a:solidFill>
                  <a:schemeClr val="bg1"/>
                </a:solidFill>
                <a:latin typeface="Bell MT" panose="02020503060305020303" pitchFamily="18" charset="0"/>
              </a:rPr>
              <a:t> </a:t>
            </a:r>
            <a:endParaRPr lang="en-CA" sz="4400" dirty="0">
              <a:solidFill>
                <a:schemeClr val="bg1"/>
              </a:solidFill>
              <a:latin typeface="Bell MT" panose="02020503060305020303" pitchFamily="18" charset="0"/>
            </a:endParaRPr>
          </a:p>
          <a:p>
            <a:r>
              <a:rPr lang="en-US" sz="4400" i="1" dirty="0">
                <a:solidFill>
                  <a:schemeClr val="bg1"/>
                </a:solidFill>
                <a:latin typeface="Bell MT" panose="02020503060305020303" pitchFamily="18" charset="0"/>
              </a:rPr>
              <a:t>Until I let go </a:t>
            </a:r>
            <a:r>
              <a:rPr lang="en-US" sz="4400" i="1" dirty="0" smtClean="0">
                <a:solidFill>
                  <a:schemeClr val="bg1"/>
                </a:solidFill>
                <a:latin typeface="Bell MT" panose="02020503060305020303" pitchFamily="18" charset="0"/>
              </a:rPr>
              <a:t>of self-exaltation, </a:t>
            </a:r>
            <a:r>
              <a:rPr lang="en-US" sz="4400" i="1" dirty="0">
                <a:solidFill>
                  <a:schemeClr val="bg1"/>
                </a:solidFill>
                <a:latin typeface="Bell MT" panose="02020503060305020303" pitchFamily="18" charset="0"/>
              </a:rPr>
              <a:t>I won’t be able to “pick-up” the virtue of </a:t>
            </a:r>
            <a:r>
              <a:rPr lang="en-US" sz="4400" i="1" dirty="0" smtClean="0">
                <a:solidFill>
                  <a:schemeClr val="bg1"/>
                </a:solidFill>
                <a:latin typeface="Bell MT" panose="02020503060305020303" pitchFamily="18" charset="0"/>
              </a:rPr>
              <a:t>humility.</a:t>
            </a:r>
            <a:endParaRPr lang="en-CA" sz="44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2416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280785"/>
            <a:ext cx="8706118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900" dirty="0">
                <a:solidFill>
                  <a:schemeClr val="bg1"/>
                </a:solidFill>
                <a:latin typeface="Bell MT" panose="02020503060305020303" pitchFamily="18" charset="0"/>
              </a:rPr>
              <a:t>Matthew 23:8–12</a:t>
            </a:r>
            <a:endParaRPr lang="en-CA" sz="2900" dirty="0">
              <a:solidFill>
                <a:schemeClr val="bg1"/>
              </a:solidFill>
              <a:latin typeface="Bell MT" panose="02020503060305020303" pitchFamily="18" charset="0"/>
            </a:endParaRPr>
          </a:p>
          <a:p>
            <a:r>
              <a:rPr lang="en-US" sz="2900" baseline="30000" dirty="0">
                <a:solidFill>
                  <a:schemeClr val="bg1"/>
                </a:solidFill>
                <a:latin typeface="Bell MT" panose="02020503060305020303" pitchFamily="18" charset="0"/>
              </a:rPr>
              <a:t>8</a:t>
            </a:r>
            <a:r>
              <a:rPr lang="en-US" sz="2900" dirty="0">
                <a:solidFill>
                  <a:schemeClr val="bg1"/>
                </a:solidFill>
                <a:latin typeface="Bell MT" panose="02020503060305020303" pitchFamily="18" charset="0"/>
              </a:rPr>
              <a:t> “But you are not to be called ‘Rabbi,’ for you have one Teacher, and you are all brothers. </a:t>
            </a:r>
            <a:r>
              <a:rPr lang="en-US" sz="2900" baseline="30000" dirty="0">
                <a:solidFill>
                  <a:schemeClr val="bg1"/>
                </a:solidFill>
                <a:latin typeface="Bell MT" panose="02020503060305020303" pitchFamily="18" charset="0"/>
              </a:rPr>
              <a:t>9</a:t>
            </a:r>
            <a:r>
              <a:rPr lang="en-US" sz="2900" dirty="0">
                <a:solidFill>
                  <a:schemeClr val="bg1"/>
                </a:solidFill>
                <a:latin typeface="Bell MT" panose="02020503060305020303" pitchFamily="18" charset="0"/>
              </a:rPr>
              <a:t> And do not call anyone on earth ‘father,’ for you have one Father, and he is in heaven. </a:t>
            </a:r>
            <a:r>
              <a:rPr lang="en-US" sz="2900" baseline="30000" dirty="0">
                <a:solidFill>
                  <a:schemeClr val="bg1"/>
                </a:solidFill>
                <a:latin typeface="Bell MT" panose="02020503060305020303" pitchFamily="18" charset="0"/>
              </a:rPr>
              <a:t>10</a:t>
            </a:r>
            <a:r>
              <a:rPr lang="en-US" sz="2900" dirty="0">
                <a:solidFill>
                  <a:schemeClr val="bg1"/>
                </a:solidFill>
                <a:latin typeface="Bell MT" panose="02020503060305020303" pitchFamily="18" charset="0"/>
              </a:rPr>
              <a:t> Nor are you to be called instructors, for you have one Instructor, the Messiah. </a:t>
            </a:r>
            <a:r>
              <a:rPr lang="en-US" sz="2900" baseline="30000" dirty="0">
                <a:solidFill>
                  <a:schemeClr val="bg1"/>
                </a:solidFill>
                <a:latin typeface="Bell MT" panose="02020503060305020303" pitchFamily="18" charset="0"/>
              </a:rPr>
              <a:t>11</a:t>
            </a:r>
            <a:r>
              <a:rPr lang="en-US" sz="2900" dirty="0">
                <a:solidFill>
                  <a:schemeClr val="bg1"/>
                </a:solidFill>
                <a:latin typeface="Bell MT" panose="02020503060305020303" pitchFamily="18" charset="0"/>
              </a:rPr>
              <a:t> The greatest among you will be your servant. </a:t>
            </a:r>
            <a:r>
              <a:rPr lang="en-US" sz="2900" baseline="30000" dirty="0">
                <a:solidFill>
                  <a:schemeClr val="bg1"/>
                </a:solidFill>
                <a:latin typeface="Bell MT" panose="02020503060305020303" pitchFamily="18" charset="0"/>
              </a:rPr>
              <a:t>12</a:t>
            </a:r>
            <a:r>
              <a:rPr lang="en-US" sz="2900" dirty="0">
                <a:solidFill>
                  <a:schemeClr val="bg1"/>
                </a:solidFill>
                <a:latin typeface="Bell MT" panose="02020503060305020303" pitchFamily="18" charset="0"/>
              </a:rPr>
              <a:t> For those who exalt themselves will be humbled, and those who humble themselves will be exalted. </a:t>
            </a:r>
            <a:endParaRPr lang="en-CA" sz="2900" dirty="0">
              <a:solidFill>
                <a:schemeClr val="bg1"/>
              </a:solidFill>
              <a:latin typeface="Bell MT" panose="02020503060305020303" pitchFamily="18" charset="0"/>
            </a:endParaRPr>
          </a:p>
          <a:p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9866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554595"/>
            <a:ext cx="870611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Bell MT" panose="02020503060305020303" pitchFamily="18" charset="0"/>
              </a:rPr>
              <a:t>2. Be gentle.</a:t>
            </a:r>
            <a:endParaRPr lang="en-CA" sz="4400" dirty="0">
              <a:solidFill>
                <a:schemeClr val="bg1"/>
              </a:solidFill>
              <a:latin typeface="Bell MT" panose="02020503060305020303" pitchFamily="18" charset="0"/>
            </a:endParaRPr>
          </a:p>
          <a:p>
            <a:r>
              <a:rPr lang="en-US" sz="4400" i="1" dirty="0">
                <a:solidFill>
                  <a:schemeClr val="bg1"/>
                </a:solidFill>
                <a:latin typeface="Bell MT" panose="02020503060305020303" pitchFamily="18" charset="0"/>
              </a:rPr>
              <a:t> </a:t>
            </a:r>
            <a:endParaRPr lang="en-CA" sz="4400" dirty="0">
              <a:solidFill>
                <a:schemeClr val="bg1"/>
              </a:solidFill>
              <a:latin typeface="Bell MT" panose="02020503060305020303" pitchFamily="18" charset="0"/>
            </a:endParaRPr>
          </a:p>
          <a:p>
            <a:r>
              <a:rPr lang="en-US" sz="4400" i="1" dirty="0">
                <a:solidFill>
                  <a:schemeClr val="bg1"/>
                </a:solidFill>
                <a:latin typeface="Bell MT" panose="02020503060305020303" pitchFamily="18" charset="0"/>
              </a:rPr>
              <a:t>Until I let go of </a:t>
            </a:r>
            <a:r>
              <a:rPr lang="en-US" sz="4400" i="1" dirty="0" smtClean="0">
                <a:solidFill>
                  <a:schemeClr val="bg1"/>
                </a:solidFill>
                <a:latin typeface="Bell MT" panose="02020503060305020303" pitchFamily="18" charset="0"/>
              </a:rPr>
              <a:t>harshness towards </a:t>
            </a:r>
            <a:r>
              <a:rPr lang="en-US" sz="4400" i="1" dirty="0">
                <a:solidFill>
                  <a:schemeClr val="bg1"/>
                </a:solidFill>
                <a:latin typeface="Bell MT" panose="02020503060305020303" pitchFamily="18" charset="0"/>
              </a:rPr>
              <a:t>others, I won’t be able to “pick-up” the virtue of </a:t>
            </a:r>
            <a:r>
              <a:rPr lang="en-US" sz="4400" i="1" dirty="0" smtClean="0">
                <a:solidFill>
                  <a:schemeClr val="bg1"/>
                </a:solidFill>
                <a:latin typeface="Bell MT" panose="02020503060305020303" pitchFamily="18" charset="0"/>
              </a:rPr>
              <a:t>gentleness.</a:t>
            </a:r>
            <a:endParaRPr lang="en-CA" sz="44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2604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767006"/>
            <a:ext cx="870611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" dirty="0">
                <a:solidFill>
                  <a:schemeClr val="bg1"/>
                </a:solidFill>
                <a:latin typeface="Bell MT" panose="02020503060305020303" pitchFamily="18" charset="0"/>
              </a:rPr>
              <a:t>Matthew 11:28–29 </a:t>
            </a:r>
            <a:endParaRPr lang="en-CA" sz="3500" dirty="0">
              <a:solidFill>
                <a:schemeClr val="bg1"/>
              </a:solidFill>
              <a:latin typeface="Bell MT" panose="02020503060305020303" pitchFamily="18" charset="0"/>
            </a:endParaRPr>
          </a:p>
          <a:p>
            <a:r>
              <a:rPr lang="en-US" sz="3500" baseline="30000" dirty="0">
                <a:solidFill>
                  <a:schemeClr val="bg1"/>
                </a:solidFill>
                <a:latin typeface="Bell MT" panose="02020503060305020303" pitchFamily="18" charset="0"/>
              </a:rPr>
              <a:t>28</a:t>
            </a:r>
            <a:r>
              <a:rPr lang="en-US" sz="3500" dirty="0">
                <a:solidFill>
                  <a:schemeClr val="bg1"/>
                </a:solidFill>
                <a:latin typeface="Bell MT" panose="02020503060305020303" pitchFamily="18" charset="0"/>
              </a:rPr>
              <a:t> “Come to me, all you who are weary and burdened, and I will give you rest. </a:t>
            </a:r>
            <a:r>
              <a:rPr lang="en-US" sz="3500" baseline="30000" dirty="0">
                <a:solidFill>
                  <a:schemeClr val="bg1"/>
                </a:solidFill>
                <a:latin typeface="Bell MT" panose="02020503060305020303" pitchFamily="18" charset="0"/>
              </a:rPr>
              <a:t>29</a:t>
            </a:r>
            <a:r>
              <a:rPr lang="en-US" sz="3500" dirty="0">
                <a:solidFill>
                  <a:schemeClr val="bg1"/>
                </a:solidFill>
                <a:latin typeface="Bell MT" panose="02020503060305020303" pitchFamily="18" charset="0"/>
              </a:rPr>
              <a:t> Take my yoke upon you and learn from me, for I am gentle and humble in heart, and you will find rest for your souls. </a:t>
            </a:r>
            <a:endParaRPr lang="en-CA" sz="35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1038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4759</TotalTime>
  <Words>484</Words>
  <Application>Microsoft Office PowerPoint</Application>
  <PresentationFormat>On-screen Show (4:3)</PresentationFormat>
  <Paragraphs>26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Bell MT</vt:lpstr>
      <vt:lpstr>Calibri</vt:lpstr>
      <vt:lpstr>Calibri Light</vt:lpstr>
      <vt:lpstr>Gill Sans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Strong</dc:creator>
  <cp:lastModifiedBy>Jeff Strong</cp:lastModifiedBy>
  <cp:revision>82</cp:revision>
  <dcterms:created xsi:type="dcterms:W3CDTF">2018-06-23T17:02:27Z</dcterms:created>
  <dcterms:modified xsi:type="dcterms:W3CDTF">2018-09-15T17:48:57Z</dcterms:modified>
</cp:coreProperties>
</file>